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398" r:id="rId2"/>
    <p:sldId id="312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5" r:id="rId14"/>
    <p:sldId id="414" r:id="rId15"/>
    <p:sldId id="411" r:id="rId16"/>
    <p:sldId id="412" r:id="rId17"/>
    <p:sldId id="413" r:id="rId18"/>
    <p:sldId id="400" r:id="rId19"/>
    <p:sldId id="41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2BD85EF-B5DB-4B3F-AD1B-8694A0DE5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B200-7E8E-4D19-AFCB-FA2789CBDA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DB1B-4AA6-4232-A3FA-EE34F2E9A7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36F67-255B-476A-A47B-B08FE709A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953F-C30E-4DBC-B9A9-DB9931B3A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81CE3-21C1-4D2E-937B-B336E79B66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565F-4ABE-4C96-8291-32B19FF52B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C477-1F98-41DC-AEFE-22FD165CEE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882-F5EB-4510-8CA8-3D5EA269DD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FD4F9-EE3F-4FB4-9DE1-C020F66F37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4C3D-26DB-4356-BB7C-D939024A80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83CF-E6B4-4FA8-8032-FDE5DEB80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35BC4CDF-CBBB-4CA2-B855-3CBFF8D58A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1E11E1A-8B7A-4B9B-8B2C-B672C15D24EE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1412875"/>
          </a:xfrm>
        </p:spPr>
        <p:txBody>
          <a:bodyPr anchor="t"/>
          <a:lstStyle/>
          <a:p>
            <a:pPr eaLnBrk="1" hangingPunct="1"/>
            <a:r>
              <a:rPr lang="ru-RU" sz="4400" dirty="0" smtClean="0"/>
              <a:t>2.Статистический </a:t>
            </a:r>
            <a:r>
              <a:rPr lang="ru-RU" sz="4400" dirty="0" smtClean="0"/>
              <a:t>анализ. Выборка. Распределения.</a:t>
            </a:r>
          </a:p>
        </p:txBody>
      </p:sp>
      <p:pic>
        <p:nvPicPr>
          <p:cNvPr id="15369" name="Picture 9" descr="http://i755.photobucket.com/albums/xx191/theairgunsniper/Camel-Gun-33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94" y="1585935"/>
            <a:ext cx="76200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Шкала измерений</a:t>
            </a:r>
            <a:r>
              <a:rPr lang="ru-RU" dirty="0" smtClean="0"/>
              <a:t>. существует четыре типа измеритель-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err="1" smtClean="0"/>
              <a:t>ных</a:t>
            </a:r>
            <a:r>
              <a:rPr lang="ru-RU" dirty="0" smtClean="0"/>
              <a:t> шкал</a:t>
            </a:r>
            <a:r>
              <a:rPr lang="ru-RU" dirty="0" smtClean="0"/>
              <a:t>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1) номинативная или </a:t>
            </a:r>
            <a:r>
              <a:rPr lang="ru-RU" b="1" dirty="0" smtClean="0"/>
              <a:t>номинальная</a:t>
            </a:r>
            <a:r>
              <a:rPr lang="ru-RU" dirty="0" smtClean="0"/>
              <a:t> (шкала наименований);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2) </a:t>
            </a:r>
            <a:r>
              <a:rPr lang="ru-RU" b="1" dirty="0" smtClean="0"/>
              <a:t>порядковая</a:t>
            </a:r>
            <a:r>
              <a:rPr lang="ru-RU" dirty="0" smtClean="0"/>
              <a:t>, ординарная, или ранговая, </a:t>
            </a:r>
            <a:r>
              <a:rPr lang="ru-RU" dirty="0" smtClean="0"/>
              <a:t>шкала;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3) </a:t>
            </a:r>
            <a:r>
              <a:rPr lang="ru-RU" b="1" dirty="0" smtClean="0"/>
              <a:t>интервальная</a:t>
            </a:r>
            <a:r>
              <a:rPr lang="ru-RU" dirty="0" smtClean="0"/>
              <a:t>, или шкала равных интервалов;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4) шкала равных отношений, или </a:t>
            </a:r>
            <a:r>
              <a:rPr lang="ru-RU" b="1" dirty="0" smtClean="0"/>
              <a:t>шкала </a:t>
            </a:r>
            <a:r>
              <a:rPr lang="ru-RU" b="1" dirty="0" smtClean="0"/>
              <a:t>отношений </a:t>
            </a:r>
            <a:r>
              <a:rPr lang="ru-RU" dirty="0" smtClean="0"/>
              <a:t>(</a:t>
            </a:r>
            <a:r>
              <a:rPr lang="ru-RU" dirty="0" smtClean="0"/>
              <a:t>обычная числовая шкала с фиксированным нулем).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Каждая измерительная шкала имеет собственную, отличную от других, форму числового представления.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Измерения, осуществляемые с помощью двух первых шкал, считаются </a:t>
            </a:r>
            <a:r>
              <a:rPr lang="ru-RU" b="1" dirty="0" smtClean="0"/>
              <a:t>качественными</a:t>
            </a:r>
            <a:r>
              <a:rPr lang="ru-RU" dirty="0" smtClean="0"/>
              <a:t>, а осуществляемые с помощью двух последних шкал – </a:t>
            </a:r>
            <a:r>
              <a:rPr lang="ru-RU" b="1" dirty="0" smtClean="0"/>
              <a:t>количественными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При измерении нельзя </a:t>
            </a:r>
            <a:r>
              <a:rPr lang="ru-RU" dirty="0" smtClean="0"/>
              <a:t>одновременно </a:t>
            </a:r>
            <a:r>
              <a:rPr lang="ru-RU" dirty="0" smtClean="0"/>
              <a:t>применять разные шкалы к одному признаку. Результат будет искажен </a:t>
            </a:r>
            <a:r>
              <a:rPr lang="ru-RU" dirty="0" smtClean="0"/>
              <a:t>и даже </a:t>
            </a:r>
            <a:r>
              <a:rPr lang="ru-RU" dirty="0" smtClean="0"/>
              <a:t>неправильный.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Номинальная</a:t>
            </a:r>
            <a:r>
              <a:rPr lang="ru-RU" dirty="0" smtClean="0"/>
              <a:t> </a:t>
            </a:r>
            <a:r>
              <a:rPr lang="ru-RU" dirty="0" smtClean="0"/>
              <a:t>шкала – это шкала, классифицирующая по названию: </a:t>
            </a:r>
            <a:r>
              <a:rPr lang="ru-RU" dirty="0" err="1" smtClean="0"/>
              <a:t>nomen</a:t>
            </a:r>
            <a:r>
              <a:rPr lang="ru-RU" dirty="0" smtClean="0"/>
              <a:t> (лат.) – имя, название. Название </a:t>
            </a:r>
            <a:r>
              <a:rPr lang="ru-RU" dirty="0" smtClean="0"/>
              <a:t>просто отличает </a:t>
            </a:r>
            <a:r>
              <a:rPr lang="ru-RU" dirty="0" smtClean="0"/>
              <a:t>один объект от другого</a:t>
            </a:r>
            <a:r>
              <a:rPr lang="ru-RU" dirty="0" smtClean="0"/>
              <a:t>. Пример мужчина – </a:t>
            </a:r>
            <a:r>
              <a:rPr lang="ru-RU" dirty="0" err="1" smtClean="0"/>
              <a:t>жен-щина</a:t>
            </a:r>
            <a:r>
              <a:rPr lang="ru-RU" dirty="0" smtClean="0"/>
              <a:t>. Возможный пример – цвет, но цвет можно задавать частотой волны (как быть со смешанным цветом?).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Простейший случай </a:t>
            </a:r>
            <a:r>
              <a:rPr lang="ru-RU" dirty="0" smtClean="0"/>
              <a:t>номинальной </a:t>
            </a:r>
            <a:r>
              <a:rPr lang="ru-RU" dirty="0" smtClean="0"/>
              <a:t>шкалы – </a:t>
            </a:r>
            <a:r>
              <a:rPr lang="ru-RU" dirty="0" err="1" smtClean="0"/>
              <a:t>дихотоми-ческая</a:t>
            </a:r>
            <a:r>
              <a:rPr lang="ru-RU" dirty="0" smtClean="0"/>
              <a:t> шкала, состоящая всего лишь из двух ячеек, </a:t>
            </a:r>
            <a:r>
              <a:rPr lang="ru-RU" dirty="0" err="1" smtClean="0"/>
              <a:t>напри-мер</a:t>
            </a:r>
            <a:r>
              <a:rPr lang="ru-RU" dirty="0" smtClean="0"/>
              <a:t>: брат или </a:t>
            </a:r>
            <a:r>
              <a:rPr lang="ru-RU" dirty="0" err="1" smtClean="0"/>
              <a:t>сестера</a:t>
            </a:r>
            <a:r>
              <a:rPr lang="ru-RU" dirty="0" smtClean="0"/>
              <a:t>; проголосовал «за» или «против» и т. п.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Порядковая</a:t>
            </a:r>
            <a:r>
              <a:rPr lang="ru-RU" dirty="0" smtClean="0"/>
              <a:t> шкала – это шкала, классифицирующая по принципу «больше – меньше». Если в шкале наименований было безразлично, в каком порядке мы расположим классификационные ячейки, то в порядковой шкале они образуют последовательность от ячейки «самое малое значение» к ячейке «самое большое значение» (или наоборот).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</a:t>
            </a:r>
            <a:r>
              <a:rPr lang="ru-RU" dirty="0" smtClean="0"/>
              <a:t>шкале </a:t>
            </a:r>
            <a:r>
              <a:rPr lang="ru-RU" dirty="0" smtClean="0"/>
              <a:t>объекты делятся на классы или разделяются по ячейкам</a:t>
            </a:r>
            <a:r>
              <a:rPr lang="ru-RU" dirty="0" smtClean="0"/>
              <a:t>, к </a:t>
            </a:r>
            <a:r>
              <a:rPr lang="ru-RU" dirty="0" smtClean="0"/>
              <a:t>ним </a:t>
            </a:r>
            <a:r>
              <a:rPr lang="ru-RU" dirty="0" smtClean="0"/>
              <a:t>можно применить</a:t>
            </a:r>
            <a:r>
              <a:rPr lang="ru-RU" dirty="0" smtClean="0"/>
              <a:t> </a:t>
            </a:r>
            <a:r>
              <a:rPr lang="ru-RU" dirty="0" smtClean="0"/>
              <a:t>понятия «</a:t>
            </a:r>
            <a:r>
              <a:rPr lang="ru-RU" dirty="0" smtClean="0"/>
              <a:t>ниже», «выше».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шкале должно быть не менее трех классов.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шкале </a:t>
            </a:r>
            <a:r>
              <a:rPr lang="ru-RU" dirty="0" smtClean="0"/>
              <a:t>истинное </a:t>
            </a:r>
            <a:r>
              <a:rPr lang="ru-RU" dirty="0" smtClean="0"/>
              <a:t>«расстояния» между </a:t>
            </a:r>
            <a:r>
              <a:rPr lang="ru-RU" dirty="0" smtClean="0"/>
              <a:t>классами неизвестно, но известно, </a:t>
            </a:r>
            <a:r>
              <a:rPr lang="ru-RU" dirty="0" smtClean="0"/>
              <a:t>что они образуют последовательность.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</a:t>
            </a:r>
            <a:r>
              <a:rPr lang="ru-RU" b="1" dirty="0" smtClean="0"/>
              <a:t>оценки на экзам</a:t>
            </a:r>
            <a:r>
              <a:rPr lang="ru-RU" dirty="0" smtClean="0"/>
              <a:t>ене </a:t>
            </a:r>
            <a:r>
              <a:rPr lang="ru-RU" dirty="0" smtClean="0"/>
              <a:t>образуют </a:t>
            </a:r>
            <a:r>
              <a:rPr lang="ru-RU" dirty="0" smtClean="0"/>
              <a:t>порядковую шкалу. Рабочие </a:t>
            </a:r>
            <a:r>
              <a:rPr lang="ru-RU" b="1" dirty="0" smtClean="0"/>
              <a:t>разряды слесарей </a:t>
            </a:r>
            <a:r>
              <a:rPr lang="ru-RU" dirty="0" smtClean="0"/>
              <a:t>– это тоже порядковая шкала, слесарь 7-го разряда может выполнить более квалифицированную работу, чем слесарь 5-го разряда.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Корабли Военно-морского флота России </a:t>
            </a:r>
            <a:r>
              <a:rPr lang="ru-RU" dirty="0" smtClean="0"/>
              <a:t>разделены на 4 ранга. Соответствующий ранг должен иметь и командир.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1000132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Корабли 1-го ранга – авианосцы, ракетные и </a:t>
            </a:r>
            <a:r>
              <a:rPr lang="ru-RU" dirty="0" err="1" smtClean="0"/>
              <a:t>противолодо-чные</a:t>
            </a:r>
            <a:r>
              <a:rPr lang="ru-RU" dirty="0" smtClean="0"/>
              <a:t> крейсеры, некоторые подводные лодки. </a:t>
            </a:r>
            <a:endParaRPr lang="ru-RU" dirty="0" smtClean="0"/>
          </a:p>
        </p:txBody>
      </p:sp>
      <p:pic>
        <p:nvPicPr>
          <p:cNvPr id="1026" name="Picture 2" descr="H:\Photos\150602 Midway carrier board\via-http207.57.244.141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251413" cy="482672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43240" y="6286520"/>
            <a:ext cx="24288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ts val="3500"/>
              </a:lnSpc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lang="en-US" sz="2400" b="0" kern="0" dirty="0" smtClean="0">
                <a:latin typeface="+mn-lt"/>
                <a:cs typeface="+mn-cs"/>
              </a:rPr>
              <a:t>Midway carrier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215106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Интервальная </a:t>
            </a:r>
            <a:r>
              <a:rPr lang="ru-RU" b="1" dirty="0" smtClean="0"/>
              <a:t>шкала </a:t>
            </a:r>
            <a:r>
              <a:rPr lang="ru-RU" dirty="0" smtClean="0"/>
              <a:t>– это шкала, классифицирующая по принципу «больше на определенное количество единиц – меньше на определенное количество единиц». Интервальная шкала может быть явно числовой. Кроме того, каждое из возможных значений признака отстоит от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другого на равном расстоянии. Размер интервала – величина фиксированная и постоянная на всех участках шкалы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Пример интервальной шкалы – температура в градусах. Равные интервалы на этой шкале соответствуют равному количеству единиц измерений. 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[</a:t>
            </a:r>
            <a:r>
              <a:rPr lang="ru-RU" dirty="0" smtClean="0"/>
              <a:t>-1</a:t>
            </a:r>
            <a:r>
              <a:rPr lang="en-US" dirty="0" smtClean="0"/>
              <a:t>, 9] </a:t>
            </a:r>
            <a:r>
              <a:rPr lang="ru-RU" dirty="0" smtClean="0"/>
              <a:t>имеет тот же интервал температур, что и </a:t>
            </a:r>
            <a:r>
              <a:rPr lang="en-US" dirty="0" smtClean="0"/>
              <a:t>[</a:t>
            </a:r>
            <a:r>
              <a:rPr lang="ru-RU" dirty="0" smtClean="0"/>
              <a:t>100</a:t>
            </a:r>
            <a:r>
              <a:rPr lang="en-US" dirty="0" smtClean="0"/>
              <a:t>, </a:t>
            </a:r>
            <a:r>
              <a:rPr lang="ru-RU" dirty="0" smtClean="0"/>
              <a:t>110</a:t>
            </a:r>
            <a:r>
              <a:rPr lang="en-US" dirty="0" smtClean="0"/>
              <a:t>]</a:t>
            </a:r>
            <a:r>
              <a:rPr lang="ru-RU" dirty="0" smtClean="0"/>
              <a:t>. Логарифмическая шкала измерений не имеет такого свойства. Измерение частоты в герцах – интервальная шкала, измерение громкости звука в </a:t>
            </a:r>
            <a:r>
              <a:rPr lang="ru-RU" dirty="0" err="1" smtClean="0"/>
              <a:t>децибеллах</a:t>
            </a:r>
            <a:r>
              <a:rPr lang="ru-RU" dirty="0" smtClean="0"/>
              <a:t> – не интервальная шкала.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Важной </a:t>
            </a:r>
            <a:r>
              <a:rPr lang="ru-RU" dirty="0" smtClean="0"/>
              <a:t>особенностью шкалы интервалов является то, что у нее </a:t>
            </a:r>
            <a:r>
              <a:rPr lang="ru-RU" b="1" dirty="0" smtClean="0"/>
              <a:t>нуль может быть условен </a:t>
            </a:r>
            <a:r>
              <a:rPr lang="ru-RU" dirty="0" smtClean="0"/>
              <a:t>и не указывает на </a:t>
            </a:r>
            <a:r>
              <a:rPr lang="ru-RU" dirty="0" err="1" smtClean="0"/>
              <a:t>отсутст-вие</a:t>
            </a:r>
            <a:r>
              <a:rPr lang="ru-RU" dirty="0" smtClean="0"/>
              <a:t> </a:t>
            </a:r>
            <a:r>
              <a:rPr lang="ru-RU" dirty="0" smtClean="0"/>
              <a:t>измеряемого свойства</a:t>
            </a:r>
            <a:r>
              <a:rPr lang="ru-RU" dirty="0" smtClean="0"/>
              <a:t>. </a:t>
            </a:r>
            <a:r>
              <a:rPr lang="ru-RU" dirty="0" err="1" smtClean="0"/>
              <a:t>Напр</a:t>
            </a:r>
            <a:r>
              <a:rPr lang="ru-RU" dirty="0" smtClean="0"/>
              <a:t>, в шкалах температур Цельсия, Фаренгейта, Кельвина указывается температура объекта, все эти шкалы интервальные, но нули в этих шкалах различные.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(По Фаренгейту нуль соответствует </a:t>
            </a:r>
            <a:r>
              <a:rPr lang="ru-RU" dirty="0" smtClean="0"/>
              <a:t>температуре </a:t>
            </a:r>
            <a:r>
              <a:rPr lang="ru-RU" dirty="0" err="1" smtClean="0"/>
              <a:t>замерза-ния</a:t>
            </a:r>
            <a:r>
              <a:rPr lang="ru-RU" dirty="0" smtClean="0"/>
              <a:t> </a:t>
            </a:r>
            <a:r>
              <a:rPr lang="ru-RU" dirty="0" smtClean="0"/>
              <a:t>соляного раствора (лед, вода и хлорид аммония в соотношении </a:t>
            </a:r>
            <a:r>
              <a:rPr lang="ru-RU" dirty="0" smtClean="0"/>
              <a:t>1:1:1. Фаренгейт жил в Данциге и за нуль принял самую низкую температуру зимы 1708/09гг, затем подобрал соответствующий раствор). 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Шкала отношений </a:t>
            </a:r>
            <a:r>
              <a:rPr lang="ru-RU" dirty="0" smtClean="0"/>
              <a:t>классифицирующая объекты </a:t>
            </a:r>
            <a:r>
              <a:rPr lang="ru-RU" dirty="0" err="1" smtClean="0"/>
              <a:t>пропор-ционально</a:t>
            </a:r>
            <a:r>
              <a:rPr lang="ru-RU" dirty="0" smtClean="0"/>
              <a:t> степени выраженности измеряемого свойства.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Особенностью этой шкалы является наличие </a:t>
            </a:r>
            <a:r>
              <a:rPr lang="ru-RU" dirty="0" err="1" smtClean="0"/>
              <a:t>фиксиро-ванного</a:t>
            </a:r>
            <a:r>
              <a:rPr lang="ru-RU" dirty="0" smtClean="0"/>
              <a:t> нуля, который означает полное отсутствие какого-либо свойства или признака.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Шкала </a:t>
            </a:r>
            <a:r>
              <a:rPr lang="ru-RU" dirty="0" smtClean="0"/>
              <a:t>отношений допускает математические </a:t>
            </a:r>
            <a:r>
              <a:rPr lang="ru-RU" dirty="0" smtClean="0"/>
              <a:t>операции и использование разнообразных статистических методов.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Шкала </a:t>
            </a:r>
            <a:r>
              <a:rPr lang="ru-RU" dirty="0" smtClean="0"/>
              <a:t>близка </a:t>
            </a:r>
            <a:r>
              <a:rPr lang="ru-RU" dirty="0" smtClean="0"/>
              <a:t>интервальной, поскольку если фиксировать начало отсчета, то любая интервальная </a:t>
            </a:r>
            <a:r>
              <a:rPr lang="ru-RU" dirty="0" smtClean="0"/>
              <a:t>шкала </a:t>
            </a:r>
            <a:r>
              <a:rPr lang="ru-RU" dirty="0" err="1" smtClean="0"/>
              <a:t>превраща-ется</a:t>
            </a:r>
            <a:r>
              <a:rPr lang="ru-RU" dirty="0" smtClean="0"/>
              <a:t> в </a:t>
            </a:r>
            <a:r>
              <a:rPr lang="ru-RU" dirty="0" smtClean="0"/>
              <a:t>шкалу отношений. В шкале отношений </a:t>
            </a:r>
            <a:r>
              <a:rPr lang="ru-RU" dirty="0" smtClean="0"/>
              <a:t>выполняются </a:t>
            </a:r>
            <a:r>
              <a:rPr lang="ru-RU" dirty="0" smtClean="0"/>
              <a:t>точные измерения в физике, химии, </a:t>
            </a:r>
            <a:r>
              <a:rPr lang="ru-RU" dirty="0" smtClean="0"/>
              <a:t>биологии, технике.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Но шкала отношений может быть неравномерной, поэтому для перевода в интервальную нужно специальное </a:t>
            </a:r>
            <a:r>
              <a:rPr lang="ru-RU" dirty="0" err="1" smtClean="0"/>
              <a:t>преоб-разование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242889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Первая задача математической статистики </a:t>
            </a:r>
            <a:r>
              <a:rPr lang="ru-RU" dirty="0" smtClean="0"/>
              <a:t>— указать способы </a:t>
            </a:r>
            <a:r>
              <a:rPr lang="ru-RU" b="1" dirty="0" smtClean="0"/>
              <a:t>сбора</a:t>
            </a:r>
            <a:r>
              <a:rPr lang="ru-RU" dirty="0" smtClean="0"/>
              <a:t> и группировки (если данных очень много) статистических </a:t>
            </a:r>
            <a:r>
              <a:rPr lang="ru-RU" dirty="0" smtClean="0"/>
              <a:t>данных</a:t>
            </a:r>
            <a:r>
              <a:rPr lang="ru-RU" dirty="0" smtClean="0"/>
              <a:t>.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Вторая задача математической статистики </a:t>
            </a:r>
            <a:r>
              <a:rPr lang="ru-RU" dirty="0" smtClean="0"/>
              <a:t>— </a:t>
            </a:r>
            <a:r>
              <a:rPr lang="ru-RU" b="1" dirty="0" smtClean="0"/>
              <a:t>разработать</a:t>
            </a:r>
            <a:r>
              <a:rPr lang="ru-RU" dirty="0" smtClean="0"/>
              <a:t> методы анализа статистических данных в </a:t>
            </a:r>
            <a:r>
              <a:rPr lang="ru-RU" dirty="0" smtClean="0"/>
              <a:t>соответствие с целью </a:t>
            </a:r>
            <a:r>
              <a:rPr lang="ru-RU" dirty="0" smtClean="0"/>
              <a:t>исследования.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Выборка. Распределения.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://preview.photoxpress.ru/preview/photoxpress_ru/news_info/26818168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4005053" cy="2933701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71670" y="6143644"/>
            <a:ext cx="49291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сбор; 2) переработка грибов.</a:t>
            </a:r>
          </a:p>
        </p:txBody>
      </p:sp>
      <p:pic>
        <p:nvPicPr>
          <p:cNvPr id="3076" name="Picture 4" descr="http://koffkindom.ru/wp-content/uploads/2016/03/%D0%9F%D1%80%D0%B0%D0%B2%D0%B8%D0%BB%D1%8C%D0%BD%D0%B0%D1%8F-%D1%82%D0%B5%D1%85%D0%BD%D0%B8%D0%BA%D0%B0-%D0%B2%D1%8B%D1%81%D0%B0%D0%B4%D0%BA%D0%B8-%D0%BB%D1%83%D0%BA%D0%B0-16-768x5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000372"/>
            <a:ext cx="4357718" cy="29505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2151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История математической статистики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Одна из книг Ветхого завета – Числа – это </a:t>
            </a:r>
            <a:r>
              <a:rPr lang="ru-RU" b="1" dirty="0" smtClean="0"/>
              <a:t>первое </a:t>
            </a:r>
            <a:r>
              <a:rPr lang="ru-RU" b="1" dirty="0" err="1" smtClean="0"/>
              <a:t>упоми-нание</a:t>
            </a:r>
            <a:r>
              <a:rPr lang="ru-RU" b="1" dirty="0" smtClean="0"/>
              <a:t> статистических данных</a:t>
            </a:r>
            <a:r>
              <a:rPr lang="ru-RU" dirty="0" smtClean="0"/>
              <a:t>. В книге по 12 коленам </a:t>
            </a:r>
            <a:r>
              <a:rPr lang="ru-RU" dirty="0" err="1" smtClean="0"/>
              <a:t>пе-речислены</a:t>
            </a:r>
            <a:r>
              <a:rPr lang="ru-RU" dirty="0" smtClean="0"/>
              <a:t> мужчины от 20 лет, годные к воинской службе, мужчины 13-го колена с главой Левитом должны быть священниками и воевать не будут.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Математическая статистика как наука начинается с работ </a:t>
            </a:r>
            <a:r>
              <a:rPr lang="ru-RU" dirty="0" smtClean="0"/>
              <a:t>К. Ф. </a:t>
            </a:r>
            <a:r>
              <a:rPr lang="ru-RU" dirty="0" smtClean="0"/>
              <a:t>Гаусса (1777-1855), который на основе теории </a:t>
            </a:r>
            <a:r>
              <a:rPr lang="ru-RU" dirty="0" err="1" smtClean="0"/>
              <a:t>вероятнос-тей</a:t>
            </a:r>
            <a:r>
              <a:rPr lang="ru-RU" dirty="0" smtClean="0"/>
              <a:t> </a:t>
            </a:r>
            <a:r>
              <a:rPr lang="ru-RU" dirty="0" smtClean="0"/>
              <a:t>исследовал и обосновал метод наименьших </a:t>
            </a:r>
            <a:r>
              <a:rPr lang="ru-RU" dirty="0" smtClean="0"/>
              <a:t>квадратов для построения регрессии.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Основным применением мат. статистики был </a:t>
            </a:r>
            <a:r>
              <a:rPr lang="ru-RU" b="1" dirty="0" smtClean="0"/>
              <a:t>учет </a:t>
            </a:r>
            <a:r>
              <a:rPr lang="ru-RU" b="1" dirty="0" err="1" smtClean="0"/>
              <a:t>насе-ления</a:t>
            </a:r>
            <a:r>
              <a:rPr lang="ru-RU" b="1" dirty="0" smtClean="0"/>
              <a:t> на территориях</a:t>
            </a:r>
            <a:r>
              <a:rPr lang="ru-RU" dirty="0" smtClean="0"/>
              <a:t>, то есть учет рабочей силы и </a:t>
            </a:r>
            <a:r>
              <a:rPr lang="ru-RU" dirty="0" err="1" smtClean="0"/>
              <a:t>потен-циальных</a:t>
            </a:r>
            <a:r>
              <a:rPr lang="ru-RU" dirty="0" smtClean="0"/>
              <a:t> потребителей. В принципе, эти задачи остаются основными и в статистике наших дней.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Выборка. Распределения.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57610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любой ситуации </a:t>
            </a:r>
            <a:r>
              <a:rPr lang="ru-RU" b="1" dirty="0" smtClean="0"/>
              <a:t>анализ данных выполняется с некоторой поставленной целью</a:t>
            </a:r>
            <a:r>
              <a:rPr lang="ru-RU" dirty="0" smtClean="0"/>
              <a:t>. Например, требуется обеспечить увеличение продаж товара.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основе статистического исследования лежит множество данных, полученных при измерении одного или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несколь-ких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признаков. Реально измеренная совокупность объектов называется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выборкой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гипотетически существующая —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генеральной совокупностью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Генеральная совокупность может быть конечной (число объектов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или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потенциально бесконечной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∞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выборка конечна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она результат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ограниченного ряда  наблюдений.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 наблюдений , образующих выборку, называется  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объемом выборки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Если объем выборки  достаточно велик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∞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выборка считается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противном случае она называется выборкой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ограниченного объема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Выборка считается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малой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при измерении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одномер-ной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случайной величины  объем выборки не превышает 30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30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при измерении одновременно нескольких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признаков в многомерном пространстве отношение 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превышает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10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10)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Делать выводы по малым выборкам тоже можно, но при этом применяются другие методы и выводы не считаются достаточно надежными.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Разработаны научные методы для построения выборок в </a:t>
            </a:r>
            <a:r>
              <a:rPr lang="ru-RU" dirty="0" smtClean="0"/>
              <a:t>социологических исследованиях, в медицине </a:t>
            </a:r>
            <a:r>
              <a:rPr lang="ru-RU" dirty="0" smtClean="0"/>
              <a:t>и др.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Будем считать, что в выборке представлены только вещественные числа. Статистика позволяет работать с </a:t>
            </a:r>
            <a:r>
              <a:rPr lang="ru-RU" b="1" dirty="0" smtClean="0"/>
              <a:t>целыми, порядковыми, ранговыми данными</a:t>
            </a:r>
            <a:r>
              <a:rPr lang="ru-RU" dirty="0" smtClean="0"/>
              <a:t>, но мы не будем рассматривать такие данные.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Числа, из которых состоит выборка, </a:t>
            </a:r>
            <a:r>
              <a:rPr lang="ru-RU" b="1" dirty="0" smtClean="0"/>
              <a:t>являются </a:t>
            </a:r>
            <a:r>
              <a:rPr lang="ru-RU" b="1" dirty="0" err="1" smtClean="0"/>
              <a:t>случайны-ми</a:t>
            </a:r>
            <a:r>
              <a:rPr lang="ru-RU" dirty="0" smtClean="0"/>
              <a:t>, зависящими от конкретного наблюдения.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Различают выборки </a:t>
            </a:r>
            <a:r>
              <a:rPr lang="ru-RU" b="1" dirty="0" smtClean="0"/>
              <a:t>зависимые (связные) </a:t>
            </a:r>
            <a:r>
              <a:rPr lang="ru-RU" dirty="0" smtClean="0"/>
              <a:t>и </a:t>
            </a:r>
            <a:r>
              <a:rPr lang="ru-RU" b="1" dirty="0" smtClean="0"/>
              <a:t>независимые (несвязные).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Выборки называются </a:t>
            </a:r>
            <a:r>
              <a:rPr lang="ru-RU" b="1" dirty="0" smtClean="0"/>
              <a:t>независимыми</a:t>
            </a:r>
            <a:r>
              <a:rPr lang="ru-RU" b="1" i="1" dirty="0" smtClean="0"/>
              <a:t>, </a:t>
            </a:r>
            <a:r>
              <a:rPr lang="ru-RU" dirty="0" smtClean="0"/>
              <a:t>если процедура эксперимента и полученные результаты измерения признака у испытуемых одной выборки не оказывают влияния на </a:t>
            </a:r>
            <a:r>
              <a:rPr lang="ru-RU" dirty="0" smtClean="0"/>
              <a:t>эксперимент </a:t>
            </a:r>
            <a:r>
              <a:rPr lang="ru-RU" dirty="0" smtClean="0"/>
              <a:t>и результаты измерения этого же </a:t>
            </a:r>
            <a:r>
              <a:rPr lang="ru-RU" dirty="0" smtClean="0"/>
              <a:t>признака </a:t>
            </a:r>
            <a:r>
              <a:rPr lang="ru-RU" dirty="0" smtClean="0"/>
              <a:t>у испытуемых (респондентов) другой выборки. И выборки называются </a:t>
            </a:r>
            <a:r>
              <a:rPr lang="ru-RU" b="1" dirty="0" smtClean="0"/>
              <a:t>зависимыми</a:t>
            </a:r>
            <a:r>
              <a:rPr lang="ru-RU" b="1" i="1" dirty="0" smtClean="0"/>
              <a:t>, </a:t>
            </a:r>
            <a:r>
              <a:rPr lang="ru-RU" dirty="0" smtClean="0"/>
              <a:t>если процедура эксперимента и полученные результаты измерения некоторого признака, проведенные на одной выборке, оказывают влияние на другую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err="1" smtClean="0"/>
              <a:t>Напр</a:t>
            </a:r>
            <a:r>
              <a:rPr lang="ru-RU" dirty="0" smtClean="0"/>
              <a:t>, при опросе ознакомление опрашиваемых с </a:t>
            </a:r>
            <a:r>
              <a:rPr lang="ru-RU" dirty="0" err="1" smtClean="0"/>
              <a:t>преды-дущими</a:t>
            </a:r>
            <a:r>
              <a:rPr lang="ru-RU" dirty="0" smtClean="0"/>
              <a:t> результатами влияет на результат.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Следует подчеркнуть, что одна и та же группа </a:t>
            </a:r>
            <a:r>
              <a:rPr lang="ru-RU" dirty="0" err="1" smtClean="0"/>
              <a:t>испытуе-мых</a:t>
            </a:r>
            <a:r>
              <a:rPr lang="ru-RU" dirty="0" smtClean="0"/>
              <a:t>, на которой дважды проводилось социологическое обследование (пусть даже разных показателей, признаков, особенностей</a:t>
            </a:r>
            <a:r>
              <a:rPr lang="ru-RU" dirty="0" smtClean="0"/>
              <a:t>) считается </a:t>
            </a:r>
            <a:r>
              <a:rPr lang="ru-RU" dirty="0" smtClean="0"/>
              <a:t>зависимой выборкой.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Другое требование – выборка должна </a:t>
            </a:r>
            <a:r>
              <a:rPr lang="ru-RU" b="1" dirty="0" smtClean="0"/>
              <a:t>как можно более полно отражать характеристики</a:t>
            </a:r>
            <a:r>
              <a:rPr lang="ru-RU" dirty="0" smtClean="0"/>
              <a:t> изучаемой генеральной совокупности. Это свойство выборки называется </a:t>
            </a:r>
            <a:r>
              <a:rPr lang="ru-RU" b="1" dirty="0" err="1" smtClean="0"/>
              <a:t>репрезен-тативностью</a:t>
            </a:r>
            <a:r>
              <a:rPr lang="ru-RU" dirty="0" smtClean="0"/>
              <a:t>. Репрезентативная, или представительная, выборка – это такая выборка, в которой все основные </a:t>
            </a:r>
            <a:r>
              <a:rPr lang="ru-RU" dirty="0" err="1" smtClean="0"/>
              <a:t>приз-наки</a:t>
            </a:r>
            <a:r>
              <a:rPr lang="ru-RU" dirty="0" smtClean="0"/>
              <a:t> генеральной совокупности представлены </a:t>
            </a:r>
            <a:r>
              <a:rPr lang="ru-RU" dirty="0" err="1" smtClean="0"/>
              <a:t>приблизи-тельно</a:t>
            </a:r>
            <a:r>
              <a:rPr lang="ru-RU" dirty="0" smtClean="0"/>
              <a:t> в той же пропорции и с той же частотой, с которой данный признак выступает в рассматриваемой генеральной совокупности.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той степени, в какой выборка является </a:t>
            </a:r>
            <a:r>
              <a:rPr lang="ru-RU" dirty="0" err="1" smtClean="0"/>
              <a:t>репрезентатив-ной</a:t>
            </a:r>
            <a:r>
              <a:rPr lang="ru-RU" dirty="0" smtClean="0"/>
              <a:t>, выводы, основанные на изучении этой выборки,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можно с большой долей уверенности считать </a:t>
            </a:r>
            <a:r>
              <a:rPr lang="ru-RU" dirty="0" err="1" smtClean="0"/>
              <a:t>применимы-ми</a:t>
            </a:r>
            <a:r>
              <a:rPr lang="ru-RU" dirty="0" smtClean="0"/>
              <a:t> ко всей генеральной совокупности.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Вопрос: </a:t>
            </a:r>
            <a:r>
              <a:rPr lang="ru-RU" b="1" dirty="0" smtClean="0"/>
              <a:t>как сформировать репрезентативную выборку?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С точки зрения статистики репрезентативность выборки означает, что представленное в выборке распределение изучаемых признаков соответствует (с определенной долей погрешности) их распределению в генеральной совокупности.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Распространены два метода, обеспечивающие </a:t>
            </a:r>
            <a:r>
              <a:rPr lang="ru-RU" dirty="0" err="1" smtClean="0"/>
              <a:t>репрезен-тативность</a:t>
            </a:r>
            <a:r>
              <a:rPr lang="ru-RU" dirty="0" smtClean="0"/>
              <a:t> выборки.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Первый – метод формирования простой случайной выборки отобранных из генеральной совокупности таким образом, чтобы каждый элемент этой совокупности имел бы равную вероятность попасть в выборку. Полученная таким образом выборка называется </a:t>
            </a:r>
            <a:r>
              <a:rPr lang="ru-RU" b="1" dirty="0" smtClean="0"/>
              <a:t>простой случайной выборкой</a:t>
            </a:r>
            <a:r>
              <a:rPr lang="ru-RU" dirty="0" smtClean="0"/>
              <a:t>. Получить простую случайную выборку можно генерацией случайных чисел.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Второй метод основывается на понятии  </a:t>
            </a:r>
            <a:r>
              <a:rPr lang="ru-RU" b="1" dirty="0" err="1" smtClean="0"/>
              <a:t>стратифициро-ванной</a:t>
            </a:r>
            <a:r>
              <a:rPr lang="ru-RU" b="1" dirty="0" smtClean="0"/>
              <a:t> случайной выборки</a:t>
            </a:r>
            <a:r>
              <a:rPr lang="ru-RU" dirty="0" smtClean="0"/>
              <a:t>. Для этого элементы </a:t>
            </a:r>
            <a:r>
              <a:rPr lang="ru-RU" dirty="0" err="1" smtClean="0"/>
              <a:t>генера-льной</a:t>
            </a:r>
            <a:r>
              <a:rPr lang="ru-RU" dirty="0" smtClean="0"/>
              <a:t> совокупности разделяются на страты (группы) в соответствии с некоторыми характеристиками.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3968" cy="5929354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при исследовании поведения покупателей генеральную совокупность желательно разбить на группы, различающиеся по доходам, половому признаку, возрасту (ввести группы возрастов), по социальному положению и даже по месту жительства.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Если произведена такая разбивка совокупности и </a:t>
            </a:r>
            <a:r>
              <a:rPr lang="ru-RU" dirty="0" err="1" smtClean="0"/>
              <a:t>случай-ная</a:t>
            </a:r>
            <a:r>
              <a:rPr lang="ru-RU" dirty="0" smtClean="0"/>
              <a:t> выборка производится отдельно из каждой группы (страты), то полученная в итоге выборка носит название </a:t>
            </a:r>
            <a:r>
              <a:rPr lang="ru-RU" b="1" dirty="0" smtClean="0"/>
              <a:t>стратифицированной случайной выборки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Перед исследователем стоит </a:t>
            </a:r>
            <a:r>
              <a:rPr lang="ru-RU" dirty="0" smtClean="0"/>
              <a:t>вопрос об </a:t>
            </a:r>
            <a:r>
              <a:rPr lang="ru-RU" dirty="0" smtClean="0"/>
              <a:t>объеме выборки. </a:t>
            </a:r>
            <a:r>
              <a:rPr lang="ru-RU" dirty="0" smtClean="0"/>
              <a:t>Очевидно</a:t>
            </a:r>
            <a:r>
              <a:rPr lang="ru-RU" dirty="0" smtClean="0"/>
              <a:t>, что </a:t>
            </a:r>
            <a:r>
              <a:rPr lang="ru-RU" dirty="0" err="1" smtClean="0"/>
              <a:t>б</a:t>
            </a:r>
            <a:r>
              <a:rPr lang="ru-RU" b="1" dirty="0" err="1" smtClean="0"/>
              <a:t>О</a:t>
            </a:r>
            <a:r>
              <a:rPr lang="ru-RU" dirty="0" err="1" smtClean="0"/>
              <a:t>льший</a:t>
            </a:r>
            <a:r>
              <a:rPr lang="ru-RU" dirty="0" smtClean="0"/>
              <a:t> </a:t>
            </a:r>
            <a:r>
              <a:rPr lang="ru-RU" dirty="0" smtClean="0"/>
              <a:t>объем выборки, позволяет получить более надежные результаты</a:t>
            </a:r>
            <a:r>
              <a:rPr lang="ru-RU" dirty="0" smtClean="0"/>
              <a:t>. Но увеличение объема может увеличить время обработки данных.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</a:t>
            </a:r>
            <a:r>
              <a:rPr lang="ru-RU" dirty="0" smtClean="0"/>
              <a:t>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Кроме того, объем выборки зависит от тех статистических методов, которые предполагается использовать. Одни методы требуют большого количества испытуемых в выборке, другие могут применяться при относительно небольшом их количестве.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некоторые непараметрические критерии различий могут использоваться при сравнении групп численностью в 5–7 человек, а факторный анализ наиболее достоверен, если объем выборки составит около 100 человек.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Для социологических исследований желательно, чтобы численность выборки была не менее 30-35 испытуемых.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</TotalTime>
  <Words>1464</Words>
  <Application>Microsoft Office PowerPoint</Application>
  <PresentationFormat>Экран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blank</vt:lpstr>
      <vt:lpstr>2.Статистический анализ.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588</cp:revision>
  <dcterms:created xsi:type="dcterms:W3CDTF">1601-01-01T00:00:00Z</dcterms:created>
  <dcterms:modified xsi:type="dcterms:W3CDTF">2018-01-31T08:07:20Z</dcterms:modified>
</cp:coreProperties>
</file>