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319" r:id="rId2"/>
    <p:sldId id="423" r:id="rId3"/>
    <p:sldId id="271" r:id="rId4"/>
    <p:sldId id="335" r:id="rId5"/>
    <p:sldId id="336" r:id="rId6"/>
    <p:sldId id="337" r:id="rId7"/>
    <p:sldId id="338" r:id="rId8"/>
    <p:sldId id="339" r:id="rId9"/>
    <p:sldId id="340" r:id="rId10"/>
    <p:sldId id="341" r:id="rId11"/>
    <p:sldId id="343" r:id="rId12"/>
    <p:sldId id="344" r:id="rId13"/>
    <p:sldId id="424" r:id="rId14"/>
    <p:sldId id="333"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74">
          <p15:clr>
            <a:srgbClr val="A4A3A4"/>
          </p15:clr>
        </p15:guide>
        <p15:guide id="2" pos="38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7DC9"/>
    <a:srgbClr val="800080"/>
    <a:srgbClr val="595959"/>
    <a:srgbClr val="6288CE"/>
    <a:srgbClr val="E9F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158" autoAdjust="0"/>
  </p:normalViewPr>
  <p:slideViewPr>
    <p:cSldViewPr snapToGrid="0" showGuides="1">
      <p:cViewPr varScale="1">
        <p:scale>
          <a:sx n="61" d="100"/>
          <a:sy n="61" d="100"/>
        </p:scale>
        <p:origin x="1098" y="48"/>
      </p:cViewPr>
      <p:guideLst>
        <p:guide orient="horz" pos="3374"/>
        <p:guide pos="3837"/>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a:t>CWX Delivery &amp; Resource Plan</a:t>
            </a:r>
            <a:endParaRPr lang="zh-CN" dirty="0"/>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No. of deliverable application</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Sheet1!$A$2:$A$7</c:f>
              <c:strCache>
                <c:ptCount val="6"/>
                <c:pt idx="0">
                  <c:v>January</c:v>
                </c:pt>
                <c:pt idx="1">
                  <c:v>February</c:v>
                </c:pt>
                <c:pt idx="2">
                  <c:v>March</c:v>
                </c:pt>
                <c:pt idx="3">
                  <c:v>April</c:v>
                </c:pt>
                <c:pt idx="4">
                  <c:v>May</c:v>
                </c:pt>
                <c:pt idx="5">
                  <c:v>June</c:v>
                </c:pt>
              </c:strCache>
            </c:strRef>
          </c:cat>
          <c:val>
            <c:numRef>
              <c:f>Sheet1!$B$2:$B$7</c:f>
              <c:numCache>
                <c:formatCode>General</c:formatCode>
                <c:ptCount val="6"/>
                <c:pt idx="0">
                  <c:v>15</c:v>
                </c:pt>
                <c:pt idx="1">
                  <c:v>15</c:v>
                </c:pt>
                <c:pt idx="2">
                  <c:v>25</c:v>
                </c:pt>
                <c:pt idx="3">
                  <c:v>25</c:v>
                </c:pt>
                <c:pt idx="4">
                  <c:v>20</c:v>
                </c:pt>
                <c:pt idx="5">
                  <c:v>10</c:v>
                </c:pt>
              </c:numCache>
            </c:numRef>
          </c:val>
          <c:extLst>
            <c:ext xmlns:c16="http://schemas.microsoft.com/office/drawing/2014/chart" uri="{C3380CC4-5D6E-409C-BE32-E72D297353CC}">
              <c16:uniqueId val="{00000000-166C-4FAD-9DC2-A6754CCCCE6F}"/>
            </c:ext>
          </c:extLst>
        </c:ser>
        <c:ser>
          <c:idx val="1"/>
          <c:order val="1"/>
          <c:tx>
            <c:strRef>
              <c:f>Sheet1!$C$1</c:f>
              <c:strCache>
                <c:ptCount val="1"/>
                <c:pt idx="0">
                  <c:v>No. of Engineer</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Sheet1!$A$2:$A$7</c:f>
              <c:strCache>
                <c:ptCount val="6"/>
                <c:pt idx="0">
                  <c:v>January</c:v>
                </c:pt>
                <c:pt idx="1">
                  <c:v>February</c:v>
                </c:pt>
                <c:pt idx="2">
                  <c:v>March</c:v>
                </c:pt>
                <c:pt idx="3">
                  <c:v>April</c:v>
                </c:pt>
                <c:pt idx="4">
                  <c:v>May</c:v>
                </c:pt>
                <c:pt idx="5">
                  <c:v>June</c:v>
                </c:pt>
              </c:strCache>
            </c:strRef>
          </c:cat>
          <c:val>
            <c:numRef>
              <c:f>Sheet1!$C$2:$C$7</c:f>
              <c:numCache>
                <c:formatCode>General</c:formatCode>
                <c:ptCount val="6"/>
                <c:pt idx="0">
                  <c:v>8</c:v>
                </c:pt>
                <c:pt idx="1">
                  <c:v>9</c:v>
                </c:pt>
                <c:pt idx="2">
                  <c:v>7</c:v>
                </c:pt>
                <c:pt idx="3">
                  <c:v>7</c:v>
                </c:pt>
                <c:pt idx="4">
                  <c:v>6</c:v>
                </c:pt>
                <c:pt idx="5">
                  <c:v>5</c:v>
                </c:pt>
              </c:numCache>
            </c:numRef>
          </c:val>
          <c:extLst>
            <c:ext xmlns:c16="http://schemas.microsoft.com/office/drawing/2014/chart" uri="{C3380CC4-5D6E-409C-BE32-E72D297353CC}">
              <c16:uniqueId val="{00000001-166C-4FAD-9DC2-A6754CCCCE6F}"/>
            </c:ext>
          </c:extLst>
        </c:ser>
        <c:dLbls>
          <c:dLblPos val="inEnd"/>
          <c:showLegendKey val="0"/>
          <c:showVal val="1"/>
          <c:showCatName val="0"/>
          <c:showSerName val="0"/>
          <c:showPercent val="0"/>
          <c:showBubbleSize val="0"/>
        </c:dLbls>
        <c:gapWidth val="65"/>
        <c:axId val="795113743"/>
        <c:axId val="897132367"/>
      </c:barChart>
      <c:catAx>
        <c:axId val="795113743"/>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zh-CN"/>
          </a:p>
        </c:txPr>
        <c:crossAx val="897132367"/>
        <c:crosses val="autoZero"/>
        <c:auto val="1"/>
        <c:lblAlgn val="ctr"/>
        <c:lblOffset val="100"/>
        <c:noMultiLvlLbl val="0"/>
      </c:catAx>
      <c:valAx>
        <c:axId val="897132367"/>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795113743"/>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ltLang="zh-CN" dirty="0"/>
              <a:t>Resource</a:t>
            </a:r>
            <a:r>
              <a:rPr lang="en-US" dirty="0"/>
              <a:t> Plan</a:t>
            </a:r>
            <a:endParaRPr lang="zh-CN" dirty="0"/>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No. of Engineer</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Sheet1!$A$2:$A$7</c:f>
              <c:strCache>
                <c:ptCount val="6"/>
                <c:pt idx="0">
                  <c:v>January</c:v>
                </c:pt>
                <c:pt idx="1">
                  <c:v>February</c:v>
                </c:pt>
                <c:pt idx="2">
                  <c:v>March</c:v>
                </c:pt>
                <c:pt idx="3">
                  <c:v>April</c:v>
                </c:pt>
                <c:pt idx="4">
                  <c:v>May</c:v>
                </c:pt>
                <c:pt idx="5">
                  <c:v>June</c:v>
                </c:pt>
              </c:strCache>
            </c:strRef>
          </c:cat>
          <c:val>
            <c:numRef>
              <c:f>Sheet1!$B$2:$B$7</c:f>
              <c:numCache>
                <c:formatCode>General</c:formatCode>
                <c:ptCount val="6"/>
                <c:pt idx="0">
                  <c:v>1</c:v>
                </c:pt>
                <c:pt idx="1">
                  <c:v>2</c:v>
                </c:pt>
                <c:pt idx="2">
                  <c:v>3</c:v>
                </c:pt>
                <c:pt idx="3">
                  <c:v>3</c:v>
                </c:pt>
                <c:pt idx="4">
                  <c:v>3</c:v>
                </c:pt>
                <c:pt idx="5">
                  <c:v>2</c:v>
                </c:pt>
              </c:numCache>
            </c:numRef>
          </c:val>
          <c:extLst>
            <c:ext xmlns:c16="http://schemas.microsoft.com/office/drawing/2014/chart" uri="{C3380CC4-5D6E-409C-BE32-E72D297353CC}">
              <c16:uniqueId val="{00000000-9894-4957-8D42-B37CDC277046}"/>
            </c:ext>
          </c:extLst>
        </c:ser>
        <c:dLbls>
          <c:dLblPos val="inEnd"/>
          <c:showLegendKey val="0"/>
          <c:showVal val="1"/>
          <c:showCatName val="0"/>
          <c:showSerName val="0"/>
          <c:showPercent val="0"/>
          <c:showBubbleSize val="0"/>
        </c:dLbls>
        <c:gapWidth val="65"/>
        <c:axId val="795113743"/>
        <c:axId val="897132367"/>
      </c:barChart>
      <c:catAx>
        <c:axId val="795113743"/>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zh-CN"/>
          </a:p>
        </c:txPr>
        <c:crossAx val="897132367"/>
        <c:crosses val="autoZero"/>
        <c:auto val="1"/>
        <c:lblAlgn val="ctr"/>
        <c:lblOffset val="100"/>
        <c:noMultiLvlLbl val="0"/>
      </c:catAx>
      <c:valAx>
        <c:axId val="897132367"/>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795113743"/>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Arial" panose="020B0604020202020204" pitchFamily="34" charset="0"/>
                <a:ea typeface="+mn-ea"/>
                <a:cs typeface="Arial" panose="020B0604020202020204" pitchFamily="34" charset="0"/>
              </a:defRPr>
            </a:pPr>
            <a:r>
              <a:rPr lang="en-US" altLang="zh-CN" dirty="0"/>
              <a:t>Application Upgrade Status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Arial" panose="020B0604020202020204" pitchFamily="34" charset="0"/>
              <a:ea typeface="+mn-ea"/>
              <a:cs typeface="Arial" panose="020B0604020202020204" pitchFamily="34" charset="0"/>
            </a:defRPr>
          </a:pPr>
          <a:endParaRPr lang="zh-CN"/>
        </a:p>
      </c:txPr>
    </c:title>
    <c:autoTitleDeleted val="0"/>
    <c:plotArea>
      <c:layout/>
      <c:pieChart>
        <c:varyColors val="1"/>
        <c:ser>
          <c:idx val="0"/>
          <c:order val="0"/>
          <c:tx>
            <c:strRef>
              <c:f>Sheet1!$B$1</c:f>
              <c:strCache>
                <c:ptCount val="1"/>
                <c:pt idx="0">
                  <c:v>Application Upgrad Status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extLst>
              <c:ext xmlns:c16="http://schemas.microsoft.com/office/drawing/2014/chart" uri="{C3380CC4-5D6E-409C-BE32-E72D297353CC}">
                <c16:uniqueId val="{00000001-C617-40B9-AB74-2D39EB706F9D}"/>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3-C617-40B9-AB74-2D39EB706F9D}"/>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extLst>
              <c:ext xmlns:c16="http://schemas.microsoft.com/office/drawing/2014/chart" uri="{C3380CC4-5D6E-409C-BE32-E72D297353CC}">
                <c16:uniqueId val="{00000005-C617-40B9-AB74-2D39EB706F9D}"/>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extLst>
              <c:ext xmlns:c16="http://schemas.microsoft.com/office/drawing/2014/chart" uri="{C3380CC4-5D6E-409C-BE32-E72D297353CC}">
                <c16:uniqueId val="{00000007-C617-40B9-AB74-2D39EB706F9D}"/>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ctr"/>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Sheet1!$A$2:$A$5</c:f>
              <c:strCache>
                <c:ptCount val="4"/>
                <c:pt idx="0">
                  <c:v>A</c:v>
                </c:pt>
                <c:pt idx="1">
                  <c:v>B</c:v>
                </c:pt>
                <c:pt idx="2">
                  <c:v>C</c:v>
                </c:pt>
                <c:pt idx="3">
                  <c:v>D</c:v>
                </c:pt>
              </c:strCache>
            </c:strRef>
          </c:cat>
          <c:val>
            <c:numRef>
              <c:f>Sheet1!$B$2:$B$5</c:f>
              <c:numCache>
                <c:formatCode>General</c:formatCode>
                <c:ptCount val="4"/>
                <c:pt idx="0">
                  <c:v>58</c:v>
                </c:pt>
                <c:pt idx="1">
                  <c:v>13</c:v>
                </c:pt>
                <c:pt idx="2">
                  <c:v>28</c:v>
                </c:pt>
                <c:pt idx="3">
                  <c:v>11</c:v>
                </c:pt>
              </c:numCache>
            </c:numRef>
          </c:val>
          <c:extLst>
            <c:ext xmlns:c16="http://schemas.microsoft.com/office/drawing/2014/chart" uri="{C3380CC4-5D6E-409C-BE32-E72D297353CC}">
              <c16:uniqueId val="{00000000-ACE1-4DF3-A574-0536A41713D2}"/>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2"/>
              </a:solidFill>
              <a:latin typeface="Arial" panose="020B0604020202020204" pitchFamily="34" charset="0"/>
              <a:ea typeface="+mn-ea"/>
              <a:cs typeface="Arial" panose="020B0604020202020204" pitchFamily="34"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Arial" panose="020B0604020202020204" pitchFamily="34" charset="0"/>
                <a:ea typeface="+mn-ea"/>
                <a:cs typeface="Arial" panose="020B0604020202020204" pitchFamily="34" charset="0"/>
              </a:defRPr>
            </a:pPr>
            <a:r>
              <a:rPr lang="en-US">
                <a:latin typeface="Arial" panose="020B0604020202020204" pitchFamily="34" charset="0"/>
                <a:cs typeface="Arial" panose="020B0604020202020204" pitchFamily="34" charset="0"/>
              </a:rPr>
              <a:t>CWX Delivery Velocity</a:t>
            </a:r>
            <a:endParaRPr lang="zh-CN">
              <a:latin typeface="Arial" panose="020B0604020202020204" pitchFamily="34" charset="0"/>
              <a:cs typeface="Arial" panose="020B0604020202020204" pitchFamily="34" charset="0"/>
            </a:endParaRP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Arial" panose="020B0604020202020204" pitchFamily="34" charset="0"/>
              <a:ea typeface="+mn-ea"/>
              <a:cs typeface="Arial" panose="020B0604020202020204" pitchFamily="34" charset="0"/>
            </a:defRPr>
          </a:pPr>
          <a:endParaRPr lang="zh-CN"/>
        </a:p>
      </c:txPr>
    </c:title>
    <c:autoTitleDeleted val="0"/>
    <c:plotArea>
      <c:layout/>
      <c:barChart>
        <c:barDir val="col"/>
        <c:grouping val="clustered"/>
        <c:varyColors val="0"/>
        <c:ser>
          <c:idx val="0"/>
          <c:order val="0"/>
          <c:tx>
            <c:strRef>
              <c:f>Sheet1!$B$1</c:f>
              <c:strCache>
                <c:ptCount val="1"/>
                <c:pt idx="0">
                  <c:v>Planned Work</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Sheet1!$A$2:$A$7</c:f>
              <c:strCache>
                <c:ptCount val="6"/>
                <c:pt idx="0">
                  <c:v>January</c:v>
                </c:pt>
                <c:pt idx="1">
                  <c:v>February</c:v>
                </c:pt>
                <c:pt idx="2">
                  <c:v>March</c:v>
                </c:pt>
                <c:pt idx="3">
                  <c:v>April</c:v>
                </c:pt>
                <c:pt idx="4">
                  <c:v>May</c:v>
                </c:pt>
                <c:pt idx="5">
                  <c:v>June</c:v>
                </c:pt>
              </c:strCache>
            </c:strRef>
          </c:cat>
          <c:val>
            <c:numRef>
              <c:f>Sheet1!$B$2:$B$7</c:f>
              <c:numCache>
                <c:formatCode>General</c:formatCode>
                <c:ptCount val="6"/>
                <c:pt idx="0">
                  <c:v>15</c:v>
                </c:pt>
                <c:pt idx="1">
                  <c:v>15</c:v>
                </c:pt>
                <c:pt idx="2">
                  <c:v>25</c:v>
                </c:pt>
                <c:pt idx="3">
                  <c:v>25</c:v>
                </c:pt>
                <c:pt idx="4">
                  <c:v>20</c:v>
                </c:pt>
                <c:pt idx="5">
                  <c:v>10</c:v>
                </c:pt>
              </c:numCache>
            </c:numRef>
          </c:val>
          <c:extLst>
            <c:ext xmlns:c16="http://schemas.microsoft.com/office/drawing/2014/chart" uri="{C3380CC4-5D6E-409C-BE32-E72D297353CC}">
              <c16:uniqueId val="{00000000-5575-47BB-A455-C2A25B41F92A}"/>
            </c:ext>
          </c:extLst>
        </c:ser>
        <c:ser>
          <c:idx val="1"/>
          <c:order val="1"/>
          <c:tx>
            <c:strRef>
              <c:f>Sheet1!$C$1</c:f>
              <c:strCache>
                <c:ptCount val="1"/>
                <c:pt idx="0">
                  <c:v>Realized Work</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Sheet1!$A$2:$A$7</c:f>
              <c:strCache>
                <c:ptCount val="6"/>
                <c:pt idx="0">
                  <c:v>January</c:v>
                </c:pt>
                <c:pt idx="1">
                  <c:v>February</c:v>
                </c:pt>
                <c:pt idx="2">
                  <c:v>March</c:v>
                </c:pt>
                <c:pt idx="3">
                  <c:v>April</c:v>
                </c:pt>
                <c:pt idx="4">
                  <c:v>May</c:v>
                </c:pt>
                <c:pt idx="5">
                  <c:v>June</c:v>
                </c:pt>
              </c:strCache>
            </c:strRef>
          </c:cat>
          <c:val>
            <c:numRef>
              <c:f>Sheet1!$C$2:$C$7</c:f>
              <c:numCache>
                <c:formatCode>General</c:formatCode>
                <c:ptCount val="6"/>
                <c:pt idx="0">
                  <c:v>12</c:v>
                </c:pt>
              </c:numCache>
            </c:numRef>
          </c:val>
          <c:extLst>
            <c:ext xmlns:c16="http://schemas.microsoft.com/office/drawing/2014/chart" uri="{C3380CC4-5D6E-409C-BE32-E72D297353CC}">
              <c16:uniqueId val="{00000001-5575-47BB-A455-C2A25B41F92A}"/>
            </c:ext>
          </c:extLst>
        </c:ser>
        <c:dLbls>
          <c:dLblPos val="inEnd"/>
          <c:showLegendKey val="0"/>
          <c:showVal val="1"/>
          <c:showCatName val="0"/>
          <c:showSerName val="0"/>
          <c:showPercent val="0"/>
          <c:showBubbleSize val="0"/>
        </c:dLbls>
        <c:gapWidth val="65"/>
        <c:axId val="1681765840"/>
        <c:axId val="1687952240"/>
      </c:barChart>
      <c:catAx>
        <c:axId val="1681765840"/>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Arial" panose="020B0604020202020204" pitchFamily="34" charset="0"/>
                <a:ea typeface="+mn-ea"/>
                <a:cs typeface="Arial" panose="020B0604020202020204" pitchFamily="34" charset="0"/>
              </a:defRPr>
            </a:pPr>
            <a:endParaRPr lang="zh-CN"/>
          </a:p>
        </c:txPr>
        <c:crossAx val="1687952240"/>
        <c:crosses val="autoZero"/>
        <c:auto val="1"/>
        <c:lblAlgn val="ctr"/>
        <c:lblOffset val="100"/>
        <c:noMultiLvlLbl val="0"/>
      </c:catAx>
      <c:valAx>
        <c:axId val="1687952240"/>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681765840"/>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Arial" panose="020B0604020202020204" pitchFamily="34" charset="0"/>
              <a:ea typeface="+mn-ea"/>
              <a:cs typeface="Arial" panose="020B0604020202020204" pitchFamily="34"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BC49F8-0D38-445E-93CC-B25C717D5E5B}" type="datetimeFigureOut">
              <a:rPr lang="zh-CN" altLang="en-US" smtClean="0"/>
              <a:t>2020/1/21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D0B44C-1C86-4777-8731-C298B04401D4}" type="slidenum">
              <a:rPr lang="zh-CN" altLang="en-US" smtClean="0"/>
              <a:t>‹#›</a:t>
            </a:fld>
            <a:endParaRPr lang="zh-CN" altLang="en-US"/>
          </a:p>
        </p:txBody>
      </p:sp>
    </p:spTree>
    <p:extLst>
      <p:ext uri="{BB962C8B-B14F-4D97-AF65-F5344CB8AC3E}">
        <p14:creationId xmlns:p14="http://schemas.microsoft.com/office/powerpoint/2010/main" val="2910285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9CA5207-F7D3-4B50-85A2-EB89D87831DF}" type="datetimeFigureOut">
              <a:rPr lang="zh-CN" altLang="en-US" smtClean="0"/>
              <a:t>2020/1/21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E05AC4-0729-48C5-BA01-83CA43F09F2C}" type="slidenum">
              <a:rPr lang="zh-CN" altLang="en-US" smtClean="0"/>
              <a:t>‹#›</a:t>
            </a:fld>
            <a:endParaRPr lang="zh-CN" altLang="en-US"/>
          </a:p>
        </p:txBody>
      </p:sp>
      <p:grpSp>
        <p:nvGrpSpPr>
          <p:cNvPr id="7" name="组合 6"/>
          <p:cNvGrpSpPr/>
          <p:nvPr userDrawn="1"/>
        </p:nvGrpSpPr>
        <p:grpSpPr>
          <a:xfrm>
            <a:off x="10048461" y="144464"/>
            <a:ext cx="1987826" cy="518290"/>
            <a:chOff x="9325084" y="124585"/>
            <a:chExt cx="2731082" cy="712081"/>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64338" y="124585"/>
              <a:ext cx="1291828" cy="712081"/>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25084" y="190079"/>
              <a:ext cx="1309786" cy="581093"/>
            </a:xfrm>
            <a:prstGeom prst="rect">
              <a:avLst/>
            </a:prstGeom>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144465"/>
            <a:ext cx="8001000" cy="518290"/>
          </a:xfrm>
        </p:spPr>
        <p:txBody>
          <a:bodyPr>
            <a:noAutofit/>
          </a:bodyPr>
          <a:lstStyle>
            <a:lvl1pPr>
              <a:defRPr sz="3200"/>
            </a:lvl1pPr>
          </a:lstStyle>
          <a:p>
            <a:r>
              <a:rPr lang="zh-CN" altLang="en-US"/>
              <a:t>单击此处编辑母版标题样式</a:t>
            </a:r>
          </a:p>
        </p:txBody>
      </p:sp>
      <p:sp>
        <p:nvSpPr>
          <p:cNvPr id="3" name="竖排文字占位符 2"/>
          <p:cNvSpPr>
            <a:spLocks noGrp="1"/>
          </p:cNvSpPr>
          <p:nvPr>
            <p:ph type="body" orient="vert" idx="1"/>
          </p:nvPr>
        </p:nvSpPr>
        <p:spPr>
          <a:xfrm>
            <a:off x="838200" y="977462"/>
            <a:ext cx="10515600" cy="519950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9CA5207-F7D3-4B50-85A2-EB89D87831DF}" type="datetimeFigureOut">
              <a:rPr lang="zh-CN" altLang="en-US" smtClean="0"/>
              <a:t>2020/1/21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E05AC4-0729-48C5-BA01-83CA43F09F2C}" type="slidenum">
              <a:rPr lang="zh-CN" altLang="en-US" smtClean="0"/>
              <a:t>‹#›</a:t>
            </a:fld>
            <a:endParaRPr lang="zh-CN" altLang="en-US"/>
          </a:p>
        </p:txBody>
      </p:sp>
      <p:grpSp>
        <p:nvGrpSpPr>
          <p:cNvPr id="7" name="组合 6"/>
          <p:cNvGrpSpPr/>
          <p:nvPr userDrawn="1"/>
        </p:nvGrpSpPr>
        <p:grpSpPr>
          <a:xfrm>
            <a:off x="10048461" y="144464"/>
            <a:ext cx="1987826" cy="518290"/>
            <a:chOff x="9325084" y="124585"/>
            <a:chExt cx="2731082" cy="712081"/>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64338" y="124585"/>
              <a:ext cx="1291828" cy="712081"/>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25084" y="190079"/>
              <a:ext cx="1309786" cy="581093"/>
            </a:xfrm>
            <a:prstGeom prst="rect">
              <a:avLst/>
            </a:prstGeom>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819807"/>
            <a:ext cx="2628900" cy="5357156"/>
          </a:xfrm>
        </p:spPr>
        <p:txBody>
          <a:bodyPr vert="eaVert"/>
          <a:lstStyle/>
          <a:p>
            <a:r>
              <a:rPr lang="zh-CN" altLang="en-US" dirty="0"/>
              <a:t>单击此处编辑母版标题样式</a:t>
            </a:r>
          </a:p>
        </p:txBody>
      </p:sp>
      <p:sp>
        <p:nvSpPr>
          <p:cNvPr id="3" name="竖排文字占位符 2"/>
          <p:cNvSpPr>
            <a:spLocks noGrp="1"/>
          </p:cNvSpPr>
          <p:nvPr>
            <p:ph type="body" orient="vert" idx="1"/>
          </p:nvPr>
        </p:nvSpPr>
        <p:spPr>
          <a:xfrm>
            <a:off x="838200" y="819807"/>
            <a:ext cx="7734300" cy="5357156"/>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9CA5207-F7D3-4B50-85A2-EB89D87831DF}" type="datetimeFigureOut">
              <a:rPr lang="zh-CN" altLang="en-US" smtClean="0"/>
              <a:t>2020/1/21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E05AC4-0729-48C5-BA01-83CA43F09F2C}" type="slidenum">
              <a:rPr lang="zh-CN" altLang="en-US" smtClean="0"/>
              <a:t>‹#›</a:t>
            </a:fld>
            <a:endParaRPr lang="zh-CN" altLang="en-US"/>
          </a:p>
        </p:txBody>
      </p:sp>
      <p:grpSp>
        <p:nvGrpSpPr>
          <p:cNvPr id="7" name="组合 6"/>
          <p:cNvGrpSpPr/>
          <p:nvPr userDrawn="1"/>
        </p:nvGrpSpPr>
        <p:grpSpPr>
          <a:xfrm>
            <a:off x="10048461" y="144464"/>
            <a:ext cx="1987826" cy="518290"/>
            <a:chOff x="9325084" y="124585"/>
            <a:chExt cx="2731082" cy="712081"/>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64338" y="124585"/>
              <a:ext cx="1291828" cy="712081"/>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25084" y="190079"/>
              <a:ext cx="1309786" cy="581093"/>
            </a:xfrm>
            <a:prstGeom prst="rect">
              <a:avLst/>
            </a:prstGeom>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44465"/>
            <a:ext cx="7315200" cy="518290"/>
          </a:xfrm>
        </p:spPr>
        <p:txBody>
          <a:bodyPr>
            <a:noAutofit/>
          </a:bodyPr>
          <a:lstStyle>
            <a:lvl1pPr>
              <a:defRPr sz="3200"/>
            </a:lvl1pPr>
          </a:lstStyle>
          <a:p>
            <a:r>
              <a:rPr lang="zh-CN" altLang="en-US" dirty="0"/>
              <a:t>单击此处编辑母版标题样式</a:t>
            </a:r>
          </a:p>
        </p:txBody>
      </p:sp>
      <p:sp>
        <p:nvSpPr>
          <p:cNvPr id="3" name="内容占位符 2"/>
          <p:cNvSpPr>
            <a:spLocks noGrp="1"/>
          </p:cNvSpPr>
          <p:nvPr>
            <p:ph idx="1"/>
          </p:nvPr>
        </p:nvSpPr>
        <p:spPr>
          <a:xfrm>
            <a:off x="838200" y="1082566"/>
            <a:ext cx="10515600" cy="5094397"/>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9CA5207-F7D3-4B50-85A2-EB89D87831DF}" type="datetimeFigureOut">
              <a:rPr lang="zh-CN" altLang="en-US" smtClean="0"/>
              <a:t>2020/1/21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E05AC4-0729-48C5-BA01-83CA43F09F2C}" type="slidenum">
              <a:rPr lang="zh-CN" altLang="en-US" smtClean="0"/>
              <a:t>‹#›</a:t>
            </a:fld>
            <a:endParaRPr lang="zh-CN" altLang="en-US"/>
          </a:p>
        </p:txBody>
      </p:sp>
      <p:grpSp>
        <p:nvGrpSpPr>
          <p:cNvPr id="7" name="组合 6"/>
          <p:cNvGrpSpPr/>
          <p:nvPr userDrawn="1"/>
        </p:nvGrpSpPr>
        <p:grpSpPr>
          <a:xfrm>
            <a:off x="10048461" y="144464"/>
            <a:ext cx="1987826" cy="518290"/>
            <a:chOff x="9325084" y="124585"/>
            <a:chExt cx="2731082" cy="712081"/>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64338" y="124585"/>
              <a:ext cx="1291828" cy="712081"/>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25084" y="190079"/>
              <a:ext cx="1309786" cy="581093"/>
            </a:xfrm>
            <a:prstGeom prst="rect">
              <a:avLst/>
            </a:prstGeom>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9CA5207-F7D3-4B50-85A2-EB89D87831DF}" type="datetimeFigureOut">
              <a:rPr lang="zh-CN" altLang="en-US" smtClean="0"/>
              <a:t>2020/1/21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E05AC4-0729-48C5-BA01-83CA43F09F2C}" type="slidenum">
              <a:rPr lang="zh-CN" altLang="en-US" smtClean="0"/>
              <a:t>‹#›</a:t>
            </a:fld>
            <a:endParaRPr lang="zh-CN" altLang="en-US"/>
          </a:p>
        </p:txBody>
      </p:sp>
      <p:grpSp>
        <p:nvGrpSpPr>
          <p:cNvPr id="7" name="组合 6"/>
          <p:cNvGrpSpPr/>
          <p:nvPr userDrawn="1"/>
        </p:nvGrpSpPr>
        <p:grpSpPr>
          <a:xfrm>
            <a:off x="10048461" y="144464"/>
            <a:ext cx="1987826" cy="518290"/>
            <a:chOff x="9325084" y="124585"/>
            <a:chExt cx="2731082" cy="712081"/>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64338" y="124585"/>
              <a:ext cx="1291828" cy="712081"/>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25084" y="190079"/>
              <a:ext cx="1309786" cy="581093"/>
            </a:xfrm>
            <a:prstGeom prst="rect">
              <a:avLst/>
            </a:prstGeom>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9CA5207-F7D3-4B50-85A2-EB89D87831DF}" type="datetimeFigureOut">
              <a:rPr lang="zh-CN" altLang="en-US" smtClean="0"/>
              <a:t>2020/1/21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E05AC4-0729-48C5-BA01-83CA43F09F2C}" type="slidenum">
              <a:rPr lang="zh-CN" altLang="en-US" smtClean="0"/>
              <a:t>‹#›</a:t>
            </a:fld>
            <a:endParaRPr lang="zh-CN" altLang="en-US"/>
          </a:p>
        </p:txBody>
      </p:sp>
      <p:grpSp>
        <p:nvGrpSpPr>
          <p:cNvPr id="8" name="组合 7"/>
          <p:cNvGrpSpPr/>
          <p:nvPr userDrawn="1"/>
        </p:nvGrpSpPr>
        <p:grpSpPr>
          <a:xfrm>
            <a:off x="10048461" y="144464"/>
            <a:ext cx="1987826" cy="518290"/>
            <a:chOff x="9325084" y="124585"/>
            <a:chExt cx="2731082" cy="712081"/>
          </a:xfrm>
        </p:grpSpPr>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64338" y="124585"/>
              <a:ext cx="1291828" cy="712081"/>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25084" y="190079"/>
              <a:ext cx="1309786" cy="581093"/>
            </a:xfrm>
            <a:prstGeom prst="rect">
              <a:avLst/>
            </a:prstGeom>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144465"/>
            <a:ext cx="8041453" cy="518290"/>
          </a:xfrm>
        </p:spPr>
        <p:txBody>
          <a:bodyPr>
            <a:noAutofit/>
          </a:bodyPr>
          <a:lstStyle>
            <a:lvl1pPr>
              <a:defRPr sz="3200"/>
            </a:lvl1pPr>
          </a:lstStyle>
          <a:p>
            <a:r>
              <a:rPr lang="zh-CN" altLang="en-US"/>
              <a:t>单击此处编辑母版标题样式</a:t>
            </a:r>
          </a:p>
        </p:txBody>
      </p:sp>
      <p:sp>
        <p:nvSpPr>
          <p:cNvPr id="3" name="文本占位符 2"/>
          <p:cNvSpPr>
            <a:spLocks noGrp="1"/>
          </p:cNvSpPr>
          <p:nvPr>
            <p:ph type="body" idx="1"/>
          </p:nvPr>
        </p:nvSpPr>
        <p:spPr>
          <a:xfrm>
            <a:off x="839788" y="966952"/>
            <a:ext cx="5157787" cy="83031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1797269"/>
            <a:ext cx="5157787" cy="439239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966952"/>
            <a:ext cx="5183188" cy="83031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1797269"/>
            <a:ext cx="5183188" cy="439239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19CA5207-F7D3-4B50-85A2-EB89D87831DF}" type="datetimeFigureOut">
              <a:rPr lang="zh-CN" altLang="en-US" smtClean="0"/>
              <a:t>2020/1/21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DE05AC4-0729-48C5-BA01-83CA43F09F2C}" type="slidenum">
              <a:rPr lang="zh-CN" altLang="en-US" smtClean="0"/>
              <a:t>‹#›</a:t>
            </a:fld>
            <a:endParaRPr lang="zh-CN" altLang="en-US"/>
          </a:p>
        </p:txBody>
      </p:sp>
      <p:grpSp>
        <p:nvGrpSpPr>
          <p:cNvPr id="10" name="组合 9"/>
          <p:cNvGrpSpPr/>
          <p:nvPr userDrawn="1"/>
        </p:nvGrpSpPr>
        <p:grpSpPr>
          <a:xfrm>
            <a:off x="10048461" y="144464"/>
            <a:ext cx="1987826" cy="518290"/>
            <a:chOff x="9325084" y="124585"/>
            <a:chExt cx="2731082" cy="712081"/>
          </a:xfrm>
        </p:grpSpPr>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64338" y="124585"/>
              <a:ext cx="1291828" cy="712081"/>
            </a:xfrm>
            <a:prstGeom prst="rect">
              <a:avLst/>
            </a:prstGeom>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25084" y="190079"/>
              <a:ext cx="1309786" cy="581093"/>
            </a:xfrm>
            <a:prstGeom prst="rect">
              <a:avLst/>
            </a:prstGeom>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144465"/>
            <a:ext cx="8263759" cy="518290"/>
          </a:xfrm>
        </p:spPr>
        <p:txBody>
          <a:bodyPr>
            <a:noAutofit/>
          </a:bodyPr>
          <a:lstStyle>
            <a:lvl1pPr>
              <a:defRPr sz="3200"/>
            </a:lvl1pPr>
          </a:lstStyle>
          <a:p>
            <a:r>
              <a:rPr lang="zh-CN" altLang="en-US"/>
              <a:t>单击此处编辑母版标题样式</a:t>
            </a:r>
          </a:p>
        </p:txBody>
      </p:sp>
      <p:sp>
        <p:nvSpPr>
          <p:cNvPr id="3" name="日期占位符 2"/>
          <p:cNvSpPr>
            <a:spLocks noGrp="1"/>
          </p:cNvSpPr>
          <p:nvPr>
            <p:ph type="dt" sz="half" idx="10"/>
          </p:nvPr>
        </p:nvSpPr>
        <p:spPr/>
        <p:txBody>
          <a:bodyPr/>
          <a:lstStyle/>
          <a:p>
            <a:fld id="{19CA5207-F7D3-4B50-85A2-EB89D87831DF}" type="datetimeFigureOut">
              <a:rPr lang="zh-CN" altLang="en-US" smtClean="0"/>
              <a:t>2020/1/21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DE05AC4-0729-48C5-BA01-83CA43F09F2C}" type="slidenum">
              <a:rPr lang="zh-CN" altLang="en-US" smtClean="0"/>
              <a:t>‹#›</a:t>
            </a:fld>
            <a:endParaRPr lang="zh-CN" altLang="en-US"/>
          </a:p>
        </p:txBody>
      </p:sp>
      <p:grpSp>
        <p:nvGrpSpPr>
          <p:cNvPr id="6" name="组合 5"/>
          <p:cNvGrpSpPr/>
          <p:nvPr userDrawn="1"/>
        </p:nvGrpSpPr>
        <p:grpSpPr>
          <a:xfrm>
            <a:off x="10048461" y="144464"/>
            <a:ext cx="1987826" cy="518290"/>
            <a:chOff x="9325084" y="124585"/>
            <a:chExt cx="2731082" cy="712081"/>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64338" y="124585"/>
              <a:ext cx="1291828" cy="712081"/>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25084" y="190079"/>
              <a:ext cx="1309786" cy="581093"/>
            </a:xfrm>
            <a:prstGeom prst="rect">
              <a:avLst/>
            </a:prstGeom>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9CA5207-F7D3-4B50-85A2-EB89D87831DF}" type="datetimeFigureOut">
              <a:rPr lang="zh-CN" altLang="en-US" smtClean="0"/>
              <a:t>2020/1/21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DE05AC4-0729-48C5-BA01-83CA43F09F2C}" type="slidenum">
              <a:rPr lang="zh-CN" altLang="en-US" smtClean="0"/>
              <a:t>‹#›</a:t>
            </a:fld>
            <a:endParaRPr lang="zh-CN" altLang="en-US"/>
          </a:p>
        </p:txBody>
      </p:sp>
      <p:grpSp>
        <p:nvGrpSpPr>
          <p:cNvPr id="5" name="组合 4"/>
          <p:cNvGrpSpPr/>
          <p:nvPr userDrawn="1"/>
        </p:nvGrpSpPr>
        <p:grpSpPr>
          <a:xfrm>
            <a:off x="10048461" y="144464"/>
            <a:ext cx="1987826" cy="518290"/>
            <a:chOff x="9325084" y="124585"/>
            <a:chExt cx="2731082" cy="712081"/>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64338" y="124585"/>
              <a:ext cx="1291828" cy="712081"/>
            </a:xfrm>
            <a:prstGeom prst="rect">
              <a:avLst/>
            </a:prstGeom>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25084" y="190079"/>
              <a:ext cx="1309786" cy="581093"/>
            </a:xfrm>
            <a:prstGeom prst="rect">
              <a:avLst/>
            </a:prstGeom>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9CA5207-F7D3-4B50-85A2-EB89D87831DF}" type="datetimeFigureOut">
              <a:rPr lang="zh-CN" altLang="en-US" smtClean="0"/>
              <a:t>2020/1/21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E05AC4-0729-48C5-BA01-83CA43F09F2C}" type="slidenum">
              <a:rPr lang="zh-CN" altLang="en-US" smtClean="0"/>
              <a:t>‹#›</a:t>
            </a:fld>
            <a:endParaRPr lang="zh-CN" altLang="en-US"/>
          </a:p>
        </p:txBody>
      </p:sp>
      <p:grpSp>
        <p:nvGrpSpPr>
          <p:cNvPr id="8" name="组合 7"/>
          <p:cNvGrpSpPr/>
          <p:nvPr userDrawn="1"/>
        </p:nvGrpSpPr>
        <p:grpSpPr>
          <a:xfrm>
            <a:off x="10048461" y="144464"/>
            <a:ext cx="1987826" cy="518290"/>
            <a:chOff x="9325084" y="124585"/>
            <a:chExt cx="2731082" cy="712081"/>
          </a:xfrm>
        </p:grpSpPr>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64338" y="124585"/>
              <a:ext cx="1291828" cy="712081"/>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25084" y="190079"/>
              <a:ext cx="1309786" cy="581093"/>
            </a:xfrm>
            <a:prstGeom prst="rect">
              <a:avLst/>
            </a:prstGeom>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9CA5207-F7D3-4B50-85A2-EB89D87831DF}" type="datetimeFigureOut">
              <a:rPr lang="zh-CN" altLang="en-US" smtClean="0"/>
              <a:t>2020/1/21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E05AC4-0729-48C5-BA01-83CA43F09F2C}" type="slidenum">
              <a:rPr lang="zh-CN" altLang="en-US" smtClean="0"/>
              <a:t>‹#›</a:t>
            </a:fld>
            <a:endParaRPr lang="zh-CN" altLang="en-US"/>
          </a:p>
        </p:txBody>
      </p:sp>
      <p:grpSp>
        <p:nvGrpSpPr>
          <p:cNvPr id="8" name="组合 7"/>
          <p:cNvGrpSpPr/>
          <p:nvPr userDrawn="1"/>
        </p:nvGrpSpPr>
        <p:grpSpPr>
          <a:xfrm>
            <a:off x="10048461" y="144464"/>
            <a:ext cx="1987826" cy="518290"/>
            <a:chOff x="9325084" y="124585"/>
            <a:chExt cx="2731082" cy="712081"/>
          </a:xfrm>
        </p:grpSpPr>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64338" y="124585"/>
              <a:ext cx="1291828" cy="712081"/>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25084" y="190079"/>
              <a:ext cx="1309786" cy="581093"/>
            </a:xfrm>
            <a:prstGeom prst="rect">
              <a:avLst/>
            </a:prstGeom>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144464"/>
            <a:ext cx="7772400" cy="518290"/>
          </a:xfrm>
          <a:prstGeom prst="rect">
            <a:avLst/>
          </a:prstGeom>
        </p:spPr>
        <p:txBody>
          <a:bodyPr vert="horz" lIns="91440" tIns="45720" rIns="91440" bIns="45720" rtlCol="0" anchor="ctr">
            <a:noAutofit/>
          </a:bodyPr>
          <a:lstStyle/>
          <a:p>
            <a:r>
              <a:rPr lang="zh-CN" altLang="en-US"/>
              <a:t>单击此处编辑母版标题样式</a:t>
            </a:r>
          </a:p>
        </p:txBody>
      </p:sp>
      <p:sp>
        <p:nvSpPr>
          <p:cNvPr id="3" name="文本占位符 2"/>
          <p:cNvSpPr>
            <a:spLocks noGrp="1"/>
          </p:cNvSpPr>
          <p:nvPr>
            <p:ph type="body" idx="1"/>
          </p:nvPr>
        </p:nvSpPr>
        <p:spPr>
          <a:xfrm>
            <a:off x="838200" y="854765"/>
            <a:ext cx="10515600" cy="532219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CA5207-F7D3-4B50-85A2-EB89D87831DF}" type="datetimeFigureOut">
              <a:rPr lang="zh-CN" altLang="en-US" smtClean="0"/>
              <a:t>2020/1/21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E05AC4-0729-48C5-BA01-83CA43F09F2C}" type="slidenum">
              <a:rPr lang="zh-CN" altLang="en-US" smtClean="0"/>
              <a:t>‹#›</a:t>
            </a:fld>
            <a:endParaRPr lang="zh-CN" altLang="en-US"/>
          </a:p>
        </p:txBody>
      </p:sp>
      <p:grpSp>
        <p:nvGrpSpPr>
          <p:cNvPr id="7" name="组合 6"/>
          <p:cNvGrpSpPr/>
          <p:nvPr userDrawn="1"/>
        </p:nvGrpSpPr>
        <p:grpSpPr>
          <a:xfrm>
            <a:off x="10048461" y="144464"/>
            <a:ext cx="1987826" cy="518290"/>
            <a:chOff x="9325084" y="124585"/>
            <a:chExt cx="2731082" cy="712081"/>
          </a:xfrm>
        </p:grpSpPr>
        <p:pic>
          <p:nvPicPr>
            <p:cNvPr id="8" name="图片 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764338" y="124585"/>
              <a:ext cx="1291828" cy="712081"/>
            </a:xfrm>
            <a:prstGeom prst="rect">
              <a:avLst/>
            </a:prstGeom>
          </p:spPr>
        </p:pic>
        <p:pic>
          <p:nvPicPr>
            <p:cNvPr id="9" name="图片 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325084" y="190079"/>
              <a:ext cx="1309786" cy="581093"/>
            </a:xfrm>
            <a:prstGeom prst="rect">
              <a:avLst/>
            </a:prstGeom>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主画面2"/>
          <p:cNvPicPr>
            <a:picLocks noChangeAspect="1"/>
          </p:cNvPicPr>
          <p:nvPr/>
        </p:nvPicPr>
        <p:blipFill>
          <a:blip r:embed="rId2"/>
          <a:stretch>
            <a:fillRect/>
          </a:stretch>
        </p:blipFill>
        <p:spPr>
          <a:xfrm>
            <a:off x="0" y="-635"/>
            <a:ext cx="12205335" cy="7014845"/>
          </a:xfrm>
          <a:prstGeom prst="rect">
            <a:avLst/>
          </a:prstGeom>
        </p:spPr>
      </p:pic>
      <p:cxnSp>
        <p:nvCxnSpPr>
          <p:cNvPr id="5" name="直接连接符 4"/>
          <p:cNvCxnSpPr/>
          <p:nvPr/>
        </p:nvCxnSpPr>
        <p:spPr>
          <a:xfrm>
            <a:off x="1111250" y="7812"/>
            <a:ext cx="994791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768264" y="6644878"/>
            <a:ext cx="2723823" cy="369332"/>
          </a:xfrm>
          <a:prstGeom prst="rect">
            <a:avLst/>
          </a:prstGeom>
          <a:noFill/>
        </p:spPr>
        <p:txBody>
          <a:bodyPr wrap="none" rtlCol="0">
            <a:spAutoFit/>
          </a:bodyPr>
          <a:lstStyle/>
          <a:p>
            <a:r>
              <a:rPr lang="en-US" altLang="zh-CN" b="1" dirty="0">
                <a:solidFill>
                  <a:srgbClr val="002060"/>
                </a:solidFill>
                <a:latin typeface="Arial" panose="020B0604020202020204" pitchFamily="34" charset="0"/>
                <a:ea typeface="微软雅黑" panose="020B0503020204020204" pitchFamily="34" charset="-122"/>
                <a:cs typeface="Arial" panose="020B0604020202020204" pitchFamily="34" charset="0"/>
              </a:rPr>
              <a:t>Chinasofti</a:t>
            </a:r>
            <a:r>
              <a:rPr lang="zh-CN" altLang="en-US" b="1" dirty="0">
                <a:solidFill>
                  <a:srgbClr val="002060"/>
                </a:solidFill>
                <a:latin typeface="Arial" panose="020B0604020202020204" pitchFamily="34" charset="0"/>
                <a:ea typeface="微软雅黑" panose="020B0503020204020204" pitchFamily="34" charset="-122"/>
                <a:cs typeface="Arial" panose="020B0604020202020204" pitchFamily="34" charset="0"/>
              </a:rPr>
              <a:t> </a:t>
            </a:r>
            <a:r>
              <a:rPr lang="en-US" altLang="zh-CN" b="1" dirty="0">
                <a:solidFill>
                  <a:srgbClr val="002060"/>
                </a:solidFill>
                <a:latin typeface="Arial" panose="020B0604020202020204" pitchFamily="34" charset="0"/>
                <a:ea typeface="微软雅黑" panose="020B0503020204020204" pitchFamily="34" charset="-122"/>
                <a:cs typeface="Arial" panose="020B0604020202020204" pitchFamily="34" charset="0"/>
              </a:rPr>
              <a:t>HSBC</a:t>
            </a:r>
            <a:r>
              <a:rPr lang="zh-CN" altLang="en-US" b="1" dirty="0">
                <a:solidFill>
                  <a:srgbClr val="002060"/>
                </a:solidFill>
                <a:latin typeface="Arial" panose="020B0604020202020204" pitchFamily="34" charset="0"/>
                <a:ea typeface="微软雅黑" panose="020B0503020204020204" pitchFamily="34" charset="-122"/>
                <a:cs typeface="Arial" panose="020B0604020202020204" pitchFamily="34" charset="0"/>
              </a:rPr>
              <a:t>业务线</a:t>
            </a:r>
          </a:p>
        </p:txBody>
      </p:sp>
      <p:pic>
        <p:nvPicPr>
          <p:cNvPr id="19" name="图片 18" descr="中软国际LOGO_蓝"/>
          <p:cNvPicPr>
            <a:picLocks noChangeAspect="1"/>
          </p:cNvPicPr>
          <p:nvPr/>
        </p:nvPicPr>
        <p:blipFill>
          <a:blip r:embed="rId3"/>
          <a:stretch>
            <a:fillRect/>
          </a:stretch>
        </p:blipFill>
        <p:spPr>
          <a:xfrm>
            <a:off x="4952365" y="313055"/>
            <a:ext cx="2287270" cy="1014730"/>
          </a:xfrm>
          <a:prstGeom prst="rect">
            <a:avLst/>
          </a:prstGeom>
        </p:spPr>
      </p:pic>
      <p:grpSp>
        <p:nvGrpSpPr>
          <p:cNvPr id="25" name="组合 24"/>
          <p:cNvGrpSpPr/>
          <p:nvPr/>
        </p:nvGrpSpPr>
        <p:grpSpPr>
          <a:xfrm>
            <a:off x="1055688" y="1796415"/>
            <a:ext cx="10716260" cy="1419860"/>
            <a:chOff x="3114" y="2319"/>
            <a:chExt cx="16876" cy="2236"/>
          </a:xfrm>
        </p:grpSpPr>
        <p:sp>
          <p:nvSpPr>
            <p:cNvPr id="20" name="文本框 19"/>
            <p:cNvSpPr txBox="1"/>
            <p:nvPr/>
          </p:nvSpPr>
          <p:spPr>
            <a:xfrm>
              <a:off x="6364" y="2437"/>
              <a:ext cx="13626" cy="1882"/>
            </a:xfrm>
            <a:prstGeom prst="rect">
              <a:avLst/>
            </a:prstGeom>
            <a:noFill/>
          </p:spPr>
          <p:txBody>
            <a:bodyPr wrap="square" rtlCol="0">
              <a:spAutoFit/>
            </a:bodyPr>
            <a:lstStyle/>
            <a:p>
              <a:pPr algn="ctr">
                <a:lnSpc>
                  <a:spcPts val="4320"/>
                </a:lnSpc>
              </a:pPr>
              <a:r>
                <a:rPr lang="en-US" altLang="zh-CN" sz="3600" b="1" dirty="0">
                  <a:solidFill>
                    <a:srgbClr val="002060"/>
                  </a:solidFill>
                  <a:latin typeface="Arial" panose="020B0604020202020204" pitchFamily="34" charset="0"/>
                  <a:ea typeface="Arial Unicode MS" panose="020B0604020202020204" charset="-122"/>
                  <a:cs typeface="Arial" panose="020B0604020202020204" pitchFamily="34" charset="0"/>
                </a:rPr>
                <a:t>GWIS Service Sustainability Program</a:t>
              </a:r>
            </a:p>
            <a:p>
              <a:pPr algn="ctr">
                <a:lnSpc>
                  <a:spcPts val="4320"/>
                </a:lnSpc>
              </a:pPr>
              <a:r>
                <a:rPr lang="en-US" altLang="zh-CN" sz="3600" b="1" dirty="0">
                  <a:solidFill>
                    <a:srgbClr val="002060"/>
                  </a:solidFill>
                  <a:latin typeface="Arial" panose="020B0604020202020204" pitchFamily="34" charset="0"/>
                  <a:ea typeface="Arial Unicode MS" panose="020B0604020202020204" charset="-122"/>
                  <a:cs typeface="Arial" panose="020B0604020202020204" pitchFamily="34" charset="0"/>
                </a:rPr>
                <a:t> </a:t>
              </a:r>
              <a:r>
                <a:rPr lang="zh-CN" altLang="en-US" sz="3600" b="1" dirty="0">
                  <a:solidFill>
                    <a:srgbClr val="002060"/>
                  </a:solidFill>
                  <a:latin typeface="Arial" panose="020B0604020202020204" pitchFamily="34" charset="0"/>
                  <a:ea typeface="Arial Unicode MS" panose="020B0604020202020204" charset="-122"/>
                  <a:cs typeface="Arial" panose="020B0604020202020204" pitchFamily="34" charset="0"/>
                </a:rPr>
                <a:t>（</a:t>
              </a:r>
              <a:r>
                <a:rPr lang="en-US" altLang="zh-CN" sz="3600" b="1" dirty="0">
                  <a:solidFill>
                    <a:srgbClr val="002060"/>
                  </a:solidFill>
                  <a:latin typeface="Arial" panose="020B0604020202020204" pitchFamily="34" charset="0"/>
                  <a:ea typeface="Arial Unicode MS" panose="020B0604020202020204" charset="-122"/>
                  <a:cs typeface="Arial" panose="020B0604020202020204" pitchFamily="34" charset="0"/>
                </a:rPr>
                <a:t>SSP</a:t>
              </a:r>
              <a:r>
                <a:rPr lang="zh-CN" altLang="en-US" sz="3600" b="1" dirty="0">
                  <a:solidFill>
                    <a:srgbClr val="002060"/>
                  </a:solidFill>
                  <a:latin typeface="Arial" panose="020B0604020202020204" pitchFamily="34" charset="0"/>
                  <a:ea typeface="Arial Unicode MS" panose="020B0604020202020204" charset="-122"/>
                  <a:cs typeface="Arial" panose="020B0604020202020204" pitchFamily="34" charset="0"/>
                </a:rPr>
                <a:t>）</a:t>
              </a:r>
              <a:r>
                <a:rPr lang="en-US" altLang="zh-CN" sz="3600" b="1" dirty="0">
                  <a:solidFill>
                    <a:srgbClr val="002060"/>
                  </a:solidFill>
                  <a:latin typeface="Arial" panose="020B0604020202020204" pitchFamily="34" charset="0"/>
                  <a:ea typeface="Arial Unicode MS" panose="020B0604020202020204" charset="-122"/>
                  <a:cs typeface="Arial" panose="020B0604020202020204" pitchFamily="34" charset="0"/>
                </a:rPr>
                <a:t>Project Current Status Report  </a:t>
              </a:r>
              <a:endParaRPr lang="zh-CN" altLang="en-US" sz="3600" b="1" dirty="0">
                <a:solidFill>
                  <a:srgbClr val="002060"/>
                </a:solidFill>
                <a:latin typeface="Arial" panose="020B0604020202020204" pitchFamily="34" charset="0"/>
                <a:ea typeface="Arial Unicode MS" panose="020B0604020202020204" charset="-122"/>
                <a:cs typeface="Arial" panose="020B0604020202020204" pitchFamily="34" charset="0"/>
              </a:endParaRPr>
            </a:p>
          </p:txBody>
        </p:sp>
        <p:sp>
          <p:nvSpPr>
            <p:cNvPr id="21" name="文本框 20"/>
            <p:cNvSpPr txBox="1"/>
            <p:nvPr/>
          </p:nvSpPr>
          <p:spPr>
            <a:xfrm>
              <a:off x="3114" y="2931"/>
              <a:ext cx="2714" cy="1323"/>
            </a:xfrm>
            <a:prstGeom prst="rect">
              <a:avLst/>
            </a:prstGeom>
            <a:noFill/>
          </p:spPr>
          <p:txBody>
            <a:bodyPr wrap="none" rtlCol="0">
              <a:spAutoFit/>
            </a:bodyPr>
            <a:lstStyle/>
            <a:p>
              <a:pPr>
                <a:lnSpc>
                  <a:spcPct val="90000"/>
                </a:lnSpc>
              </a:pPr>
              <a:r>
                <a:rPr lang="en-US" altLang="zh-CN" sz="5400" b="1" dirty="0">
                  <a:solidFill>
                    <a:srgbClr val="002060"/>
                  </a:solidFill>
                  <a:latin typeface="Arial" panose="020B0604020202020204" pitchFamily="34" charset="0"/>
                  <a:cs typeface="Arial" panose="020B0604020202020204" pitchFamily="34" charset="0"/>
                </a:rPr>
                <a:t>2020</a:t>
              </a:r>
            </a:p>
          </p:txBody>
        </p:sp>
        <p:sp>
          <p:nvSpPr>
            <p:cNvPr id="24" name="圆角矩形 23"/>
            <p:cNvSpPr/>
            <p:nvPr/>
          </p:nvSpPr>
          <p:spPr>
            <a:xfrm flipH="1">
              <a:off x="6036" y="2319"/>
              <a:ext cx="120" cy="2236"/>
            </a:xfrm>
            <a:prstGeom prst="roundRect">
              <a:avLst>
                <a:gd name="adj" fmla="val 5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4805134" y="4984750"/>
            <a:ext cx="2650084" cy="461665"/>
          </a:xfrm>
          <a:prstGeom prst="rect">
            <a:avLst/>
          </a:prstGeom>
          <a:noFill/>
        </p:spPr>
        <p:txBody>
          <a:bodyPr wrap="none" rtlCol="0">
            <a:spAutoFit/>
          </a:bodyPr>
          <a:lstStyle/>
          <a:p>
            <a:pPr algn="l"/>
            <a:fld id="{24B9F30F-CFD5-4F33-8447-2DDEF22E854D}" type="datetime4">
              <a:rPr lang="en-US" altLang="zh-CN" sz="2400" b="1" smtClean="0">
                <a:solidFill>
                  <a:srgbClr val="002060">
                    <a:alpha val="52000"/>
                  </a:srgbClr>
                </a:solidFill>
                <a:latin typeface="Arial" panose="020B0604020202020204" pitchFamily="34" charset="0"/>
                <a:cs typeface="Arial" panose="020B0604020202020204" pitchFamily="34" charset="0"/>
              </a:rPr>
              <a:t>January 21, 2020</a:t>
            </a:fld>
            <a:endParaRPr lang="zh-CN" altLang="en-US" sz="2400" b="1" dirty="0">
              <a:solidFill>
                <a:srgbClr val="002060">
                  <a:alpha val="52000"/>
                </a:srgbClr>
              </a:solidFill>
              <a:latin typeface="Arial" panose="020B0604020202020204" pitchFamily="34" charset="0"/>
              <a:cs typeface="Arial" panose="020B0604020202020204" pitchFamily="34" charset="0"/>
            </a:endParaRPr>
          </a:p>
        </p:txBody>
      </p:sp>
      <p:grpSp>
        <p:nvGrpSpPr>
          <p:cNvPr id="23" name="组合 22">
            <a:extLst>
              <a:ext uri="{FF2B5EF4-FFF2-40B4-BE49-F238E27FC236}">
                <a16:creationId xmlns:a16="http://schemas.microsoft.com/office/drawing/2014/main" id="{F40E9CBD-5719-4FFF-A8DA-F69B9D36295B}"/>
              </a:ext>
            </a:extLst>
          </p:cNvPr>
          <p:cNvGrpSpPr/>
          <p:nvPr/>
        </p:nvGrpSpPr>
        <p:grpSpPr>
          <a:xfrm>
            <a:off x="1111250" y="4470400"/>
            <a:ext cx="9947910" cy="490220"/>
            <a:chOff x="1750" y="7040"/>
            <a:chExt cx="15666" cy="772"/>
          </a:xfrm>
        </p:grpSpPr>
        <p:cxnSp>
          <p:nvCxnSpPr>
            <p:cNvPr id="29" name="直接连接符 28">
              <a:extLst>
                <a:ext uri="{FF2B5EF4-FFF2-40B4-BE49-F238E27FC236}">
                  <a16:creationId xmlns:a16="http://schemas.microsoft.com/office/drawing/2014/main" id="{3556B3E0-A567-40C3-87EF-0504133467DE}"/>
                </a:ext>
              </a:extLst>
            </p:cNvPr>
            <p:cNvCxnSpPr/>
            <p:nvPr/>
          </p:nvCxnSpPr>
          <p:spPr>
            <a:xfrm>
              <a:off x="1750" y="7812"/>
              <a:ext cx="15666"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7B652408-2A55-4415-A545-EB898390685E}"/>
                </a:ext>
              </a:extLst>
            </p:cNvPr>
            <p:cNvSpPr txBox="1"/>
            <p:nvPr/>
          </p:nvSpPr>
          <p:spPr>
            <a:xfrm>
              <a:off x="6499" y="7040"/>
              <a:ext cx="6154" cy="679"/>
            </a:xfrm>
            <a:prstGeom prst="rect">
              <a:avLst/>
            </a:prstGeom>
            <a:noFill/>
          </p:spPr>
          <p:txBody>
            <a:bodyPr wrap="none" rtlCol="0">
              <a:spAutoFit/>
            </a:bodyPr>
            <a:lstStyle/>
            <a:p>
              <a:pPr algn="ctr"/>
              <a:r>
                <a:rPr lang="en-US" altLang="zh-CN" sz="2200" b="1" dirty="0">
                  <a:solidFill>
                    <a:srgbClr val="002060"/>
                  </a:solidFill>
                  <a:latin typeface="Arial" panose="020B0604020202020204" pitchFamily="34" charset="0"/>
                  <a:ea typeface="Arial Unicode MS" panose="020B0604020202020204" charset="-122"/>
                  <a:cs typeface="Arial" panose="020B0604020202020204" pitchFamily="34" charset="0"/>
                </a:rPr>
                <a:t>Chinasofti GWIS SSP Team </a:t>
              </a:r>
              <a:endParaRPr lang="zh-CN" altLang="en-US" sz="2200" b="1" dirty="0">
                <a:solidFill>
                  <a:srgbClr val="002060"/>
                </a:solidFill>
                <a:latin typeface="Arial" panose="020B0604020202020204" pitchFamily="34" charset="0"/>
                <a:ea typeface="Arial Unicode MS" panose="020B0604020202020204" charset="-122"/>
                <a:cs typeface="Arial" panose="020B0604020202020204" pitchFamily="34" charset="0"/>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6518" y="82553"/>
            <a:ext cx="9537700" cy="690880"/>
          </a:xfrm>
        </p:spPr>
        <p:txBody>
          <a:bodyPr/>
          <a:lstStyle/>
          <a:p>
            <a:r>
              <a:rPr lang="en-US" altLang="zh-CN" b="1" dirty="0">
                <a:solidFill>
                  <a:srgbClr val="002060"/>
                </a:solidFill>
                <a:latin typeface="Arial" panose="020B0604020202020204" pitchFamily="34" charset="0"/>
                <a:ea typeface="Arial Unicode MS" panose="020B0604020202020204" charset="-122"/>
                <a:cs typeface="Arial" panose="020B0604020202020204" pitchFamily="34" charset="0"/>
              </a:rPr>
              <a:t>CWX Status Summary and Analysis</a:t>
            </a:r>
            <a:endParaRPr lang="en-US" altLang="zh-CN" b="1" dirty="0">
              <a:latin typeface="微软雅黑" panose="020B0503020204020204" pitchFamily="34" charset="-122"/>
              <a:ea typeface="微软雅黑" panose="020B0503020204020204" pitchFamily="34" charset="-122"/>
              <a:sym typeface="+mn-ea"/>
            </a:endParaRPr>
          </a:p>
        </p:txBody>
      </p:sp>
      <p:sp>
        <p:nvSpPr>
          <p:cNvPr id="4" name="矩形 3"/>
          <p:cNvSpPr/>
          <p:nvPr/>
        </p:nvSpPr>
        <p:spPr>
          <a:xfrm>
            <a:off x="0" y="192134"/>
            <a:ext cx="218284" cy="42295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12517" y="192134"/>
            <a:ext cx="99768" cy="42295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17B964E6-8F1E-40C0-9B8B-22D2E3DE215D}"/>
              </a:ext>
            </a:extLst>
          </p:cNvPr>
          <p:cNvSpPr/>
          <p:nvPr/>
        </p:nvSpPr>
        <p:spPr>
          <a:xfrm>
            <a:off x="412285" y="4822911"/>
            <a:ext cx="8984974" cy="1939505"/>
          </a:xfrm>
          <a:prstGeom prst="rect">
            <a:avLst/>
          </a:prstGeom>
        </p:spPr>
        <p:txBody>
          <a:bodyPr wrap="square">
            <a:spAutoFit/>
          </a:bodyPr>
          <a:lstStyle/>
          <a:p>
            <a:pPr lvl="0" fontAlgn="base">
              <a:lnSpc>
                <a:spcPct val="150000"/>
              </a:lnSpc>
              <a:spcBef>
                <a:spcPct val="0"/>
              </a:spcBef>
              <a:spcAft>
                <a:spcPct val="0"/>
              </a:spcAft>
              <a:buClr>
                <a:srgbClr val="0070C0"/>
              </a:buClr>
              <a:buSzPct val="110000"/>
              <a:defRPr/>
            </a:pPr>
            <a:r>
              <a:rPr lang="en-US" altLang="zh-CN" b="1" u="sng" kern="0" dirty="0">
                <a:solidFill>
                  <a:srgbClr val="000000"/>
                </a:solidFill>
                <a:latin typeface="Arial" panose="020B0604020202020204" pitchFamily="34" charset="0"/>
                <a:ea typeface="微软雅黑" panose="020B0503020204020204" pitchFamily="34" charset="-122"/>
                <a:cs typeface="Arial" panose="020B0604020202020204" pitchFamily="34" charset="0"/>
              </a:rPr>
              <a:t>CWX Tracking Definition and</a:t>
            </a:r>
            <a:r>
              <a:rPr lang="zh-CN" altLang="en-US" b="1" u="sng" kern="0" dirty="0">
                <a:solidFill>
                  <a:srgbClr val="000000"/>
                </a:solidFill>
                <a:latin typeface="Arial" panose="020B0604020202020204" pitchFamily="34" charset="0"/>
                <a:ea typeface="微软雅黑" panose="020B0503020204020204" pitchFamily="34" charset="-122"/>
                <a:cs typeface="Arial" panose="020B0604020202020204" pitchFamily="34" charset="0"/>
              </a:rPr>
              <a:t> </a:t>
            </a:r>
            <a:r>
              <a:rPr lang="en-US" altLang="zh-CN" b="1" u="sng" kern="0" dirty="0">
                <a:solidFill>
                  <a:srgbClr val="000000"/>
                </a:solidFill>
                <a:latin typeface="Arial" panose="020B0604020202020204" pitchFamily="34" charset="0"/>
                <a:ea typeface="微软雅黑" panose="020B0503020204020204" pitchFamily="34" charset="-122"/>
                <a:cs typeface="Arial" panose="020B0604020202020204" pitchFamily="34" charset="0"/>
              </a:rPr>
              <a:t>Status</a:t>
            </a:r>
          </a:p>
          <a:p>
            <a:pPr lvl="0" fontAlgn="base">
              <a:lnSpc>
                <a:spcPct val="150000"/>
              </a:lnSpc>
              <a:spcBef>
                <a:spcPct val="0"/>
              </a:spcBef>
              <a:spcAft>
                <a:spcPct val="0"/>
              </a:spcAft>
              <a:buClr>
                <a:srgbClr val="0070C0"/>
              </a:buClr>
              <a:buSzPct val="110000"/>
              <a:buFont typeface="Wingdings" panose="05000000000000000000" pitchFamily="2" charset="2"/>
              <a:buChar char="l"/>
              <a:defRPr/>
            </a:pPr>
            <a:r>
              <a:rPr lang="en-US" altLang="zh-CN" sz="1600" kern="0" dirty="0">
                <a:solidFill>
                  <a:srgbClr val="000000"/>
                </a:solidFill>
                <a:latin typeface="Arial" panose="020B0604020202020204" pitchFamily="34" charset="0"/>
                <a:ea typeface="微软雅黑" panose="020B0503020204020204" pitchFamily="34" charset="-122"/>
                <a:cs typeface="Arial" panose="020B0604020202020204" pitchFamily="34" charset="0"/>
              </a:rPr>
              <a:t> A</a:t>
            </a:r>
            <a:r>
              <a:rPr lang="en-US" altLang="zh-CN" sz="1600" b="1" kern="0" dirty="0">
                <a:solidFill>
                  <a:srgbClr val="C00000"/>
                </a:solidFill>
                <a:latin typeface="Arial" panose="020B0604020202020204" pitchFamily="34" charset="0"/>
                <a:ea typeface="微软雅黑" panose="020B0503020204020204" pitchFamily="34" charset="-122"/>
                <a:cs typeface="Arial" panose="020B0604020202020204" pitchFamily="34" charset="0"/>
              </a:rPr>
              <a:t>(58)</a:t>
            </a:r>
            <a:r>
              <a:rPr lang="en-US" altLang="zh-CN" sz="1600" kern="0" dirty="0">
                <a:solidFill>
                  <a:srgbClr val="000000"/>
                </a:solidFill>
                <a:latin typeface="Arial" panose="020B0604020202020204" pitchFamily="34" charset="0"/>
                <a:ea typeface="微软雅黑" panose="020B0503020204020204" pitchFamily="34" charset="-122"/>
                <a:cs typeface="Arial" panose="020B0604020202020204" pitchFamily="34" charset="0"/>
              </a:rPr>
              <a:t>:</a:t>
            </a:r>
            <a:r>
              <a:rPr lang="zh-CN" altLang="en-US" sz="1600" kern="0" dirty="0">
                <a:solidFill>
                  <a:srgbClr val="000000"/>
                </a:solidFill>
                <a:latin typeface="Arial" panose="020B0604020202020204" pitchFamily="34" charset="0"/>
                <a:ea typeface="微软雅黑" panose="020B0503020204020204" pitchFamily="34" charset="-122"/>
                <a:cs typeface="Arial" panose="020B0604020202020204" pitchFamily="34" charset="0"/>
              </a:rPr>
              <a:t> </a:t>
            </a:r>
            <a:r>
              <a:rPr lang="en-US" altLang="zh-CN" sz="1600" kern="0" dirty="0">
                <a:solidFill>
                  <a:srgbClr val="000000"/>
                </a:solidFill>
                <a:latin typeface="Arial" panose="020B0604020202020204" pitchFamily="34" charset="0"/>
                <a:ea typeface="微软雅黑" panose="020B0503020204020204" pitchFamily="34" charset="-122"/>
                <a:cs typeface="Arial" panose="020B0604020202020204" pitchFamily="34" charset="0"/>
              </a:rPr>
              <a:t>Has Win10 workstations, no outstanding issue, pending IT apply to all workstation</a:t>
            </a:r>
          </a:p>
          <a:p>
            <a:pPr lvl="0" fontAlgn="base">
              <a:lnSpc>
                <a:spcPct val="150000"/>
              </a:lnSpc>
              <a:spcBef>
                <a:spcPct val="0"/>
              </a:spcBef>
              <a:spcAft>
                <a:spcPct val="0"/>
              </a:spcAft>
              <a:buClr>
                <a:srgbClr val="0070C0"/>
              </a:buClr>
              <a:buSzPct val="110000"/>
              <a:buFont typeface="Wingdings" panose="05000000000000000000" pitchFamily="2" charset="2"/>
              <a:buChar char="l"/>
              <a:defRPr/>
            </a:pPr>
            <a:r>
              <a:rPr lang="en-US" altLang="zh-CN" sz="1600" kern="0" dirty="0">
                <a:solidFill>
                  <a:srgbClr val="000000"/>
                </a:solidFill>
                <a:latin typeface="Arial" panose="020B0604020202020204" pitchFamily="34" charset="0"/>
                <a:ea typeface="微软雅黑" panose="020B0503020204020204" pitchFamily="34" charset="-122"/>
                <a:cs typeface="Arial" panose="020B0604020202020204" pitchFamily="34" charset="0"/>
              </a:rPr>
              <a:t> B</a:t>
            </a:r>
            <a:r>
              <a:rPr lang="en-US" altLang="zh-CN" sz="1600" b="1" kern="0" dirty="0">
                <a:solidFill>
                  <a:srgbClr val="C00000"/>
                </a:solidFill>
                <a:latin typeface="Arial" panose="020B0604020202020204" pitchFamily="34" charset="0"/>
                <a:ea typeface="微软雅黑" panose="020B0503020204020204" pitchFamily="34" charset="-122"/>
                <a:cs typeface="Arial" panose="020B0604020202020204" pitchFamily="34" charset="0"/>
              </a:rPr>
              <a:t>(13)</a:t>
            </a:r>
            <a:r>
              <a:rPr lang="en-US" altLang="zh-CN" sz="1600" kern="0" dirty="0">
                <a:solidFill>
                  <a:srgbClr val="000000"/>
                </a:solidFill>
                <a:latin typeface="Arial" panose="020B0604020202020204" pitchFamily="34" charset="0"/>
                <a:ea typeface="微软雅黑" panose="020B0503020204020204" pitchFamily="34" charset="-122"/>
                <a:cs typeface="Arial" panose="020B0604020202020204" pitchFamily="34" charset="0"/>
              </a:rPr>
              <a:t>: Has Win10 workstations, have outstanding issue need to fix</a:t>
            </a:r>
          </a:p>
          <a:p>
            <a:pPr lvl="0" fontAlgn="base">
              <a:lnSpc>
                <a:spcPct val="150000"/>
              </a:lnSpc>
              <a:spcBef>
                <a:spcPct val="0"/>
              </a:spcBef>
              <a:spcAft>
                <a:spcPct val="0"/>
              </a:spcAft>
              <a:buClr>
                <a:srgbClr val="0070C0"/>
              </a:buClr>
              <a:buSzPct val="110000"/>
              <a:buFont typeface="Wingdings" panose="05000000000000000000" pitchFamily="2" charset="2"/>
              <a:buChar char="l"/>
              <a:defRPr/>
            </a:pPr>
            <a:r>
              <a:rPr lang="en-US" altLang="zh-CN" sz="1600" kern="0" dirty="0">
                <a:solidFill>
                  <a:srgbClr val="000000"/>
                </a:solidFill>
                <a:latin typeface="Arial" panose="020B0604020202020204" pitchFamily="34" charset="0"/>
                <a:ea typeface="微软雅黑" panose="020B0503020204020204" pitchFamily="34" charset="-122"/>
                <a:cs typeface="Arial" panose="020B0604020202020204" pitchFamily="34" charset="0"/>
              </a:rPr>
              <a:t> C</a:t>
            </a:r>
            <a:r>
              <a:rPr lang="en-US" altLang="zh-CN" sz="1600" b="1" kern="0" dirty="0">
                <a:solidFill>
                  <a:srgbClr val="C00000"/>
                </a:solidFill>
                <a:latin typeface="Arial" panose="020B0604020202020204" pitchFamily="34" charset="0"/>
                <a:ea typeface="微软雅黑" panose="020B0503020204020204" pitchFamily="34" charset="-122"/>
                <a:cs typeface="Arial" panose="020B0604020202020204" pitchFamily="34" charset="0"/>
              </a:rPr>
              <a:t>(28)</a:t>
            </a:r>
            <a:r>
              <a:rPr lang="en-US" altLang="zh-CN" sz="1600" kern="0" dirty="0">
                <a:solidFill>
                  <a:srgbClr val="000000"/>
                </a:solidFill>
                <a:latin typeface="Arial" panose="020B0604020202020204" pitchFamily="34" charset="0"/>
                <a:ea typeface="微软雅黑" panose="020B0503020204020204" pitchFamily="34" charset="-122"/>
                <a:cs typeface="Arial" panose="020B0604020202020204" pitchFamily="34" charset="0"/>
              </a:rPr>
              <a:t>: No Win10 workstations</a:t>
            </a:r>
            <a:r>
              <a:rPr lang="zh-CN" altLang="en-US" sz="1600" kern="0" dirty="0">
                <a:solidFill>
                  <a:srgbClr val="000000"/>
                </a:solidFill>
                <a:latin typeface="Arial" panose="020B0604020202020204" pitchFamily="34" charset="0"/>
                <a:ea typeface="微软雅黑" panose="020B0503020204020204" pitchFamily="34" charset="-122"/>
                <a:cs typeface="Arial" panose="020B0604020202020204" pitchFamily="34" charset="0"/>
              </a:rPr>
              <a:t> </a:t>
            </a:r>
            <a:r>
              <a:rPr lang="en-US" altLang="zh-CN" sz="1600" kern="0" dirty="0">
                <a:solidFill>
                  <a:srgbClr val="000000"/>
                </a:solidFill>
                <a:latin typeface="Arial" panose="020B0604020202020204" pitchFamily="34" charset="0"/>
                <a:ea typeface="微软雅黑" panose="020B0503020204020204" pitchFamily="34" charset="-122"/>
                <a:cs typeface="Arial" panose="020B0604020202020204" pitchFamily="34" charset="0"/>
              </a:rPr>
              <a:t>or have not confirmed with user</a:t>
            </a:r>
          </a:p>
          <a:p>
            <a:pPr lvl="0" fontAlgn="base">
              <a:lnSpc>
                <a:spcPct val="150000"/>
              </a:lnSpc>
              <a:spcBef>
                <a:spcPct val="0"/>
              </a:spcBef>
              <a:spcAft>
                <a:spcPct val="0"/>
              </a:spcAft>
              <a:buClr>
                <a:srgbClr val="0070C0"/>
              </a:buClr>
              <a:buSzPct val="110000"/>
              <a:buFont typeface="Wingdings" panose="05000000000000000000" pitchFamily="2" charset="2"/>
              <a:buChar char="l"/>
              <a:defRPr/>
            </a:pPr>
            <a:r>
              <a:rPr lang="en-US" altLang="zh-CN" sz="1600" kern="0" dirty="0">
                <a:solidFill>
                  <a:srgbClr val="000000"/>
                </a:solidFill>
                <a:latin typeface="Arial" panose="020B0604020202020204" pitchFamily="34" charset="0"/>
                <a:ea typeface="微软雅黑" panose="020B0503020204020204" pitchFamily="34" charset="-122"/>
                <a:cs typeface="Arial" panose="020B0604020202020204" pitchFamily="34" charset="0"/>
              </a:rPr>
              <a:t> D</a:t>
            </a:r>
            <a:r>
              <a:rPr lang="en-US" altLang="zh-CN" sz="1600" b="1" kern="0" dirty="0">
                <a:solidFill>
                  <a:srgbClr val="C00000"/>
                </a:solidFill>
                <a:latin typeface="Arial" panose="020B0604020202020204" pitchFamily="34" charset="0"/>
                <a:ea typeface="微软雅黑" panose="020B0503020204020204" pitchFamily="34" charset="-122"/>
                <a:cs typeface="Arial" panose="020B0604020202020204" pitchFamily="34" charset="0"/>
              </a:rPr>
              <a:t>(11)</a:t>
            </a:r>
            <a:r>
              <a:rPr lang="en-US" altLang="zh-CN" sz="1600" kern="0" dirty="0">
                <a:solidFill>
                  <a:srgbClr val="000000"/>
                </a:solidFill>
                <a:latin typeface="Arial" panose="020B0604020202020204" pitchFamily="34" charset="0"/>
                <a:ea typeface="微软雅黑" panose="020B0503020204020204" pitchFamily="34" charset="-122"/>
                <a:cs typeface="Arial" panose="020B0604020202020204" pitchFamily="34" charset="0"/>
              </a:rPr>
              <a:t>: All workstation upgraded to Win10, no outstanding issue, pending handover</a:t>
            </a:r>
          </a:p>
        </p:txBody>
      </p:sp>
      <p:graphicFrame>
        <p:nvGraphicFramePr>
          <p:cNvPr id="13" name="图表 12">
            <a:extLst>
              <a:ext uri="{FF2B5EF4-FFF2-40B4-BE49-F238E27FC236}">
                <a16:creationId xmlns:a16="http://schemas.microsoft.com/office/drawing/2014/main" id="{E9125ABC-1F7C-464D-8E65-E779F75B26E8}"/>
              </a:ext>
            </a:extLst>
          </p:cNvPr>
          <p:cNvGraphicFramePr/>
          <p:nvPr>
            <p:extLst>
              <p:ext uri="{D42A27DB-BD31-4B8C-83A1-F6EECF244321}">
                <p14:modId xmlns:p14="http://schemas.microsoft.com/office/powerpoint/2010/main" val="2590046916"/>
              </p:ext>
            </p:extLst>
          </p:nvPr>
        </p:nvGraphicFramePr>
        <p:xfrm>
          <a:off x="6985362" y="773433"/>
          <a:ext cx="5047612" cy="443467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图表 8">
            <a:extLst>
              <a:ext uri="{FF2B5EF4-FFF2-40B4-BE49-F238E27FC236}">
                <a16:creationId xmlns:a16="http://schemas.microsoft.com/office/drawing/2014/main" id="{84F8ADB3-D8E9-4F79-B042-EBBB9E642973}"/>
              </a:ext>
            </a:extLst>
          </p:cNvPr>
          <p:cNvGraphicFramePr/>
          <p:nvPr>
            <p:extLst>
              <p:ext uri="{D42A27DB-BD31-4B8C-83A1-F6EECF244321}">
                <p14:modId xmlns:p14="http://schemas.microsoft.com/office/powerpoint/2010/main" val="1043441196"/>
              </p:ext>
            </p:extLst>
          </p:nvPr>
        </p:nvGraphicFramePr>
        <p:xfrm>
          <a:off x="362401" y="919420"/>
          <a:ext cx="6250434" cy="374130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61959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6518" y="72864"/>
            <a:ext cx="9537700" cy="690880"/>
          </a:xfrm>
        </p:spPr>
        <p:txBody>
          <a:bodyPr/>
          <a:lstStyle/>
          <a:p>
            <a:r>
              <a:rPr lang="en-US" altLang="zh-CN" b="1" dirty="0">
                <a:solidFill>
                  <a:srgbClr val="002060"/>
                </a:solidFill>
                <a:latin typeface="Arial" panose="020B0604020202020204" pitchFamily="34" charset="0"/>
                <a:ea typeface="Arial Unicode MS" panose="020B0604020202020204" charset="-122"/>
                <a:cs typeface="Arial" panose="020B0604020202020204" pitchFamily="34" charset="0"/>
              </a:rPr>
              <a:t>Imaging View Status Summary</a:t>
            </a:r>
            <a:endParaRPr lang="en-US" altLang="zh-CN" b="1" dirty="0">
              <a:latin typeface="微软雅黑" panose="020B0503020204020204" pitchFamily="34" charset="-122"/>
              <a:ea typeface="微软雅黑" panose="020B0503020204020204" pitchFamily="34" charset="-122"/>
              <a:sym typeface="+mn-ea"/>
            </a:endParaRPr>
          </a:p>
        </p:txBody>
      </p:sp>
      <p:sp>
        <p:nvSpPr>
          <p:cNvPr id="4" name="矩形 3"/>
          <p:cNvSpPr/>
          <p:nvPr/>
        </p:nvSpPr>
        <p:spPr>
          <a:xfrm>
            <a:off x="0" y="192134"/>
            <a:ext cx="218284" cy="42295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12517" y="192134"/>
            <a:ext cx="99768" cy="42295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1098FA0B-74AF-4C2B-977B-749C1CBDBD79}"/>
              </a:ext>
            </a:extLst>
          </p:cNvPr>
          <p:cNvSpPr txBox="1"/>
          <p:nvPr/>
        </p:nvSpPr>
        <p:spPr>
          <a:xfrm>
            <a:off x="8854612" y="1880083"/>
            <a:ext cx="3032588" cy="1200329"/>
          </a:xfrm>
          <a:prstGeom prst="rect">
            <a:avLst/>
          </a:prstGeom>
          <a:noFill/>
        </p:spPr>
        <p:txBody>
          <a:bodyPr wrap="square" rtlCol="0">
            <a:spAutoFit/>
          </a:bodyPr>
          <a:lstStyle/>
          <a:p>
            <a:r>
              <a:rPr lang="en-US" altLang="zh-CN" dirty="0"/>
              <a:t> </a:t>
            </a:r>
          </a:p>
          <a:p>
            <a:endParaRPr lang="en-US" altLang="zh-CN" dirty="0"/>
          </a:p>
          <a:p>
            <a:endParaRPr lang="en-US" altLang="zh-CN" dirty="0"/>
          </a:p>
          <a:p>
            <a:r>
              <a:rPr lang="zh-CN" altLang="en-US" dirty="0"/>
              <a:t> </a:t>
            </a:r>
            <a:endParaRPr lang="en-US" altLang="zh-CN" dirty="0"/>
          </a:p>
        </p:txBody>
      </p:sp>
      <p:sp>
        <p:nvSpPr>
          <p:cNvPr id="9" name="内容占位符 2">
            <a:extLst>
              <a:ext uri="{FF2B5EF4-FFF2-40B4-BE49-F238E27FC236}">
                <a16:creationId xmlns:a16="http://schemas.microsoft.com/office/drawing/2014/main" id="{499DB2DF-B409-4D92-B1F4-7F8903CB4F60}"/>
              </a:ext>
            </a:extLst>
          </p:cNvPr>
          <p:cNvSpPr txBox="1">
            <a:spLocks/>
          </p:cNvSpPr>
          <p:nvPr/>
        </p:nvSpPr>
        <p:spPr bwMode="auto">
          <a:xfrm>
            <a:off x="312517" y="989302"/>
            <a:ext cx="10598840" cy="329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100000"/>
              </a:spcBef>
              <a:spcAft>
                <a:spcPct val="0"/>
              </a:spcAft>
              <a:buClr>
                <a:srgbClr val="FF9900"/>
              </a:buClr>
              <a:buSzPct val="110000"/>
              <a:buChar char="•"/>
              <a:defRPr sz="3200">
                <a:solidFill>
                  <a:srgbClr val="D9EDEF"/>
                </a:solidFill>
                <a:latin typeface="+mn-lt"/>
                <a:ea typeface="+mn-ea"/>
                <a:cs typeface="+mn-cs"/>
              </a:defRPr>
            </a:lvl1pPr>
            <a:lvl2pPr marL="742950" indent="-285750" algn="l" rtl="0" eaLnBrk="0" fontAlgn="base" hangingPunct="0">
              <a:spcBef>
                <a:spcPct val="35000"/>
              </a:spcBef>
              <a:spcAft>
                <a:spcPct val="0"/>
              </a:spcAft>
              <a:buClr>
                <a:srgbClr val="FF9900"/>
              </a:buClr>
              <a:buSzPct val="110000"/>
              <a:buChar char="–"/>
              <a:defRPr sz="2800">
                <a:solidFill>
                  <a:srgbClr val="D9EDEF"/>
                </a:solidFill>
                <a:latin typeface="+mn-lt"/>
              </a:defRPr>
            </a:lvl2pPr>
            <a:lvl3pPr marL="1143000" indent="-228600" algn="l" rtl="0" eaLnBrk="0" fontAlgn="base" hangingPunct="0">
              <a:spcBef>
                <a:spcPct val="35000"/>
              </a:spcBef>
              <a:spcAft>
                <a:spcPct val="0"/>
              </a:spcAft>
              <a:buClr>
                <a:srgbClr val="FF9900"/>
              </a:buClr>
              <a:buSzPct val="110000"/>
              <a:buChar char="•"/>
              <a:defRPr sz="2400">
                <a:solidFill>
                  <a:srgbClr val="D9EDEF"/>
                </a:solidFill>
                <a:latin typeface="+mn-lt"/>
              </a:defRPr>
            </a:lvl3pPr>
            <a:lvl4pPr marL="1600200" indent="-228600" algn="l" rtl="0" eaLnBrk="0" fontAlgn="base" hangingPunct="0">
              <a:spcBef>
                <a:spcPct val="35000"/>
              </a:spcBef>
              <a:spcAft>
                <a:spcPct val="0"/>
              </a:spcAft>
              <a:buClr>
                <a:srgbClr val="FF9900"/>
              </a:buClr>
              <a:buSzPct val="110000"/>
              <a:buChar char="–"/>
              <a:defRPr sz="2000">
                <a:solidFill>
                  <a:srgbClr val="D9EDEF"/>
                </a:solidFill>
                <a:latin typeface="+mn-lt"/>
              </a:defRPr>
            </a:lvl4pPr>
            <a:lvl5pPr marL="2057400" indent="-228600" algn="l" rtl="0" eaLnBrk="0" fontAlgn="base" hangingPunct="0">
              <a:spcBef>
                <a:spcPct val="35000"/>
              </a:spcBef>
              <a:spcAft>
                <a:spcPct val="0"/>
              </a:spcAft>
              <a:buClr>
                <a:srgbClr val="FF9900"/>
              </a:buClr>
              <a:buSzPct val="110000"/>
              <a:buChar char="»"/>
              <a:defRPr sz="2000">
                <a:solidFill>
                  <a:srgbClr val="D9EDEF"/>
                </a:solidFill>
                <a:latin typeface="+mn-lt"/>
              </a:defRPr>
            </a:lvl5pPr>
            <a:lvl6pPr marL="2514600" indent="-228600" algn="l" rtl="0" fontAlgn="base">
              <a:spcBef>
                <a:spcPct val="35000"/>
              </a:spcBef>
              <a:spcAft>
                <a:spcPct val="0"/>
              </a:spcAft>
              <a:buClr>
                <a:srgbClr val="FF9900"/>
              </a:buClr>
              <a:buSzPct val="110000"/>
              <a:buChar char="»"/>
              <a:defRPr sz="2000">
                <a:solidFill>
                  <a:srgbClr val="D9EDEF"/>
                </a:solidFill>
                <a:latin typeface="+mn-lt"/>
              </a:defRPr>
            </a:lvl6pPr>
            <a:lvl7pPr marL="2971800" indent="-228600" algn="l" rtl="0" fontAlgn="base">
              <a:spcBef>
                <a:spcPct val="35000"/>
              </a:spcBef>
              <a:spcAft>
                <a:spcPct val="0"/>
              </a:spcAft>
              <a:buClr>
                <a:srgbClr val="FF9900"/>
              </a:buClr>
              <a:buSzPct val="110000"/>
              <a:buChar char="»"/>
              <a:defRPr sz="2000">
                <a:solidFill>
                  <a:srgbClr val="D9EDEF"/>
                </a:solidFill>
                <a:latin typeface="+mn-lt"/>
              </a:defRPr>
            </a:lvl7pPr>
            <a:lvl8pPr marL="3429000" indent="-228600" algn="l" rtl="0" fontAlgn="base">
              <a:spcBef>
                <a:spcPct val="35000"/>
              </a:spcBef>
              <a:spcAft>
                <a:spcPct val="0"/>
              </a:spcAft>
              <a:buClr>
                <a:srgbClr val="FF9900"/>
              </a:buClr>
              <a:buSzPct val="110000"/>
              <a:buChar char="»"/>
              <a:defRPr sz="2000">
                <a:solidFill>
                  <a:srgbClr val="D9EDEF"/>
                </a:solidFill>
                <a:latin typeface="+mn-lt"/>
              </a:defRPr>
            </a:lvl8pPr>
            <a:lvl9pPr marL="3886200" indent="-228600" algn="l" rtl="0" fontAlgn="base">
              <a:spcBef>
                <a:spcPct val="35000"/>
              </a:spcBef>
              <a:spcAft>
                <a:spcPct val="0"/>
              </a:spcAft>
              <a:buClr>
                <a:srgbClr val="FF9900"/>
              </a:buClr>
              <a:buSzPct val="110000"/>
              <a:buChar char="»"/>
              <a:defRPr sz="2000">
                <a:solidFill>
                  <a:srgbClr val="D9EDEF"/>
                </a:solidFill>
                <a:latin typeface="+mn-lt"/>
              </a:defRPr>
            </a:lvl9pPr>
          </a:lstStyle>
          <a:p>
            <a:pPr marL="0" lvl="0" indent="0" eaLnBrk="1" hangingPunct="1">
              <a:lnSpc>
                <a:spcPct val="150000"/>
              </a:lnSpc>
              <a:spcBef>
                <a:spcPct val="0"/>
              </a:spcBef>
              <a:buClr>
                <a:srgbClr val="0070C0"/>
              </a:buClr>
              <a:buNone/>
            </a:pPr>
            <a:r>
              <a:rPr lang="en-US" altLang="zh-CN" sz="1800" b="1" u="sng" kern="0" dirty="0">
                <a:solidFill>
                  <a:srgbClr val="000000"/>
                </a:solidFill>
                <a:latin typeface="Arial" panose="020B0604020202020204" pitchFamily="34" charset="0"/>
                <a:ea typeface="微软雅黑" panose="020B0503020204020204" pitchFamily="34" charset="-122"/>
                <a:cs typeface="Arial" panose="020B0604020202020204" pitchFamily="34" charset="0"/>
              </a:rPr>
              <a:t>Summary </a:t>
            </a:r>
          </a:p>
          <a:p>
            <a:pPr lvl="0" eaLnBrk="1" hangingPunct="1">
              <a:lnSpc>
                <a:spcPct val="150000"/>
              </a:lnSpc>
              <a:spcBef>
                <a:spcPct val="0"/>
              </a:spcBef>
              <a:buClr>
                <a:srgbClr val="0070C0"/>
              </a:buClr>
              <a:buFont typeface="Wingdings" panose="05000000000000000000" pitchFamily="2" charset="2"/>
              <a:buChar char="l"/>
              <a:defRPr/>
            </a:pPr>
            <a:r>
              <a:rPr lang="en-US" altLang="zh-CN" sz="1600" dirty="0">
                <a:solidFill>
                  <a:schemeClr val="tx1"/>
                </a:solidFill>
                <a:latin typeface="Arial" panose="020B0604020202020204" pitchFamily="34" charset="0"/>
                <a:sym typeface="+mn-ea"/>
              </a:rPr>
              <a:t>Analysis Original  Component Function of GWIS Image Viewer</a:t>
            </a:r>
          </a:p>
          <a:p>
            <a:pPr lvl="0" eaLnBrk="1" hangingPunct="1">
              <a:lnSpc>
                <a:spcPct val="150000"/>
              </a:lnSpc>
              <a:spcBef>
                <a:spcPct val="0"/>
              </a:spcBef>
              <a:buClr>
                <a:srgbClr val="0070C0"/>
              </a:buClr>
              <a:buFont typeface="Wingdings" panose="05000000000000000000" pitchFamily="2" charset="2"/>
              <a:buChar char="l"/>
              <a:defRPr/>
            </a:pPr>
            <a:r>
              <a:rPr lang="en-US" altLang="zh-CN" sz="1600" dirty="0">
                <a:solidFill>
                  <a:schemeClr val="tx1"/>
                </a:solidFill>
                <a:latin typeface="Arial" panose="020B0604020202020204" pitchFamily="34" charset="0"/>
                <a:ea typeface="SimSun" panose="02010600030101010101" pitchFamily="2" charset="-122"/>
                <a:sym typeface="+mn-ea"/>
              </a:rPr>
              <a:t>New Component Development (Tonny) and Test &amp; Bug Fix</a:t>
            </a:r>
            <a:r>
              <a:rPr lang="zh-CN" altLang="en-US" sz="1600" dirty="0">
                <a:solidFill>
                  <a:schemeClr val="tx1"/>
                </a:solidFill>
                <a:latin typeface="Arial" panose="020B0604020202020204" pitchFamily="34" charset="0"/>
                <a:ea typeface="SimSun" panose="02010600030101010101" pitchFamily="2" charset="-122"/>
                <a:sym typeface="+mn-ea"/>
              </a:rPr>
              <a:t> </a:t>
            </a:r>
            <a:r>
              <a:rPr lang="en-US" altLang="zh-CN" sz="1600" dirty="0">
                <a:solidFill>
                  <a:schemeClr val="tx1"/>
                </a:solidFill>
                <a:latin typeface="Arial" panose="020B0604020202020204" pitchFamily="34" charset="0"/>
                <a:ea typeface="SimSun" panose="02010600030101010101" pitchFamily="2" charset="-122"/>
                <a:sym typeface="+mn-ea"/>
              </a:rPr>
              <a:t>(SSP team)</a:t>
            </a:r>
          </a:p>
          <a:p>
            <a:pPr lvl="0" eaLnBrk="1" hangingPunct="1">
              <a:lnSpc>
                <a:spcPct val="150000"/>
              </a:lnSpc>
              <a:spcBef>
                <a:spcPct val="0"/>
              </a:spcBef>
              <a:buClr>
                <a:srgbClr val="0070C0"/>
              </a:buClr>
              <a:buFont typeface="Wingdings" panose="05000000000000000000" pitchFamily="2" charset="2"/>
              <a:buChar char="l"/>
              <a:defRPr/>
            </a:pPr>
            <a:r>
              <a:rPr lang="en-US" altLang="zh-CN" sz="1600" dirty="0">
                <a:solidFill>
                  <a:schemeClr val="tx1"/>
                </a:solidFill>
                <a:latin typeface="Arial" panose="020B0604020202020204" pitchFamily="34" charset="0"/>
                <a:ea typeface="SimSun" panose="02010600030101010101" pitchFamily="2" charset="-122"/>
                <a:sym typeface="+mn-ea"/>
              </a:rPr>
              <a:t>Knowledge transfer(Family</a:t>
            </a:r>
            <a:r>
              <a:rPr lang="zh-CN" altLang="en-US" sz="1600" dirty="0">
                <a:solidFill>
                  <a:schemeClr val="tx1"/>
                </a:solidFill>
                <a:latin typeface="Arial" panose="020B0604020202020204" pitchFamily="34" charset="0"/>
                <a:ea typeface="SimSun" panose="02010600030101010101" pitchFamily="2" charset="-122"/>
                <a:sym typeface="+mn-ea"/>
              </a:rPr>
              <a:t> </a:t>
            </a:r>
            <a:r>
              <a:rPr lang="en-US" altLang="zh-CN" sz="1600" dirty="0">
                <a:solidFill>
                  <a:schemeClr val="tx1"/>
                </a:solidFill>
                <a:latin typeface="Arial" panose="020B0604020202020204" pitchFamily="34" charset="0"/>
                <a:ea typeface="SimSun" panose="02010600030101010101" pitchFamily="2" charset="-122"/>
                <a:sym typeface="+mn-ea"/>
              </a:rPr>
              <a:t>with Plugin features, and prepare for GWIS integration solution ideas)</a:t>
            </a:r>
            <a:endParaRPr kumimoji="0"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195143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6518" y="58169"/>
            <a:ext cx="9537700" cy="690880"/>
          </a:xfrm>
        </p:spPr>
        <p:txBody>
          <a:bodyPr/>
          <a:lstStyle/>
          <a:p>
            <a:r>
              <a:rPr lang="en-US" altLang="zh-CN" b="1" dirty="0">
                <a:solidFill>
                  <a:srgbClr val="002060"/>
                </a:solidFill>
                <a:latin typeface="Arial" panose="020B0604020202020204" pitchFamily="34" charset="0"/>
                <a:ea typeface="Arial Unicode MS" panose="020B0604020202020204" charset="-122"/>
                <a:cs typeface="Arial" panose="020B0604020202020204" pitchFamily="34" charset="0"/>
              </a:rPr>
              <a:t>Risk Management</a:t>
            </a:r>
            <a:endParaRPr lang="en-US" altLang="zh-CN" b="1" dirty="0">
              <a:latin typeface="微软雅黑" panose="020B0503020204020204" pitchFamily="34" charset="-122"/>
              <a:ea typeface="微软雅黑" panose="020B0503020204020204" pitchFamily="34" charset="-122"/>
              <a:sym typeface="+mn-ea"/>
            </a:endParaRPr>
          </a:p>
        </p:txBody>
      </p:sp>
      <p:sp>
        <p:nvSpPr>
          <p:cNvPr id="4" name="矩形 3"/>
          <p:cNvSpPr/>
          <p:nvPr/>
        </p:nvSpPr>
        <p:spPr>
          <a:xfrm>
            <a:off x="0" y="192134"/>
            <a:ext cx="218284" cy="42295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12517" y="192134"/>
            <a:ext cx="99768" cy="42295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1098FA0B-74AF-4C2B-977B-749C1CBDBD79}"/>
              </a:ext>
            </a:extLst>
          </p:cNvPr>
          <p:cNvSpPr txBox="1"/>
          <p:nvPr/>
        </p:nvSpPr>
        <p:spPr>
          <a:xfrm>
            <a:off x="8854612" y="1880083"/>
            <a:ext cx="3032588" cy="1200329"/>
          </a:xfrm>
          <a:prstGeom prst="rect">
            <a:avLst/>
          </a:prstGeom>
          <a:noFill/>
        </p:spPr>
        <p:txBody>
          <a:bodyPr wrap="square" rtlCol="0">
            <a:spAutoFit/>
          </a:bodyPr>
          <a:lstStyle/>
          <a:p>
            <a:r>
              <a:rPr lang="en-US" altLang="zh-CN" dirty="0"/>
              <a:t> </a:t>
            </a:r>
          </a:p>
          <a:p>
            <a:endParaRPr lang="en-US" altLang="zh-CN" dirty="0"/>
          </a:p>
          <a:p>
            <a:endParaRPr lang="en-US" altLang="zh-CN" dirty="0"/>
          </a:p>
          <a:p>
            <a:r>
              <a:rPr lang="zh-CN" altLang="en-US" dirty="0"/>
              <a:t> </a:t>
            </a:r>
            <a:endParaRPr lang="en-US" altLang="zh-CN" dirty="0"/>
          </a:p>
        </p:txBody>
      </p:sp>
      <p:pic>
        <p:nvPicPr>
          <p:cNvPr id="18" name="图片 17">
            <a:extLst>
              <a:ext uri="{FF2B5EF4-FFF2-40B4-BE49-F238E27FC236}">
                <a16:creationId xmlns:a16="http://schemas.microsoft.com/office/drawing/2014/main" id="{B902CF1C-EFF1-45A3-B774-BDBD04FAE730}"/>
              </a:ext>
            </a:extLst>
          </p:cNvPr>
          <p:cNvPicPr>
            <a:picLocks noChangeAspect="1"/>
          </p:cNvPicPr>
          <p:nvPr/>
        </p:nvPicPr>
        <p:blipFill>
          <a:blip r:embed="rId2"/>
          <a:stretch>
            <a:fillRect/>
          </a:stretch>
        </p:blipFill>
        <p:spPr>
          <a:xfrm>
            <a:off x="2483305" y="3723614"/>
            <a:ext cx="5926320" cy="3047402"/>
          </a:xfrm>
          <a:prstGeom prst="rect">
            <a:avLst/>
          </a:prstGeom>
        </p:spPr>
      </p:pic>
      <p:pic>
        <p:nvPicPr>
          <p:cNvPr id="21" name="图片 20">
            <a:extLst>
              <a:ext uri="{FF2B5EF4-FFF2-40B4-BE49-F238E27FC236}">
                <a16:creationId xmlns:a16="http://schemas.microsoft.com/office/drawing/2014/main" id="{37D38264-7243-4674-B580-9806CCCBBA97}"/>
              </a:ext>
            </a:extLst>
          </p:cNvPr>
          <p:cNvPicPr>
            <a:picLocks noChangeAspect="1"/>
          </p:cNvPicPr>
          <p:nvPr/>
        </p:nvPicPr>
        <p:blipFill>
          <a:blip r:embed="rId3"/>
          <a:stretch>
            <a:fillRect/>
          </a:stretch>
        </p:blipFill>
        <p:spPr>
          <a:xfrm>
            <a:off x="5965507" y="996684"/>
            <a:ext cx="6087626" cy="2432315"/>
          </a:xfrm>
          <a:prstGeom prst="rect">
            <a:avLst/>
          </a:prstGeom>
        </p:spPr>
      </p:pic>
      <p:pic>
        <p:nvPicPr>
          <p:cNvPr id="22" name="图片 21">
            <a:extLst>
              <a:ext uri="{FF2B5EF4-FFF2-40B4-BE49-F238E27FC236}">
                <a16:creationId xmlns:a16="http://schemas.microsoft.com/office/drawing/2014/main" id="{940AB8AC-FA61-426E-B4C1-F73236BDB124}"/>
              </a:ext>
            </a:extLst>
          </p:cNvPr>
          <p:cNvPicPr>
            <a:picLocks noChangeAspect="1"/>
          </p:cNvPicPr>
          <p:nvPr/>
        </p:nvPicPr>
        <p:blipFill>
          <a:blip r:embed="rId4"/>
          <a:stretch>
            <a:fillRect/>
          </a:stretch>
        </p:blipFill>
        <p:spPr>
          <a:xfrm>
            <a:off x="304799" y="996684"/>
            <a:ext cx="5242197" cy="2432314"/>
          </a:xfrm>
          <a:prstGeom prst="rect">
            <a:avLst/>
          </a:prstGeom>
        </p:spPr>
      </p:pic>
    </p:spTree>
    <p:extLst>
      <p:ext uri="{BB962C8B-B14F-4D97-AF65-F5344CB8AC3E}">
        <p14:creationId xmlns:p14="http://schemas.microsoft.com/office/powerpoint/2010/main" val="3102566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6518" y="58169"/>
            <a:ext cx="9537700" cy="690880"/>
          </a:xfrm>
        </p:spPr>
        <p:txBody>
          <a:bodyPr/>
          <a:lstStyle/>
          <a:p>
            <a:r>
              <a:rPr lang="en-US" altLang="zh-CN" b="1" dirty="0">
                <a:solidFill>
                  <a:srgbClr val="002060"/>
                </a:solidFill>
                <a:latin typeface="Arial" panose="020B0604020202020204" pitchFamily="34" charset="0"/>
                <a:ea typeface="Arial Unicode MS" panose="020B0604020202020204" charset="-122"/>
                <a:cs typeface="Arial" panose="020B0604020202020204" pitchFamily="34" charset="0"/>
              </a:rPr>
              <a:t>Risk Management</a:t>
            </a:r>
            <a:endParaRPr lang="en-US" altLang="zh-CN" b="1" dirty="0">
              <a:latin typeface="微软雅黑" panose="020B0503020204020204" pitchFamily="34" charset="-122"/>
              <a:ea typeface="微软雅黑" panose="020B0503020204020204" pitchFamily="34" charset="-122"/>
              <a:sym typeface="+mn-ea"/>
            </a:endParaRPr>
          </a:p>
        </p:txBody>
      </p:sp>
      <p:sp>
        <p:nvSpPr>
          <p:cNvPr id="4" name="矩形 3"/>
          <p:cNvSpPr/>
          <p:nvPr/>
        </p:nvSpPr>
        <p:spPr>
          <a:xfrm>
            <a:off x="0" y="192134"/>
            <a:ext cx="218284" cy="42295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12517" y="192134"/>
            <a:ext cx="99768" cy="42295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1098FA0B-74AF-4C2B-977B-749C1CBDBD79}"/>
              </a:ext>
            </a:extLst>
          </p:cNvPr>
          <p:cNvSpPr txBox="1"/>
          <p:nvPr/>
        </p:nvSpPr>
        <p:spPr>
          <a:xfrm>
            <a:off x="8854612" y="1880083"/>
            <a:ext cx="3032588" cy="1200329"/>
          </a:xfrm>
          <a:prstGeom prst="rect">
            <a:avLst/>
          </a:prstGeom>
          <a:noFill/>
        </p:spPr>
        <p:txBody>
          <a:bodyPr wrap="square" rtlCol="0">
            <a:spAutoFit/>
          </a:bodyPr>
          <a:lstStyle/>
          <a:p>
            <a:r>
              <a:rPr lang="en-US" altLang="zh-CN" dirty="0"/>
              <a:t> </a:t>
            </a:r>
          </a:p>
          <a:p>
            <a:endParaRPr lang="en-US" altLang="zh-CN" dirty="0"/>
          </a:p>
          <a:p>
            <a:endParaRPr lang="en-US" altLang="zh-CN" dirty="0"/>
          </a:p>
          <a:p>
            <a:r>
              <a:rPr lang="zh-CN" altLang="en-US" dirty="0"/>
              <a:t> </a:t>
            </a:r>
            <a:endParaRPr lang="en-US" altLang="zh-CN" dirty="0"/>
          </a:p>
        </p:txBody>
      </p:sp>
      <p:pic>
        <p:nvPicPr>
          <p:cNvPr id="3" name="图片 2">
            <a:extLst>
              <a:ext uri="{FF2B5EF4-FFF2-40B4-BE49-F238E27FC236}">
                <a16:creationId xmlns:a16="http://schemas.microsoft.com/office/drawing/2014/main" id="{25133528-DD6C-4B8B-ADE9-9120F7831DD4}"/>
              </a:ext>
            </a:extLst>
          </p:cNvPr>
          <p:cNvPicPr>
            <a:picLocks noChangeAspect="1"/>
          </p:cNvPicPr>
          <p:nvPr/>
        </p:nvPicPr>
        <p:blipFill>
          <a:blip r:embed="rId2"/>
          <a:stretch>
            <a:fillRect/>
          </a:stretch>
        </p:blipFill>
        <p:spPr>
          <a:xfrm>
            <a:off x="218283" y="879069"/>
            <a:ext cx="11953703" cy="4382044"/>
          </a:xfrm>
          <a:prstGeom prst="rect">
            <a:avLst/>
          </a:prstGeom>
        </p:spPr>
      </p:pic>
    </p:spTree>
    <p:extLst>
      <p:ext uri="{BB962C8B-B14F-4D97-AF65-F5344CB8AC3E}">
        <p14:creationId xmlns:p14="http://schemas.microsoft.com/office/powerpoint/2010/main" val="1125140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主画面2"/>
          <p:cNvPicPr>
            <a:picLocks noChangeAspect="1"/>
          </p:cNvPicPr>
          <p:nvPr/>
        </p:nvPicPr>
        <p:blipFill>
          <a:blip r:embed="rId2"/>
          <a:stretch>
            <a:fillRect/>
          </a:stretch>
        </p:blipFill>
        <p:spPr>
          <a:xfrm>
            <a:off x="0" y="-635"/>
            <a:ext cx="12205335" cy="7014845"/>
          </a:xfrm>
          <a:prstGeom prst="rect">
            <a:avLst/>
          </a:prstGeom>
        </p:spPr>
      </p:pic>
      <p:sp>
        <p:nvSpPr>
          <p:cNvPr id="18" name="文本框 17"/>
          <p:cNvSpPr txBox="1"/>
          <p:nvPr/>
        </p:nvSpPr>
        <p:spPr>
          <a:xfrm>
            <a:off x="4740755" y="6644878"/>
            <a:ext cx="2723823" cy="369332"/>
          </a:xfrm>
          <a:prstGeom prst="rect">
            <a:avLst/>
          </a:prstGeom>
          <a:noFill/>
        </p:spPr>
        <p:txBody>
          <a:bodyPr wrap="none" rtlCol="0">
            <a:spAutoFit/>
          </a:bodyPr>
          <a:lstStyle/>
          <a:p>
            <a:r>
              <a:rPr lang="en-US" altLang="zh-CN" b="1" dirty="0">
                <a:solidFill>
                  <a:srgbClr val="002060"/>
                </a:solidFill>
                <a:latin typeface="Arial" panose="020B0604020202020204" pitchFamily="34" charset="0"/>
                <a:ea typeface="微软雅黑" panose="020B0503020204020204" pitchFamily="34" charset="-122"/>
                <a:cs typeface="Arial" panose="020B0604020202020204" pitchFamily="34" charset="0"/>
              </a:rPr>
              <a:t>Chinasofti</a:t>
            </a:r>
            <a:r>
              <a:rPr lang="zh-CN" altLang="en-US" b="1" dirty="0">
                <a:solidFill>
                  <a:srgbClr val="002060"/>
                </a:solidFill>
                <a:latin typeface="Arial" panose="020B0604020202020204" pitchFamily="34" charset="0"/>
                <a:ea typeface="微软雅黑" panose="020B0503020204020204" pitchFamily="34" charset="-122"/>
                <a:cs typeface="Arial" panose="020B0604020202020204" pitchFamily="34" charset="0"/>
              </a:rPr>
              <a:t> </a:t>
            </a:r>
            <a:r>
              <a:rPr lang="en-US" altLang="zh-CN" b="1" dirty="0">
                <a:solidFill>
                  <a:srgbClr val="002060"/>
                </a:solidFill>
                <a:latin typeface="Arial" panose="020B0604020202020204" pitchFamily="34" charset="0"/>
                <a:ea typeface="微软雅黑" panose="020B0503020204020204" pitchFamily="34" charset="-122"/>
                <a:cs typeface="Arial" panose="020B0604020202020204" pitchFamily="34" charset="0"/>
              </a:rPr>
              <a:t>HSBC</a:t>
            </a:r>
            <a:r>
              <a:rPr lang="zh-CN" altLang="en-US" b="1" dirty="0">
                <a:solidFill>
                  <a:srgbClr val="002060"/>
                </a:solidFill>
                <a:latin typeface="Arial" panose="020B0604020202020204" pitchFamily="34" charset="0"/>
                <a:ea typeface="微软雅黑" panose="020B0503020204020204" pitchFamily="34" charset="-122"/>
                <a:cs typeface="Arial" panose="020B0604020202020204" pitchFamily="34" charset="0"/>
              </a:rPr>
              <a:t>业务线</a:t>
            </a:r>
          </a:p>
        </p:txBody>
      </p:sp>
      <p:pic>
        <p:nvPicPr>
          <p:cNvPr id="19" name="图片 18" descr="中软国际LOGO_蓝"/>
          <p:cNvPicPr>
            <a:picLocks noChangeAspect="1"/>
          </p:cNvPicPr>
          <p:nvPr/>
        </p:nvPicPr>
        <p:blipFill>
          <a:blip r:embed="rId3"/>
          <a:stretch>
            <a:fillRect/>
          </a:stretch>
        </p:blipFill>
        <p:spPr>
          <a:xfrm>
            <a:off x="4952365" y="313055"/>
            <a:ext cx="2287270" cy="1014730"/>
          </a:xfrm>
          <a:prstGeom prst="rect">
            <a:avLst/>
          </a:prstGeom>
        </p:spPr>
      </p:pic>
      <p:sp>
        <p:nvSpPr>
          <p:cNvPr id="28" name="文本框 27"/>
          <p:cNvSpPr txBox="1"/>
          <p:nvPr/>
        </p:nvSpPr>
        <p:spPr>
          <a:xfrm>
            <a:off x="4159250" y="5013325"/>
            <a:ext cx="3873500" cy="460375"/>
          </a:xfrm>
          <a:prstGeom prst="rect">
            <a:avLst/>
          </a:prstGeom>
          <a:noFill/>
        </p:spPr>
        <p:txBody>
          <a:bodyPr wrap="none" rtlCol="0">
            <a:spAutoFit/>
          </a:bodyPr>
          <a:lstStyle/>
          <a:p>
            <a:pPr algn="l"/>
            <a:r>
              <a:rPr lang="zh-CN" altLang="en-US" sz="2400" b="1" dirty="0">
                <a:solidFill>
                  <a:srgbClr val="002060">
                    <a:alpha val="52000"/>
                  </a:srgbClr>
                </a:solidFill>
                <a:latin typeface="Arial" panose="020B0604020202020204" pitchFamily="34" charset="0"/>
                <a:cs typeface="Arial" panose="020B0604020202020204" pitchFamily="34" charset="0"/>
              </a:rPr>
              <a:t>Continuous </a:t>
            </a:r>
            <a:r>
              <a:rPr lang="en-US" altLang="zh-CN" sz="2400" b="1" dirty="0">
                <a:solidFill>
                  <a:srgbClr val="002060">
                    <a:alpha val="52000"/>
                  </a:srgbClr>
                </a:solidFill>
                <a:latin typeface="Arial" panose="020B0604020202020204" pitchFamily="34" charset="0"/>
                <a:cs typeface="Arial" panose="020B0604020202020204" pitchFamily="34" charset="0"/>
              </a:rPr>
              <a:t>I</a:t>
            </a:r>
            <a:r>
              <a:rPr lang="zh-CN" altLang="en-US" sz="2400" b="1" dirty="0">
                <a:solidFill>
                  <a:srgbClr val="002060">
                    <a:alpha val="52000"/>
                  </a:srgbClr>
                </a:solidFill>
                <a:latin typeface="Arial" panose="020B0604020202020204" pitchFamily="34" charset="0"/>
                <a:cs typeface="Arial" panose="020B0604020202020204" pitchFamily="34" charset="0"/>
              </a:rPr>
              <a:t>mprovement</a:t>
            </a:r>
          </a:p>
        </p:txBody>
      </p:sp>
      <p:sp>
        <p:nvSpPr>
          <p:cNvPr id="23" name="文本框 22"/>
          <p:cNvSpPr txBox="1"/>
          <p:nvPr/>
        </p:nvSpPr>
        <p:spPr>
          <a:xfrm>
            <a:off x="4504626" y="3655983"/>
            <a:ext cx="3181985" cy="1198880"/>
          </a:xfrm>
          <a:prstGeom prst="rect">
            <a:avLst/>
          </a:prstGeom>
          <a:noFill/>
        </p:spPr>
        <p:txBody>
          <a:bodyPr wrap="none" rtlCol="0">
            <a:spAutoFit/>
          </a:bodyPr>
          <a:lstStyle/>
          <a:p>
            <a:r>
              <a:rPr lang="en-US" altLang="zh-CN" sz="7200" i="1" dirty="0">
                <a:solidFill>
                  <a:schemeClr val="bg1">
                    <a:lumMod val="50000"/>
                  </a:schemeClr>
                </a:solidFill>
                <a:latin typeface="Arial Unicode MS" panose="020B0604020202020204" charset="-122"/>
                <a:ea typeface="Arial Unicode MS" panose="020B0604020202020204" charset="-122"/>
              </a:rPr>
              <a:t>Thanks</a:t>
            </a:r>
          </a:p>
        </p:txBody>
      </p:sp>
      <p:grpSp>
        <p:nvGrpSpPr>
          <p:cNvPr id="16" name="组合 15">
            <a:extLst>
              <a:ext uri="{FF2B5EF4-FFF2-40B4-BE49-F238E27FC236}">
                <a16:creationId xmlns:a16="http://schemas.microsoft.com/office/drawing/2014/main" id="{30644448-D0E1-4CF8-845E-5B161841027D}"/>
              </a:ext>
            </a:extLst>
          </p:cNvPr>
          <p:cNvGrpSpPr/>
          <p:nvPr/>
        </p:nvGrpSpPr>
        <p:grpSpPr>
          <a:xfrm>
            <a:off x="1055688" y="1796415"/>
            <a:ext cx="10716260" cy="1419860"/>
            <a:chOff x="3114" y="2319"/>
            <a:chExt cx="16876" cy="2236"/>
          </a:xfrm>
        </p:grpSpPr>
        <p:sp>
          <p:nvSpPr>
            <p:cNvPr id="17" name="文本框 16">
              <a:extLst>
                <a:ext uri="{FF2B5EF4-FFF2-40B4-BE49-F238E27FC236}">
                  <a16:creationId xmlns:a16="http://schemas.microsoft.com/office/drawing/2014/main" id="{AE02F1A1-D3C9-4F55-966E-A3645CCFFE10}"/>
                </a:ext>
              </a:extLst>
            </p:cNvPr>
            <p:cNvSpPr txBox="1"/>
            <p:nvPr/>
          </p:nvSpPr>
          <p:spPr>
            <a:xfrm>
              <a:off x="6364" y="2437"/>
              <a:ext cx="13626" cy="1882"/>
            </a:xfrm>
            <a:prstGeom prst="rect">
              <a:avLst/>
            </a:prstGeom>
            <a:noFill/>
          </p:spPr>
          <p:txBody>
            <a:bodyPr wrap="square" rtlCol="0">
              <a:spAutoFit/>
            </a:bodyPr>
            <a:lstStyle/>
            <a:p>
              <a:pPr algn="ctr">
                <a:lnSpc>
                  <a:spcPts val="4320"/>
                </a:lnSpc>
              </a:pPr>
              <a:r>
                <a:rPr lang="en-US" altLang="zh-CN" sz="3600" b="1" dirty="0">
                  <a:solidFill>
                    <a:srgbClr val="002060"/>
                  </a:solidFill>
                  <a:latin typeface="Arial" panose="020B0604020202020204" pitchFamily="34" charset="0"/>
                  <a:ea typeface="Arial Unicode MS" panose="020B0604020202020204" charset="-122"/>
                  <a:cs typeface="Arial" panose="020B0604020202020204" pitchFamily="34" charset="0"/>
                </a:rPr>
                <a:t>GWIS Service Sustainability Program</a:t>
              </a:r>
            </a:p>
            <a:p>
              <a:pPr algn="ctr">
                <a:lnSpc>
                  <a:spcPts val="4320"/>
                </a:lnSpc>
              </a:pPr>
              <a:r>
                <a:rPr lang="en-US" altLang="zh-CN" sz="3600" b="1" dirty="0">
                  <a:solidFill>
                    <a:srgbClr val="002060"/>
                  </a:solidFill>
                  <a:latin typeface="Arial" panose="020B0604020202020204" pitchFamily="34" charset="0"/>
                  <a:ea typeface="Arial Unicode MS" panose="020B0604020202020204" charset="-122"/>
                  <a:cs typeface="Arial" panose="020B0604020202020204" pitchFamily="34" charset="0"/>
                </a:rPr>
                <a:t> Project Current Status Report  </a:t>
              </a:r>
              <a:endParaRPr lang="zh-CN" altLang="en-US" sz="3600" b="1" dirty="0">
                <a:solidFill>
                  <a:srgbClr val="002060"/>
                </a:solidFill>
                <a:latin typeface="Arial" panose="020B0604020202020204" pitchFamily="34" charset="0"/>
                <a:ea typeface="Arial Unicode MS" panose="020B0604020202020204" charset="-122"/>
                <a:cs typeface="Arial" panose="020B0604020202020204" pitchFamily="34" charset="0"/>
              </a:endParaRPr>
            </a:p>
          </p:txBody>
        </p:sp>
        <p:sp>
          <p:nvSpPr>
            <p:cNvPr id="22" name="文本框 21">
              <a:extLst>
                <a:ext uri="{FF2B5EF4-FFF2-40B4-BE49-F238E27FC236}">
                  <a16:creationId xmlns:a16="http://schemas.microsoft.com/office/drawing/2014/main" id="{026FFE2A-492E-4524-8488-5480EC722C15}"/>
                </a:ext>
              </a:extLst>
            </p:cNvPr>
            <p:cNvSpPr txBox="1"/>
            <p:nvPr/>
          </p:nvSpPr>
          <p:spPr>
            <a:xfrm>
              <a:off x="3114" y="2931"/>
              <a:ext cx="2714" cy="1323"/>
            </a:xfrm>
            <a:prstGeom prst="rect">
              <a:avLst/>
            </a:prstGeom>
            <a:noFill/>
          </p:spPr>
          <p:txBody>
            <a:bodyPr wrap="none" rtlCol="0">
              <a:spAutoFit/>
            </a:bodyPr>
            <a:lstStyle/>
            <a:p>
              <a:pPr>
                <a:lnSpc>
                  <a:spcPct val="90000"/>
                </a:lnSpc>
              </a:pPr>
              <a:r>
                <a:rPr lang="en-US" altLang="zh-CN" sz="5400" b="1" dirty="0">
                  <a:solidFill>
                    <a:srgbClr val="002060"/>
                  </a:solidFill>
                  <a:latin typeface="Arial" panose="020B0604020202020204" pitchFamily="34" charset="0"/>
                  <a:cs typeface="Arial" panose="020B0604020202020204" pitchFamily="34" charset="0"/>
                </a:rPr>
                <a:t>2020</a:t>
              </a:r>
            </a:p>
          </p:txBody>
        </p:sp>
        <p:sp>
          <p:nvSpPr>
            <p:cNvPr id="26" name="圆角矩形 23">
              <a:extLst>
                <a:ext uri="{FF2B5EF4-FFF2-40B4-BE49-F238E27FC236}">
                  <a16:creationId xmlns:a16="http://schemas.microsoft.com/office/drawing/2014/main" id="{EA2ECF43-E55C-4C00-936E-69654BC82478}"/>
                </a:ext>
              </a:extLst>
            </p:cNvPr>
            <p:cNvSpPr/>
            <p:nvPr/>
          </p:nvSpPr>
          <p:spPr>
            <a:xfrm flipH="1">
              <a:off x="6036" y="2319"/>
              <a:ext cx="120" cy="2236"/>
            </a:xfrm>
            <a:prstGeom prst="roundRect">
              <a:avLst>
                <a:gd name="adj" fmla="val 5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6518" y="56023"/>
            <a:ext cx="9537700" cy="690880"/>
          </a:xfrm>
        </p:spPr>
        <p:txBody>
          <a:bodyPr/>
          <a:lstStyle/>
          <a:p>
            <a:r>
              <a:rPr lang="en-US" altLang="zh-CN" b="1" dirty="0">
                <a:solidFill>
                  <a:srgbClr val="002060"/>
                </a:solidFill>
                <a:latin typeface="Arial" panose="020B0604020202020204" pitchFamily="34" charset="0"/>
                <a:ea typeface="Arial Unicode MS" panose="020B0604020202020204" charset="-122"/>
                <a:cs typeface="Arial" panose="020B0604020202020204" pitchFamily="34" charset="0"/>
              </a:rPr>
              <a:t>Agenda</a:t>
            </a:r>
            <a:endParaRPr lang="en-US" altLang="zh-CN" b="1" dirty="0">
              <a:latin typeface="微软雅黑" panose="020B0503020204020204" pitchFamily="34" charset="-122"/>
              <a:ea typeface="微软雅黑" panose="020B0503020204020204" pitchFamily="34" charset="-122"/>
              <a:sym typeface="+mn-ea"/>
            </a:endParaRPr>
          </a:p>
        </p:txBody>
      </p:sp>
      <p:sp>
        <p:nvSpPr>
          <p:cNvPr id="4" name="矩形 3"/>
          <p:cNvSpPr/>
          <p:nvPr/>
        </p:nvSpPr>
        <p:spPr>
          <a:xfrm>
            <a:off x="0" y="192134"/>
            <a:ext cx="218284" cy="42295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12517" y="192134"/>
            <a:ext cx="99768" cy="42295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4">
            <a:extLst>
              <a:ext uri="{FF2B5EF4-FFF2-40B4-BE49-F238E27FC236}">
                <a16:creationId xmlns:a16="http://schemas.microsoft.com/office/drawing/2014/main" id="{7CC9799F-24EA-4757-954E-C289FE6A9ED2}"/>
              </a:ext>
            </a:extLst>
          </p:cNvPr>
          <p:cNvSpPr>
            <a:spLocks noChangeArrowheads="1"/>
          </p:cNvSpPr>
          <p:nvPr/>
        </p:nvSpPr>
        <p:spPr bwMode="auto">
          <a:xfrm>
            <a:off x="2056369" y="1995023"/>
            <a:ext cx="7276123" cy="533400"/>
          </a:xfrm>
          <a:prstGeom prst="rect">
            <a:avLst/>
          </a:prstGeom>
          <a:noFill/>
          <a:ln w="19050" algn="ctr">
            <a:solidFill>
              <a:srgbClr val="006699"/>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90000"/>
              </a:lnSpc>
              <a:spcBef>
                <a:spcPct val="20000"/>
              </a:spcBef>
              <a:spcAft>
                <a:spcPct val="0"/>
              </a:spcAft>
              <a:buClr>
                <a:srgbClr val="288FC8"/>
              </a:buClr>
              <a:buSzPct val="80000"/>
              <a:buFont typeface="Wingdings" pitchFamily="2" charset="2"/>
              <a:buChar char="q"/>
              <a:tabLst/>
              <a:defRPr/>
            </a:pP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Arial" panose="020B0604020202020204" pitchFamily="34" charset="0"/>
              </a:rPr>
              <a:t> </a:t>
            </a:r>
            <a:r>
              <a:rPr lang="en-US" altLang="zh-CN" sz="2000" kern="0">
                <a:solidFill>
                  <a:srgbClr val="000000"/>
                </a:solidFill>
                <a:latin typeface="Arial" panose="020B0604020202020204" pitchFamily="34" charset="0"/>
                <a:ea typeface="微软雅黑" panose="020B0503020204020204" pitchFamily="34" charset="-122"/>
                <a:cs typeface="Arial" panose="020B0604020202020204" pitchFamily="34" charset="0"/>
              </a:rPr>
              <a:t>CWX and Imaging View Delivery Process</a:t>
            </a:r>
            <a:endPar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1" name="Rectangle 8">
            <a:extLst>
              <a:ext uri="{FF2B5EF4-FFF2-40B4-BE49-F238E27FC236}">
                <a16:creationId xmlns:a16="http://schemas.microsoft.com/office/drawing/2014/main" id="{79FF5D3E-9C1D-4732-9395-A60CC8AAA3A8}"/>
              </a:ext>
            </a:extLst>
          </p:cNvPr>
          <p:cNvSpPr>
            <a:spLocks noChangeArrowheads="1"/>
          </p:cNvSpPr>
          <p:nvPr/>
        </p:nvSpPr>
        <p:spPr bwMode="auto">
          <a:xfrm>
            <a:off x="2056369" y="1261598"/>
            <a:ext cx="7276123" cy="533400"/>
          </a:xfrm>
          <a:prstGeom prst="rect">
            <a:avLst/>
          </a:prstGeom>
          <a:noFill/>
          <a:ln w="19050" algn="ctr">
            <a:solidFill>
              <a:srgbClr val="006699"/>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90000"/>
              </a:lnSpc>
              <a:spcBef>
                <a:spcPct val="20000"/>
              </a:spcBef>
              <a:spcAft>
                <a:spcPct val="0"/>
              </a:spcAft>
              <a:buClr>
                <a:srgbClr val="288FC8"/>
              </a:buClr>
              <a:buSzPct val="80000"/>
              <a:buFont typeface="Wingdings" pitchFamily="2" charset="2"/>
              <a:buChar char="q"/>
            </a:pPr>
            <a:r>
              <a:rPr lang="en-US" altLang="zh-CN" sz="2000" kern="0">
                <a:solidFill>
                  <a:srgbClr val="000000"/>
                </a:solidFill>
                <a:latin typeface="Arial" panose="020B0604020202020204" pitchFamily="34" charset="0"/>
                <a:ea typeface="微软雅黑" panose="020B0503020204020204" pitchFamily="34" charset="-122"/>
                <a:cs typeface="Arial" panose="020B0604020202020204" pitchFamily="34" charset="0"/>
              </a:rPr>
              <a:t> Overview</a:t>
            </a:r>
            <a:endParaRPr lang="zh-CN" altLang="en-US" sz="2000" kern="0" dirty="0">
              <a:solidFill>
                <a:srgbClr val="000000"/>
              </a:solidFill>
              <a:latin typeface="Arial" panose="020B0604020202020204" pitchFamily="34" charset="0"/>
              <a:ea typeface="微软雅黑" panose="020B0503020204020204" pitchFamily="34" charset="-122"/>
              <a:cs typeface="Arial" panose="020B0604020202020204" pitchFamily="34" charset="0"/>
            </a:endParaRPr>
          </a:p>
        </p:txBody>
      </p:sp>
      <p:sp>
        <p:nvSpPr>
          <p:cNvPr id="12" name="Rectangle 3">
            <a:extLst>
              <a:ext uri="{FF2B5EF4-FFF2-40B4-BE49-F238E27FC236}">
                <a16:creationId xmlns:a16="http://schemas.microsoft.com/office/drawing/2014/main" id="{DE12AA95-A101-4D14-AC89-89C4C4BA10EE}"/>
              </a:ext>
            </a:extLst>
          </p:cNvPr>
          <p:cNvSpPr>
            <a:spLocks noChangeArrowheads="1"/>
          </p:cNvSpPr>
          <p:nvPr/>
        </p:nvSpPr>
        <p:spPr bwMode="auto">
          <a:xfrm>
            <a:off x="2056368" y="4121983"/>
            <a:ext cx="7276123" cy="533400"/>
          </a:xfrm>
          <a:prstGeom prst="rect">
            <a:avLst/>
          </a:prstGeom>
          <a:noFill/>
          <a:ln w="19050" algn="ctr">
            <a:solidFill>
              <a:srgbClr val="006699"/>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90000"/>
              </a:lnSpc>
              <a:spcBef>
                <a:spcPct val="20000"/>
              </a:spcBef>
              <a:spcAft>
                <a:spcPct val="0"/>
              </a:spcAft>
              <a:buClr>
                <a:srgbClr val="288FC8"/>
              </a:buClr>
              <a:buSzPct val="80000"/>
              <a:buFont typeface="Wingdings" pitchFamily="2" charset="2"/>
              <a:buChar char="q"/>
              <a:tabLst/>
              <a:defRPr/>
            </a:pPr>
            <a:r>
              <a:rPr lang="en-US" altLang="zh-CN" sz="2000" kern="0" dirty="0">
                <a:solidFill>
                  <a:srgbClr val="000000"/>
                </a:solidFill>
                <a:latin typeface="Arial" panose="020B0604020202020204" pitchFamily="34" charset="0"/>
                <a:ea typeface="微软雅黑" panose="020B0503020204020204" pitchFamily="34" charset="-122"/>
                <a:cs typeface="Arial" panose="020B0604020202020204" pitchFamily="34" charset="0"/>
              </a:rPr>
              <a:t> Current Status and Analysis(progress, risks)</a:t>
            </a:r>
            <a:endPar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3" name="Rectangle 4">
            <a:extLst>
              <a:ext uri="{FF2B5EF4-FFF2-40B4-BE49-F238E27FC236}">
                <a16:creationId xmlns:a16="http://schemas.microsoft.com/office/drawing/2014/main" id="{15CDC895-A511-477D-9930-CDA03B6F44BE}"/>
              </a:ext>
            </a:extLst>
          </p:cNvPr>
          <p:cNvSpPr>
            <a:spLocks noChangeArrowheads="1"/>
          </p:cNvSpPr>
          <p:nvPr/>
        </p:nvSpPr>
        <p:spPr bwMode="auto">
          <a:xfrm>
            <a:off x="2056368" y="3420989"/>
            <a:ext cx="7276123" cy="533400"/>
          </a:xfrm>
          <a:prstGeom prst="rect">
            <a:avLst/>
          </a:prstGeom>
          <a:noFill/>
          <a:ln w="19050" algn="ctr">
            <a:solidFill>
              <a:srgbClr val="006699"/>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90000"/>
              </a:lnSpc>
              <a:spcBef>
                <a:spcPct val="20000"/>
              </a:spcBef>
              <a:spcAft>
                <a:spcPct val="0"/>
              </a:spcAft>
              <a:buClr>
                <a:srgbClr val="288FC8"/>
              </a:buClr>
              <a:buSzPct val="80000"/>
              <a:buFont typeface="Wingdings" pitchFamily="2" charset="2"/>
              <a:buChar char="q"/>
            </a:pPr>
            <a:r>
              <a:rPr lang="zh-CN" altLang="en-US" sz="2000" kern="0" dirty="0">
                <a:solidFill>
                  <a:srgbClr val="000000"/>
                </a:solidFill>
                <a:latin typeface="Arial" panose="020B0604020202020204" pitchFamily="34" charset="0"/>
                <a:ea typeface="微软雅黑" panose="020B0503020204020204" pitchFamily="34" charset="-122"/>
                <a:cs typeface="Arial" panose="020B0604020202020204" pitchFamily="34" charset="0"/>
              </a:rPr>
              <a:t> </a:t>
            </a:r>
            <a:r>
              <a:rPr lang="en-US" altLang="zh-CN" sz="2000" kern="0" dirty="0">
                <a:solidFill>
                  <a:srgbClr val="000000"/>
                </a:solidFill>
                <a:latin typeface="Arial" panose="020B0604020202020204" pitchFamily="34" charset="0"/>
                <a:ea typeface="微软雅黑" panose="020B0503020204020204" pitchFamily="34" charset="-122"/>
                <a:cs typeface="Arial" panose="020B0604020202020204" pitchFamily="34" charset="0"/>
              </a:rPr>
              <a:t>SSP Communication Plan</a:t>
            </a:r>
            <a:endParaRPr lang="zh-CN" altLang="en-US" sz="2000" kern="0" dirty="0">
              <a:solidFill>
                <a:srgbClr val="000000"/>
              </a:solidFill>
              <a:latin typeface="Arial" panose="020B0604020202020204" pitchFamily="34" charset="0"/>
              <a:ea typeface="微软雅黑" panose="020B0503020204020204" pitchFamily="34" charset="-122"/>
              <a:cs typeface="Arial" panose="020B0604020202020204" pitchFamily="34" charset="0"/>
            </a:endParaRPr>
          </a:p>
        </p:txBody>
      </p:sp>
      <p:sp>
        <p:nvSpPr>
          <p:cNvPr id="14" name="Rectangle 8">
            <a:extLst>
              <a:ext uri="{FF2B5EF4-FFF2-40B4-BE49-F238E27FC236}">
                <a16:creationId xmlns:a16="http://schemas.microsoft.com/office/drawing/2014/main" id="{C9D0F1F4-CAEB-4EC4-AD5F-96BC55BF96F3}"/>
              </a:ext>
            </a:extLst>
          </p:cNvPr>
          <p:cNvSpPr>
            <a:spLocks noChangeArrowheads="1"/>
          </p:cNvSpPr>
          <p:nvPr/>
        </p:nvSpPr>
        <p:spPr bwMode="auto">
          <a:xfrm>
            <a:off x="2056368" y="2687564"/>
            <a:ext cx="7276123" cy="533400"/>
          </a:xfrm>
          <a:prstGeom prst="rect">
            <a:avLst/>
          </a:prstGeom>
          <a:noFill/>
          <a:ln w="19050" algn="ctr">
            <a:solidFill>
              <a:srgbClr val="006699"/>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90000"/>
              </a:lnSpc>
              <a:spcBef>
                <a:spcPct val="20000"/>
              </a:spcBef>
              <a:spcAft>
                <a:spcPct val="0"/>
              </a:spcAft>
              <a:buClr>
                <a:srgbClr val="288FC8"/>
              </a:buClr>
              <a:buSzPct val="80000"/>
              <a:buFont typeface="Wingdings" pitchFamily="2" charset="2"/>
              <a:buChar char="q"/>
              <a:tabLst/>
              <a:defRPr/>
            </a:pP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Arial" panose="020B0604020202020204" pitchFamily="34" charset="0"/>
              </a:rPr>
              <a:t> </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Arial" panose="020B0604020202020204" pitchFamily="34" charset="0"/>
              </a:rPr>
              <a:t>CWX and Imaging View Delivery Plan</a:t>
            </a:r>
            <a:endPar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932506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6518" y="58169"/>
            <a:ext cx="9537700" cy="690880"/>
          </a:xfrm>
        </p:spPr>
        <p:txBody>
          <a:bodyPr/>
          <a:lstStyle/>
          <a:p>
            <a:r>
              <a:rPr lang="en-US" altLang="zh-CN" b="1" dirty="0">
                <a:solidFill>
                  <a:srgbClr val="002060"/>
                </a:solidFill>
                <a:latin typeface="Arial" panose="020B0604020202020204" pitchFamily="34" charset="0"/>
                <a:ea typeface="Arial Unicode MS" panose="020B0604020202020204" charset="-122"/>
                <a:cs typeface="Arial" panose="020B0604020202020204" pitchFamily="34" charset="0"/>
              </a:rPr>
              <a:t>Service Sustainability Program Overview</a:t>
            </a:r>
            <a:endParaRPr lang="en-US" altLang="zh-CN" b="1" dirty="0">
              <a:latin typeface="微软雅黑" panose="020B0503020204020204" pitchFamily="34" charset="-122"/>
              <a:ea typeface="微软雅黑" panose="020B0503020204020204" pitchFamily="34" charset="-122"/>
              <a:sym typeface="+mn-ea"/>
            </a:endParaRPr>
          </a:p>
        </p:txBody>
      </p:sp>
      <p:sp>
        <p:nvSpPr>
          <p:cNvPr id="4" name="矩形 3"/>
          <p:cNvSpPr/>
          <p:nvPr/>
        </p:nvSpPr>
        <p:spPr>
          <a:xfrm>
            <a:off x="0" y="192134"/>
            <a:ext cx="218284" cy="42295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12517" y="192134"/>
            <a:ext cx="99768" cy="42295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a:extLst>
              <a:ext uri="{FF2B5EF4-FFF2-40B4-BE49-F238E27FC236}">
                <a16:creationId xmlns:a16="http://schemas.microsoft.com/office/drawing/2014/main" id="{0DA171F6-613A-4D73-B275-B5DFD4A6CAFB}"/>
              </a:ext>
            </a:extLst>
          </p:cNvPr>
          <p:cNvSpPr txBox="1">
            <a:spLocks/>
          </p:cNvSpPr>
          <p:nvPr/>
        </p:nvSpPr>
        <p:spPr bwMode="auto">
          <a:xfrm>
            <a:off x="218283" y="510476"/>
            <a:ext cx="11748429" cy="3825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100000"/>
              </a:spcBef>
              <a:spcAft>
                <a:spcPct val="0"/>
              </a:spcAft>
              <a:buClr>
                <a:srgbClr val="FF9900"/>
              </a:buClr>
              <a:buSzPct val="110000"/>
              <a:buChar char="•"/>
              <a:defRPr sz="3200">
                <a:solidFill>
                  <a:srgbClr val="D9EDEF"/>
                </a:solidFill>
                <a:latin typeface="+mn-lt"/>
                <a:ea typeface="+mn-ea"/>
                <a:cs typeface="+mn-cs"/>
              </a:defRPr>
            </a:lvl1pPr>
            <a:lvl2pPr marL="742950" indent="-285750" algn="l" rtl="0" eaLnBrk="0" fontAlgn="base" hangingPunct="0">
              <a:spcBef>
                <a:spcPct val="35000"/>
              </a:spcBef>
              <a:spcAft>
                <a:spcPct val="0"/>
              </a:spcAft>
              <a:buClr>
                <a:srgbClr val="FF9900"/>
              </a:buClr>
              <a:buSzPct val="110000"/>
              <a:buChar char="–"/>
              <a:defRPr sz="2800">
                <a:solidFill>
                  <a:srgbClr val="D9EDEF"/>
                </a:solidFill>
                <a:latin typeface="+mn-lt"/>
              </a:defRPr>
            </a:lvl2pPr>
            <a:lvl3pPr marL="1143000" indent="-228600" algn="l" rtl="0" eaLnBrk="0" fontAlgn="base" hangingPunct="0">
              <a:spcBef>
                <a:spcPct val="35000"/>
              </a:spcBef>
              <a:spcAft>
                <a:spcPct val="0"/>
              </a:spcAft>
              <a:buClr>
                <a:srgbClr val="FF9900"/>
              </a:buClr>
              <a:buSzPct val="110000"/>
              <a:buChar char="•"/>
              <a:defRPr sz="2400">
                <a:solidFill>
                  <a:srgbClr val="D9EDEF"/>
                </a:solidFill>
                <a:latin typeface="+mn-lt"/>
              </a:defRPr>
            </a:lvl3pPr>
            <a:lvl4pPr marL="1600200" indent="-228600" algn="l" rtl="0" eaLnBrk="0" fontAlgn="base" hangingPunct="0">
              <a:spcBef>
                <a:spcPct val="35000"/>
              </a:spcBef>
              <a:spcAft>
                <a:spcPct val="0"/>
              </a:spcAft>
              <a:buClr>
                <a:srgbClr val="FF9900"/>
              </a:buClr>
              <a:buSzPct val="110000"/>
              <a:buChar char="–"/>
              <a:defRPr sz="2000">
                <a:solidFill>
                  <a:srgbClr val="D9EDEF"/>
                </a:solidFill>
                <a:latin typeface="+mn-lt"/>
              </a:defRPr>
            </a:lvl4pPr>
            <a:lvl5pPr marL="2057400" indent="-228600" algn="l" rtl="0" eaLnBrk="0" fontAlgn="base" hangingPunct="0">
              <a:spcBef>
                <a:spcPct val="35000"/>
              </a:spcBef>
              <a:spcAft>
                <a:spcPct val="0"/>
              </a:spcAft>
              <a:buClr>
                <a:srgbClr val="FF9900"/>
              </a:buClr>
              <a:buSzPct val="110000"/>
              <a:buChar char="»"/>
              <a:defRPr sz="2000">
                <a:solidFill>
                  <a:srgbClr val="D9EDEF"/>
                </a:solidFill>
                <a:latin typeface="+mn-lt"/>
              </a:defRPr>
            </a:lvl5pPr>
            <a:lvl6pPr marL="2514600" indent="-228600" algn="l" rtl="0" fontAlgn="base">
              <a:spcBef>
                <a:spcPct val="35000"/>
              </a:spcBef>
              <a:spcAft>
                <a:spcPct val="0"/>
              </a:spcAft>
              <a:buClr>
                <a:srgbClr val="FF9900"/>
              </a:buClr>
              <a:buSzPct val="110000"/>
              <a:buChar char="»"/>
              <a:defRPr sz="2000">
                <a:solidFill>
                  <a:srgbClr val="D9EDEF"/>
                </a:solidFill>
                <a:latin typeface="+mn-lt"/>
              </a:defRPr>
            </a:lvl6pPr>
            <a:lvl7pPr marL="2971800" indent="-228600" algn="l" rtl="0" fontAlgn="base">
              <a:spcBef>
                <a:spcPct val="35000"/>
              </a:spcBef>
              <a:spcAft>
                <a:spcPct val="0"/>
              </a:spcAft>
              <a:buClr>
                <a:srgbClr val="FF9900"/>
              </a:buClr>
              <a:buSzPct val="110000"/>
              <a:buChar char="»"/>
              <a:defRPr sz="2000">
                <a:solidFill>
                  <a:srgbClr val="D9EDEF"/>
                </a:solidFill>
                <a:latin typeface="+mn-lt"/>
              </a:defRPr>
            </a:lvl7pPr>
            <a:lvl8pPr marL="3429000" indent="-228600" algn="l" rtl="0" fontAlgn="base">
              <a:spcBef>
                <a:spcPct val="35000"/>
              </a:spcBef>
              <a:spcAft>
                <a:spcPct val="0"/>
              </a:spcAft>
              <a:buClr>
                <a:srgbClr val="FF9900"/>
              </a:buClr>
              <a:buSzPct val="110000"/>
              <a:buChar char="»"/>
              <a:defRPr sz="2000">
                <a:solidFill>
                  <a:srgbClr val="D9EDEF"/>
                </a:solidFill>
                <a:latin typeface="+mn-lt"/>
              </a:defRPr>
            </a:lvl8pPr>
            <a:lvl9pPr marL="3886200" indent="-228600" algn="l" rtl="0" fontAlgn="base">
              <a:spcBef>
                <a:spcPct val="35000"/>
              </a:spcBef>
              <a:spcAft>
                <a:spcPct val="0"/>
              </a:spcAft>
              <a:buClr>
                <a:srgbClr val="FF9900"/>
              </a:buClr>
              <a:buSzPct val="110000"/>
              <a:buChar char="»"/>
              <a:defRPr sz="2000">
                <a:solidFill>
                  <a:srgbClr val="D9EDEF"/>
                </a:solidFill>
                <a:latin typeface="+mn-lt"/>
              </a:defRPr>
            </a:lvl9pPr>
          </a:lstStyle>
          <a:p>
            <a:pPr marL="0" marR="0" lvl="0" indent="0" algn="l" defTabSz="914400" rtl="0" eaLnBrk="1" fontAlgn="base" latinLnBrk="0" hangingPunct="1">
              <a:lnSpc>
                <a:spcPct val="150000"/>
              </a:lnSpc>
              <a:spcBef>
                <a:spcPct val="0"/>
              </a:spcBef>
              <a:spcAft>
                <a:spcPct val="0"/>
              </a:spcAft>
              <a:buClr>
                <a:srgbClr val="0070C0"/>
              </a:buClr>
              <a:buSzPct val="110000"/>
              <a:buNone/>
              <a:tabLst/>
              <a:defRPr/>
            </a:pPr>
            <a:r>
              <a:rPr lang="en-US" altLang="zh-CN" sz="1800" b="1" u="sng" kern="0" dirty="0">
                <a:solidFill>
                  <a:srgbClr val="000000"/>
                </a:solidFill>
                <a:latin typeface="Arial" panose="020B0604020202020204" pitchFamily="34" charset="0"/>
                <a:ea typeface="微软雅黑" panose="020B0503020204020204" pitchFamily="34" charset="-122"/>
                <a:cs typeface="Arial" panose="020B0604020202020204" pitchFamily="34" charset="0"/>
              </a:rPr>
              <a:t>Background</a:t>
            </a:r>
          </a:p>
          <a:p>
            <a:pPr eaLnBrk="1" hangingPunct="1">
              <a:lnSpc>
                <a:spcPct val="150000"/>
              </a:lnSpc>
              <a:spcBef>
                <a:spcPct val="0"/>
              </a:spcBef>
              <a:buClr>
                <a:srgbClr val="0070C0"/>
              </a:buClr>
              <a:buFont typeface="Wingdings" panose="05000000000000000000" pitchFamily="2" charset="2"/>
              <a:buChar char="l"/>
              <a:defRPr/>
            </a:pPr>
            <a:r>
              <a:rPr lang="en-US" altLang="zh-CN" sz="1600" b="1" kern="0" dirty="0">
                <a:solidFill>
                  <a:srgbClr val="000000"/>
                </a:solidFill>
                <a:latin typeface="Arial" panose="020B0604020202020204" pitchFamily="34" charset="0"/>
                <a:ea typeface="Microsoft YaHei" panose="020B0503020204020204" pitchFamily="34" charset="-122"/>
                <a:cs typeface="Arial" panose="020B0604020202020204" pitchFamily="34" charset="0"/>
              </a:rPr>
              <a:t>CWX:</a:t>
            </a:r>
            <a:r>
              <a:rPr lang="en-US" altLang="zh-CN" sz="1600" kern="0" dirty="0">
                <a:solidFill>
                  <a:srgbClr val="000000"/>
                </a:solidFill>
                <a:latin typeface="Arial" panose="020B0604020202020204" pitchFamily="34" charset="0"/>
                <a:ea typeface="Microsoft YaHei" panose="020B0503020204020204" pitchFamily="34" charset="-122"/>
                <a:cs typeface="Arial" panose="020B0604020202020204" pitchFamily="34" charset="0"/>
              </a:rPr>
              <a:t> GWIS user are still using </a:t>
            </a:r>
            <a:r>
              <a:rPr lang="en-US" altLang="zh-CN" sz="1600" kern="0" dirty="0">
                <a:solidFill>
                  <a:srgbClr val="000000"/>
                </a:solidFill>
                <a:latin typeface="Arial" panose="020B0604020202020204" pitchFamily="34" charset="0"/>
                <a:ea typeface="Microsoft YaHei" panose="020B0503020204020204" pitchFamily="34" charset="-122"/>
                <a:cs typeface="Arial" panose="020B0604020202020204" pitchFamily="34" charset="0"/>
                <a:sym typeface="+mn-ea"/>
              </a:rPr>
              <a:t>CWD3(Windows7) </a:t>
            </a:r>
            <a:r>
              <a:rPr lang="zh-CN" altLang="en-US" sz="1600" kern="0" dirty="0">
                <a:solidFill>
                  <a:srgbClr val="000000"/>
                </a:solidFill>
                <a:latin typeface="Arial" panose="020B0604020202020204" pitchFamily="34" charset="0"/>
                <a:ea typeface="Microsoft YaHei" panose="020B0503020204020204" pitchFamily="34" charset="-122"/>
                <a:cs typeface="Arial" panose="020B0604020202020204" pitchFamily="34" charset="0"/>
                <a:sym typeface="+mn-ea"/>
              </a:rPr>
              <a:t> </a:t>
            </a:r>
            <a:r>
              <a:rPr lang="en-US" altLang="zh-CN" sz="1600" kern="0" dirty="0">
                <a:solidFill>
                  <a:srgbClr val="000000"/>
                </a:solidFill>
                <a:latin typeface="Arial" panose="020B0604020202020204" pitchFamily="34" charset="0"/>
                <a:ea typeface="Microsoft YaHei" panose="020B0503020204020204" pitchFamily="34" charset="-122"/>
                <a:cs typeface="Arial" panose="020B0604020202020204" pitchFamily="34" charset="0"/>
                <a:sym typeface="+mn-ea"/>
              </a:rPr>
              <a:t>as their workstation to access GWIS system, nowadays, CWD3</a:t>
            </a:r>
            <a:r>
              <a:rPr lang="zh-CN" altLang="en-US" sz="1600" kern="0" dirty="0">
                <a:solidFill>
                  <a:srgbClr val="000000"/>
                </a:solidFill>
                <a:latin typeface="Arial" panose="020B0604020202020204" pitchFamily="34" charset="0"/>
                <a:ea typeface="Microsoft YaHei" panose="020B0503020204020204" pitchFamily="34" charset="-122"/>
                <a:cs typeface="Arial" panose="020B0604020202020204" pitchFamily="34" charset="0"/>
                <a:sym typeface="+mn-ea"/>
              </a:rPr>
              <a:t>（</a:t>
            </a:r>
            <a:r>
              <a:rPr lang="en-US" altLang="zh-CN" sz="1600" kern="0" dirty="0">
                <a:solidFill>
                  <a:srgbClr val="000000"/>
                </a:solidFill>
                <a:latin typeface="Arial" panose="020B0604020202020204" pitchFamily="34" charset="0"/>
                <a:ea typeface="Microsoft YaHei" panose="020B0503020204020204" pitchFamily="34" charset="-122"/>
                <a:cs typeface="Arial" panose="020B0604020202020204" pitchFamily="34" charset="0"/>
                <a:sym typeface="+mn-ea"/>
              </a:rPr>
              <a:t>Windows 7</a:t>
            </a:r>
            <a:r>
              <a:rPr lang="zh-CN" altLang="en-US" sz="1600" kern="0" dirty="0">
                <a:solidFill>
                  <a:srgbClr val="000000"/>
                </a:solidFill>
                <a:latin typeface="Arial" panose="020B0604020202020204" pitchFamily="34" charset="0"/>
                <a:ea typeface="Microsoft YaHei" panose="020B0503020204020204" pitchFamily="34" charset="-122"/>
                <a:cs typeface="Arial" panose="020B0604020202020204" pitchFamily="34" charset="0"/>
                <a:sym typeface="+mn-ea"/>
              </a:rPr>
              <a:t>）</a:t>
            </a:r>
            <a:r>
              <a:rPr lang="en-US" altLang="zh-CN" sz="1600" kern="0" dirty="0">
                <a:solidFill>
                  <a:srgbClr val="000000"/>
                </a:solidFill>
                <a:latin typeface="Arial" panose="020B0604020202020204" pitchFamily="34" charset="0"/>
                <a:ea typeface="Microsoft YaHei" panose="020B0503020204020204" pitchFamily="34" charset="-122"/>
                <a:cs typeface="Arial" panose="020B0604020202020204" pitchFamily="34" charset="0"/>
                <a:sym typeface="+mn-ea"/>
              </a:rPr>
              <a:t>is too old and out of support in 2020 and Local IT upgrade user workstation to CWX (Windows 10) , Chinasofti </a:t>
            </a:r>
            <a:r>
              <a:rPr lang="en-US" altLang="zh-CN" sz="1600" kern="0" dirty="0">
                <a:solidFill>
                  <a:srgbClr val="000000"/>
                </a:solidFill>
                <a:latin typeface="Arial" panose="020B0604020202020204" pitchFamily="34" charset="0"/>
                <a:ea typeface="Microsoft YaHei" panose="020B0503020204020204" pitchFamily="34" charset="-122"/>
                <a:cs typeface="Arial" panose="020B0604020202020204" pitchFamily="34" charset="0"/>
              </a:rPr>
              <a:t>GWIS SSP team would work to support and ensure 110 GWIS application can be used without any issue in CWX.</a:t>
            </a:r>
          </a:p>
          <a:p>
            <a:pPr lvl="0" eaLnBrk="1" hangingPunct="1">
              <a:lnSpc>
                <a:spcPct val="150000"/>
              </a:lnSpc>
              <a:spcBef>
                <a:spcPct val="0"/>
              </a:spcBef>
              <a:buClr>
                <a:srgbClr val="0070C0"/>
              </a:buClr>
              <a:buFont typeface="Wingdings" panose="05000000000000000000" pitchFamily="2" charset="2"/>
              <a:buChar char="l"/>
              <a:defRPr/>
            </a:pPr>
            <a:r>
              <a:rPr lang="en-US" altLang="zh-CN" sz="1600" b="1" kern="0" dirty="0">
                <a:solidFill>
                  <a:srgbClr val="000000"/>
                </a:solidFill>
                <a:latin typeface="Arial" panose="020B0604020202020204" pitchFamily="34" charset="0"/>
                <a:ea typeface="微软雅黑" panose="020B0503020204020204" pitchFamily="34" charset="-122"/>
                <a:cs typeface="Arial" panose="020B0604020202020204" pitchFamily="34" charset="0"/>
              </a:rPr>
              <a:t>Imaging View:</a:t>
            </a:r>
            <a:r>
              <a:rPr lang="en-US" altLang="zh-CN" sz="1600" kern="0" dirty="0">
                <a:solidFill>
                  <a:srgbClr val="000000"/>
                </a:solidFill>
                <a:latin typeface="Arial" panose="020B0604020202020204" pitchFamily="34" charset="0"/>
                <a:ea typeface="微软雅黑" panose="020B0503020204020204" pitchFamily="34" charset="-122"/>
                <a:cs typeface="Arial" panose="020B0604020202020204" pitchFamily="34" charset="0"/>
              </a:rPr>
              <a:t> </a:t>
            </a:r>
            <a:r>
              <a:rPr kumimoji="0" lang="en-US" altLang="zh-CN" sz="1600" b="0" i="0" u="none" strike="noStrike" kern="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Arial" panose="020B0604020202020204" pitchFamily="34" charset="0"/>
              </a:rPr>
              <a:t>GWIS user are still using Imaging professional 2.8 as one software to view image in GWIS system, nowadays, this software is too old and out of support in 2002 and Captiva IT Team Tonny is to replace this viewer, </a:t>
            </a:r>
            <a:r>
              <a:rPr lang="en-US" altLang="zh-CN" sz="1600" kern="0" dirty="0">
                <a:solidFill>
                  <a:srgbClr val="000000"/>
                </a:solidFill>
                <a:latin typeface="Arial" panose="020B0604020202020204" pitchFamily="34" charset="0"/>
                <a:ea typeface="Microsoft YaHei" panose="020B0503020204020204" pitchFamily="34" charset="-122"/>
                <a:cs typeface="Arial" panose="020B0604020202020204" pitchFamily="34" charset="0"/>
                <a:sym typeface="+mn-ea"/>
              </a:rPr>
              <a:t>Chinasofti </a:t>
            </a:r>
            <a:r>
              <a:rPr lang="en-US" altLang="zh-CN" sz="1600" kern="0" dirty="0">
                <a:solidFill>
                  <a:srgbClr val="000000"/>
                </a:solidFill>
                <a:latin typeface="Arial" panose="020B0604020202020204" pitchFamily="34" charset="0"/>
                <a:ea typeface="Microsoft YaHei" panose="020B0503020204020204" pitchFamily="34" charset="-122"/>
                <a:cs typeface="Arial" panose="020B0604020202020204" pitchFamily="34" charset="0"/>
              </a:rPr>
              <a:t>GWIS SSP team</a:t>
            </a:r>
            <a:r>
              <a:rPr kumimoji="0" lang="en-US" altLang="zh-CN" sz="1600" b="0" i="0" u="none" strike="noStrike" kern="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Arial" panose="020B0604020202020204" pitchFamily="34" charset="0"/>
              </a:rPr>
              <a:t> would work to apply </a:t>
            </a:r>
            <a:r>
              <a:rPr kumimoji="0" lang="en-US" altLang="zh-CN" sz="1600" b="0" i="0" u="none" strike="noStrike" kern="0" cap="none" spc="0" normalizeH="0" baseline="0" noProof="0" dirty="0" err="1">
                <a:ln>
                  <a:noFill/>
                </a:ln>
                <a:solidFill>
                  <a:srgbClr val="000000"/>
                </a:solidFill>
                <a:effectLst/>
                <a:uLnTx/>
                <a:uFillTx/>
                <a:latin typeface="Arial" panose="020B0604020202020204" pitchFamily="34" charset="0"/>
                <a:ea typeface="微软雅黑" panose="020B0503020204020204" pitchFamily="34" charset="-122"/>
                <a:cs typeface="Arial" panose="020B0604020202020204" pitchFamily="34" charset="0"/>
              </a:rPr>
              <a:t>Tonny’s</a:t>
            </a:r>
            <a:r>
              <a:rPr kumimoji="0" lang="en-US" altLang="zh-CN" sz="1600" b="0" i="0" u="none" strike="noStrike" kern="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Arial" panose="020B0604020202020204" pitchFamily="34" charset="0"/>
              </a:rPr>
              <a:t> new software solution and plugins to GWIS for user to view image successfully as before. GWIS IT team should deploy new plugins on 23 Windows GWIS Sites.</a:t>
            </a:r>
          </a:p>
          <a:p>
            <a:pPr marL="0" lvl="0" indent="0" eaLnBrk="1" hangingPunct="1">
              <a:lnSpc>
                <a:spcPct val="150000"/>
              </a:lnSpc>
              <a:spcBef>
                <a:spcPct val="0"/>
              </a:spcBef>
              <a:buClr>
                <a:srgbClr val="0070C0"/>
              </a:buClr>
              <a:buNone/>
              <a:defRPr/>
            </a:pPr>
            <a:r>
              <a:rPr lang="en-US" altLang="zh-CN" sz="1800" b="1" u="sng" kern="0" dirty="0">
                <a:solidFill>
                  <a:srgbClr val="000000"/>
                </a:solidFill>
                <a:latin typeface="Arial" panose="020B0604020202020204" pitchFamily="34" charset="0"/>
                <a:ea typeface="微软雅黑" panose="020B0503020204020204" pitchFamily="34" charset="-122"/>
                <a:cs typeface="Arial" panose="020B0604020202020204" pitchFamily="34" charset="0"/>
              </a:rPr>
              <a:t>Project Delivery Cycle</a:t>
            </a:r>
          </a:p>
          <a:p>
            <a:pPr lvl="0" eaLnBrk="1" hangingPunct="1">
              <a:lnSpc>
                <a:spcPct val="150000"/>
              </a:lnSpc>
              <a:spcBef>
                <a:spcPct val="0"/>
              </a:spcBef>
              <a:buClr>
                <a:srgbClr val="0070C0"/>
              </a:buClr>
              <a:buFont typeface="Wingdings" panose="05000000000000000000" pitchFamily="2" charset="2"/>
              <a:buChar char="l"/>
              <a:defRPr/>
            </a:pPr>
            <a:r>
              <a:rPr lang="en-US" altLang="zh-CN" sz="1600" kern="0" dirty="0">
                <a:solidFill>
                  <a:srgbClr val="000000"/>
                </a:solidFill>
                <a:latin typeface="微软雅黑" panose="020B0503020204020204" pitchFamily="34" charset="-122"/>
                <a:ea typeface="微软雅黑" panose="020B0503020204020204" pitchFamily="34" charset="-122"/>
              </a:rPr>
              <a:t>December 20, 2019  --- June 30, 2020</a:t>
            </a:r>
            <a:endParaRPr lang="en-US" altLang="zh-CN" sz="1600" kern="0" dirty="0">
              <a:solidFill>
                <a:srgbClr val="000000"/>
              </a:solidFill>
              <a:latin typeface="Arial" panose="020B0604020202020204" pitchFamily="34" charset="0"/>
              <a:ea typeface="微软雅黑" panose="020B0503020204020204" pitchFamily="34" charset="-122"/>
              <a:cs typeface="Arial" panose="020B0604020202020204" pitchFamily="34" charset="0"/>
            </a:endParaRPr>
          </a:p>
          <a:p>
            <a:pPr marL="0" lvl="0" indent="0" eaLnBrk="1" hangingPunct="1">
              <a:lnSpc>
                <a:spcPct val="150000"/>
              </a:lnSpc>
              <a:spcBef>
                <a:spcPct val="0"/>
              </a:spcBef>
              <a:buClr>
                <a:srgbClr val="0070C0"/>
              </a:buClr>
              <a:buNone/>
              <a:defRPr/>
            </a:pPr>
            <a:endParaRPr lang="en-US" altLang="zh-CN" sz="2000" kern="0" dirty="0">
              <a:solidFill>
                <a:srgbClr val="000000"/>
              </a:solidFill>
              <a:highlight>
                <a:srgbClr val="FFFF00"/>
              </a:highlight>
              <a:latin typeface="微软雅黑" panose="020B0503020204020204" pitchFamily="34" charset="-122"/>
              <a:ea typeface="微软雅黑" panose="020B0503020204020204" pitchFamily="34" charset="-122"/>
            </a:endParaRPr>
          </a:p>
          <a:p>
            <a:pPr marR="0" lvl="0" algn="l" defTabSz="914400" rtl="0" eaLnBrk="1" fontAlgn="base" latinLnBrk="0" hangingPunct="1">
              <a:lnSpc>
                <a:spcPct val="150000"/>
              </a:lnSpc>
              <a:spcBef>
                <a:spcPct val="0"/>
              </a:spcBef>
              <a:spcAft>
                <a:spcPct val="0"/>
              </a:spcAft>
              <a:buClr>
                <a:srgbClr val="0070C0"/>
              </a:buClr>
              <a:buSzPct val="110000"/>
              <a:buFont typeface="Wingdings" panose="05000000000000000000" pitchFamily="2" charset="2"/>
              <a:buChar char="l"/>
              <a:tabLst/>
              <a:defRPr/>
            </a:pPr>
            <a:endParaRPr kumimoji="0"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7" name="内容占位符 2">
            <a:extLst>
              <a:ext uri="{FF2B5EF4-FFF2-40B4-BE49-F238E27FC236}">
                <a16:creationId xmlns:a16="http://schemas.microsoft.com/office/drawing/2014/main" id="{92DE62B2-BDD4-4ACA-A336-814BF749DF3C}"/>
              </a:ext>
            </a:extLst>
          </p:cNvPr>
          <p:cNvSpPr txBox="1">
            <a:spLocks/>
          </p:cNvSpPr>
          <p:nvPr/>
        </p:nvSpPr>
        <p:spPr bwMode="auto">
          <a:xfrm>
            <a:off x="225288" y="4285202"/>
            <a:ext cx="7706517" cy="2398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100000"/>
              </a:spcBef>
              <a:spcAft>
                <a:spcPct val="0"/>
              </a:spcAft>
              <a:buClr>
                <a:srgbClr val="FF9900"/>
              </a:buClr>
              <a:buSzPct val="110000"/>
              <a:buChar char="•"/>
              <a:defRPr sz="3200">
                <a:solidFill>
                  <a:srgbClr val="D9EDEF"/>
                </a:solidFill>
                <a:latin typeface="+mn-lt"/>
                <a:ea typeface="+mn-ea"/>
                <a:cs typeface="+mn-cs"/>
              </a:defRPr>
            </a:lvl1pPr>
            <a:lvl2pPr marL="742950" indent="-285750" algn="l" rtl="0" eaLnBrk="0" fontAlgn="base" hangingPunct="0">
              <a:spcBef>
                <a:spcPct val="35000"/>
              </a:spcBef>
              <a:spcAft>
                <a:spcPct val="0"/>
              </a:spcAft>
              <a:buClr>
                <a:srgbClr val="FF9900"/>
              </a:buClr>
              <a:buSzPct val="110000"/>
              <a:buChar char="–"/>
              <a:defRPr sz="2800">
                <a:solidFill>
                  <a:srgbClr val="D9EDEF"/>
                </a:solidFill>
                <a:latin typeface="+mn-lt"/>
              </a:defRPr>
            </a:lvl2pPr>
            <a:lvl3pPr marL="1143000" indent="-228600" algn="l" rtl="0" eaLnBrk="0" fontAlgn="base" hangingPunct="0">
              <a:spcBef>
                <a:spcPct val="35000"/>
              </a:spcBef>
              <a:spcAft>
                <a:spcPct val="0"/>
              </a:spcAft>
              <a:buClr>
                <a:srgbClr val="FF9900"/>
              </a:buClr>
              <a:buSzPct val="110000"/>
              <a:buChar char="•"/>
              <a:defRPr sz="2400">
                <a:solidFill>
                  <a:srgbClr val="D9EDEF"/>
                </a:solidFill>
                <a:latin typeface="+mn-lt"/>
              </a:defRPr>
            </a:lvl3pPr>
            <a:lvl4pPr marL="1600200" indent="-228600" algn="l" rtl="0" eaLnBrk="0" fontAlgn="base" hangingPunct="0">
              <a:spcBef>
                <a:spcPct val="35000"/>
              </a:spcBef>
              <a:spcAft>
                <a:spcPct val="0"/>
              </a:spcAft>
              <a:buClr>
                <a:srgbClr val="FF9900"/>
              </a:buClr>
              <a:buSzPct val="110000"/>
              <a:buChar char="–"/>
              <a:defRPr sz="2000">
                <a:solidFill>
                  <a:srgbClr val="D9EDEF"/>
                </a:solidFill>
                <a:latin typeface="+mn-lt"/>
              </a:defRPr>
            </a:lvl4pPr>
            <a:lvl5pPr marL="2057400" indent="-228600" algn="l" rtl="0" eaLnBrk="0" fontAlgn="base" hangingPunct="0">
              <a:spcBef>
                <a:spcPct val="35000"/>
              </a:spcBef>
              <a:spcAft>
                <a:spcPct val="0"/>
              </a:spcAft>
              <a:buClr>
                <a:srgbClr val="FF9900"/>
              </a:buClr>
              <a:buSzPct val="110000"/>
              <a:buChar char="»"/>
              <a:defRPr sz="2000">
                <a:solidFill>
                  <a:srgbClr val="D9EDEF"/>
                </a:solidFill>
                <a:latin typeface="+mn-lt"/>
              </a:defRPr>
            </a:lvl5pPr>
            <a:lvl6pPr marL="2514600" indent="-228600" algn="l" rtl="0" fontAlgn="base">
              <a:spcBef>
                <a:spcPct val="35000"/>
              </a:spcBef>
              <a:spcAft>
                <a:spcPct val="0"/>
              </a:spcAft>
              <a:buClr>
                <a:srgbClr val="FF9900"/>
              </a:buClr>
              <a:buSzPct val="110000"/>
              <a:buChar char="»"/>
              <a:defRPr sz="2000">
                <a:solidFill>
                  <a:srgbClr val="D9EDEF"/>
                </a:solidFill>
                <a:latin typeface="+mn-lt"/>
              </a:defRPr>
            </a:lvl6pPr>
            <a:lvl7pPr marL="2971800" indent="-228600" algn="l" rtl="0" fontAlgn="base">
              <a:spcBef>
                <a:spcPct val="35000"/>
              </a:spcBef>
              <a:spcAft>
                <a:spcPct val="0"/>
              </a:spcAft>
              <a:buClr>
                <a:srgbClr val="FF9900"/>
              </a:buClr>
              <a:buSzPct val="110000"/>
              <a:buChar char="»"/>
              <a:defRPr sz="2000">
                <a:solidFill>
                  <a:srgbClr val="D9EDEF"/>
                </a:solidFill>
                <a:latin typeface="+mn-lt"/>
              </a:defRPr>
            </a:lvl7pPr>
            <a:lvl8pPr marL="3429000" indent="-228600" algn="l" rtl="0" fontAlgn="base">
              <a:spcBef>
                <a:spcPct val="35000"/>
              </a:spcBef>
              <a:spcAft>
                <a:spcPct val="0"/>
              </a:spcAft>
              <a:buClr>
                <a:srgbClr val="FF9900"/>
              </a:buClr>
              <a:buSzPct val="110000"/>
              <a:buChar char="»"/>
              <a:defRPr sz="2000">
                <a:solidFill>
                  <a:srgbClr val="D9EDEF"/>
                </a:solidFill>
                <a:latin typeface="+mn-lt"/>
              </a:defRPr>
            </a:lvl8pPr>
            <a:lvl9pPr marL="3886200" indent="-228600" algn="l" rtl="0" fontAlgn="base">
              <a:spcBef>
                <a:spcPct val="35000"/>
              </a:spcBef>
              <a:spcAft>
                <a:spcPct val="0"/>
              </a:spcAft>
              <a:buClr>
                <a:srgbClr val="FF9900"/>
              </a:buClr>
              <a:buSzPct val="110000"/>
              <a:buChar char="»"/>
              <a:defRPr sz="2000">
                <a:solidFill>
                  <a:srgbClr val="D9EDEF"/>
                </a:solidFill>
                <a:latin typeface="+mn-lt"/>
              </a:defRPr>
            </a:lvl9pPr>
          </a:lstStyle>
          <a:p>
            <a:pPr marL="0" lvl="0" indent="0" eaLnBrk="1" hangingPunct="1">
              <a:lnSpc>
                <a:spcPts val="2800"/>
              </a:lnSpc>
              <a:spcBef>
                <a:spcPct val="0"/>
              </a:spcBef>
              <a:buClr>
                <a:srgbClr val="0070C0"/>
              </a:buClr>
              <a:buNone/>
              <a:defRPr/>
            </a:pPr>
            <a:r>
              <a:rPr lang="en-US" altLang="zh-CN" sz="1800" b="1" u="sng" kern="0" dirty="0">
                <a:solidFill>
                  <a:srgbClr val="000000"/>
                </a:solidFill>
                <a:latin typeface="Arial" panose="020B0604020202020204" pitchFamily="34" charset="0"/>
                <a:ea typeface="微软雅黑" panose="020B0503020204020204" pitchFamily="34" charset="-122"/>
                <a:cs typeface="Arial" panose="020B0604020202020204" pitchFamily="34" charset="0"/>
              </a:rPr>
              <a:t>Acceptance Criteria for CWX </a:t>
            </a:r>
          </a:p>
          <a:p>
            <a:pPr marL="0" indent="0" eaLnBrk="1" hangingPunct="1">
              <a:lnSpc>
                <a:spcPts val="2800"/>
              </a:lnSpc>
              <a:spcBef>
                <a:spcPct val="0"/>
              </a:spcBef>
              <a:buClr>
                <a:srgbClr val="0070C0"/>
              </a:buClr>
              <a:buFont typeface="Wingdings" panose="05000000000000000000" pitchFamily="2" charset="2"/>
              <a:buChar char="l"/>
              <a:defRPr/>
            </a:pPr>
            <a:r>
              <a:rPr lang="en-US" altLang="zh-CN" sz="1600" kern="0" dirty="0">
                <a:solidFill>
                  <a:srgbClr val="000000"/>
                </a:solidFill>
                <a:latin typeface="Arial" panose="020B0604020202020204" pitchFamily="34" charset="0"/>
                <a:ea typeface="Microsoft YaHei" panose="020B0503020204020204" pitchFamily="34" charset="-122"/>
                <a:cs typeface="Arial" panose="020B0604020202020204" pitchFamily="34" charset="0"/>
                <a:sym typeface="+mn-ea"/>
              </a:rPr>
              <a:t> Project /Plan/Schedule/User contact point/Local IT contact/Communication Email </a:t>
            </a:r>
          </a:p>
          <a:p>
            <a:pPr marL="0" lvl="0" indent="0" eaLnBrk="1" hangingPunct="1">
              <a:lnSpc>
                <a:spcPts val="2800"/>
              </a:lnSpc>
              <a:spcBef>
                <a:spcPct val="0"/>
              </a:spcBef>
              <a:buClr>
                <a:srgbClr val="0070C0"/>
              </a:buClr>
              <a:buFont typeface="Wingdings" panose="05000000000000000000" pitchFamily="2" charset="2"/>
              <a:buChar char="l"/>
              <a:defRPr/>
            </a:pPr>
            <a:r>
              <a:rPr lang="en-US" altLang="zh-CN" sz="1600" kern="0" dirty="0">
                <a:solidFill>
                  <a:srgbClr val="000000"/>
                </a:solidFill>
                <a:latin typeface="Arial" panose="020B0604020202020204" pitchFamily="34" charset="0"/>
                <a:ea typeface="Microsoft YaHei" panose="020B0503020204020204" pitchFamily="34" charset="-122"/>
                <a:cs typeface="Arial" panose="020B0604020202020204" pitchFamily="34" charset="0"/>
              </a:rPr>
              <a:t>  List of Programs/Shortcut/Icons/Installation Package</a:t>
            </a:r>
          </a:p>
          <a:p>
            <a:pPr marL="0" lvl="0" indent="0" eaLnBrk="1" hangingPunct="1">
              <a:lnSpc>
                <a:spcPts val="2800"/>
              </a:lnSpc>
              <a:spcBef>
                <a:spcPct val="0"/>
              </a:spcBef>
              <a:buClr>
                <a:srgbClr val="0070C0"/>
              </a:buClr>
              <a:buFont typeface="Wingdings" panose="05000000000000000000" pitchFamily="2" charset="2"/>
              <a:buChar char="l"/>
              <a:defRPr/>
            </a:pPr>
            <a:r>
              <a:rPr lang="en-US" altLang="zh-CN" sz="1600" kern="0" dirty="0">
                <a:solidFill>
                  <a:srgbClr val="000000"/>
                </a:solidFill>
                <a:latin typeface="Arial" panose="020B0604020202020204" pitchFamily="34" charset="0"/>
                <a:ea typeface="Microsoft YaHei" panose="020B0503020204020204" pitchFamily="34" charset="-122"/>
                <a:cs typeface="Arial" panose="020B0604020202020204" pitchFamily="34" charset="0"/>
              </a:rPr>
              <a:t> Installation setting/binary gathering(e.g. map drive, registry, exe, </a:t>
            </a:r>
            <a:r>
              <a:rPr lang="en-US" altLang="zh-CN" sz="1600" kern="0" dirty="0" err="1">
                <a:solidFill>
                  <a:srgbClr val="000000"/>
                </a:solidFill>
                <a:latin typeface="Arial" panose="020B0604020202020204" pitchFamily="34" charset="0"/>
                <a:ea typeface="Microsoft YaHei" panose="020B0503020204020204" pitchFamily="34" charset="-122"/>
                <a:cs typeface="Arial" panose="020B0604020202020204" pitchFamily="34" charset="0"/>
              </a:rPr>
              <a:t>dll</a:t>
            </a:r>
            <a:r>
              <a:rPr lang="en-US" altLang="zh-CN" sz="1600" kern="0" dirty="0">
                <a:solidFill>
                  <a:srgbClr val="000000"/>
                </a:solidFill>
                <a:latin typeface="Arial" panose="020B0604020202020204" pitchFamily="34" charset="0"/>
                <a:ea typeface="Microsoft YaHei" panose="020B0503020204020204" pitchFamily="34" charset="-122"/>
                <a:cs typeface="Arial" panose="020B0604020202020204" pitchFamily="34" charset="0"/>
              </a:rPr>
              <a:t>, </a:t>
            </a:r>
            <a:r>
              <a:rPr lang="en-US" altLang="zh-CN" sz="1600" kern="0" dirty="0" err="1">
                <a:solidFill>
                  <a:srgbClr val="000000"/>
                </a:solidFill>
                <a:latin typeface="Arial" panose="020B0604020202020204" pitchFamily="34" charset="0"/>
                <a:ea typeface="Microsoft YaHei" panose="020B0503020204020204" pitchFamily="34" charset="-122"/>
                <a:cs typeface="Arial" panose="020B0604020202020204" pitchFamily="34" charset="0"/>
              </a:rPr>
              <a:t>etc</a:t>
            </a:r>
            <a:r>
              <a:rPr lang="en-US" altLang="zh-CN" sz="1600" kern="0" dirty="0">
                <a:solidFill>
                  <a:srgbClr val="000000"/>
                </a:solidFill>
                <a:latin typeface="Arial" panose="020B0604020202020204" pitchFamily="34" charset="0"/>
                <a:ea typeface="Microsoft YaHei" panose="020B0503020204020204" pitchFamily="34" charset="-122"/>
                <a:cs typeface="Arial" panose="020B0604020202020204" pitchFamily="34" charset="0"/>
              </a:rPr>
              <a:t>)</a:t>
            </a:r>
          </a:p>
          <a:p>
            <a:pPr marL="0" lvl="0" indent="0" eaLnBrk="1" hangingPunct="1">
              <a:lnSpc>
                <a:spcPts val="2800"/>
              </a:lnSpc>
              <a:spcBef>
                <a:spcPct val="0"/>
              </a:spcBef>
              <a:buClr>
                <a:srgbClr val="0070C0"/>
              </a:buClr>
              <a:buFont typeface="Wingdings" panose="05000000000000000000" pitchFamily="2" charset="2"/>
              <a:buChar char="l"/>
              <a:defRPr/>
            </a:pPr>
            <a:r>
              <a:rPr lang="en-US" altLang="zh-CN" sz="1600" kern="0" dirty="0">
                <a:solidFill>
                  <a:srgbClr val="000000"/>
                </a:solidFill>
                <a:latin typeface="Arial" panose="020B0604020202020204" pitchFamily="34" charset="0"/>
                <a:ea typeface="Microsoft YaHei" panose="020B0503020204020204" pitchFamily="34" charset="-122"/>
                <a:cs typeface="Arial" panose="020B0604020202020204" pitchFamily="34" charset="0"/>
                <a:sym typeface="+mn-ea"/>
              </a:rPr>
              <a:t> Testing defect list/Testing</a:t>
            </a:r>
            <a:r>
              <a:rPr lang="zh-CN" altLang="en-US" sz="1600" kern="0" dirty="0">
                <a:solidFill>
                  <a:srgbClr val="000000"/>
                </a:solidFill>
                <a:latin typeface="Arial" panose="020B0604020202020204" pitchFamily="34" charset="0"/>
                <a:ea typeface="Microsoft YaHei" panose="020B0503020204020204" pitchFamily="34" charset="-122"/>
                <a:cs typeface="Arial" panose="020B0604020202020204" pitchFamily="34" charset="0"/>
                <a:sym typeface="+mn-ea"/>
              </a:rPr>
              <a:t> </a:t>
            </a:r>
            <a:r>
              <a:rPr lang="en-US" altLang="zh-CN" sz="1600" kern="0" dirty="0">
                <a:solidFill>
                  <a:srgbClr val="000000"/>
                </a:solidFill>
                <a:latin typeface="Arial" panose="020B0604020202020204" pitchFamily="34" charset="0"/>
                <a:ea typeface="Microsoft YaHei" panose="020B0503020204020204" pitchFamily="34" charset="-122"/>
                <a:cs typeface="Arial" panose="020B0604020202020204" pitchFamily="34" charset="0"/>
                <a:sym typeface="+mn-ea"/>
              </a:rPr>
              <a:t>report</a:t>
            </a:r>
          </a:p>
          <a:p>
            <a:pPr marL="0" lvl="0" indent="0" eaLnBrk="1" hangingPunct="1">
              <a:lnSpc>
                <a:spcPts val="2800"/>
              </a:lnSpc>
              <a:spcBef>
                <a:spcPct val="0"/>
              </a:spcBef>
              <a:buClr>
                <a:srgbClr val="0070C0"/>
              </a:buClr>
              <a:buFont typeface="Wingdings" panose="05000000000000000000" pitchFamily="2" charset="2"/>
              <a:buChar char="l"/>
              <a:defRPr/>
            </a:pPr>
            <a:r>
              <a:rPr lang="en-US" altLang="zh-CN" sz="1600" kern="0" dirty="0">
                <a:solidFill>
                  <a:srgbClr val="000000"/>
                </a:solidFill>
                <a:latin typeface="Arial" panose="020B0604020202020204" pitchFamily="34" charset="0"/>
                <a:ea typeface="Microsoft YaHei" panose="020B0503020204020204" pitchFamily="34" charset="-122"/>
                <a:cs typeface="Arial" panose="020B0604020202020204" pitchFamily="34" charset="0"/>
                <a:sym typeface="+mn-ea"/>
              </a:rPr>
              <a:t> Setup/operation procedure</a:t>
            </a:r>
          </a:p>
          <a:p>
            <a:pPr marL="0" lvl="0" indent="0" eaLnBrk="1" hangingPunct="1">
              <a:lnSpc>
                <a:spcPts val="2800"/>
              </a:lnSpc>
              <a:spcBef>
                <a:spcPct val="0"/>
              </a:spcBef>
              <a:buClr>
                <a:srgbClr val="0070C0"/>
              </a:buClr>
              <a:buFont typeface="Wingdings" panose="05000000000000000000" pitchFamily="2" charset="2"/>
              <a:buChar char="l"/>
              <a:defRPr/>
            </a:pPr>
            <a:r>
              <a:rPr lang="en-US" altLang="zh-CN" sz="1600" kern="0" dirty="0">
                <a:solidFill>
                  <a:srgbClr val="000000"/>
                </a:solidFill>
                <a:latin typeface="Arial" panose="020B0604020202020204" pitchFamily="34" charset="0"/>
                <a:ea typeface="Microsoft YaHei" panose="020B0503020204020204" pitchFamily="34" charset="-122"/>
                <a:cs typeface="Arial" panose="020B0604020202020204" pitchFamily="34" charset="0"/>
                <a:sym typeface="+mn-ea"/>
              </a:rPr>
              <a:t> User acceptance test sign-off</a:t>
            </a:r>
            <a:endParaRPr lang="en-US" altLang="zh-CN" sz="2000" kern="0" dirty="0">
              <a:solidFill>
                <a:srgbClr val="000000"/>
              </a:solidFill>
              <a:latin typeface="微软雅黑" panose="020B0503020204020204" pitchFamily="34" charset="-122"/>
              <a:ea typeface="微软雅黑" panose="020B0503020204020204" pitchFamily="34" charset="-122"/>
            </a:endParaRPr>
          </a:p>
          <a:p>
            <a:pPr marL="0" lvl="0" indent="0" eaLnBrk="1" hangingPunct="1">
              <a:lnSpc>
                <a:spcPts val="2800"/>
              </a:lnSpc>
              <a:spcBef>
                <a:spcPct val="0"/>
              </a:spcBef>
              <a:buClr>
                <a:srgbClr val="0070C0"/>
              </a:buClr>
              <a:buFont typeface="Wingdings" panose="05000000000000000000" pitchFamily="2" charset="2"/>
              <a:buChar char="l"/>
              <a:defRPr/>
            </a:pPr>
            <a:endParaRPr lang="en-US" altLang="zh-CN" sz="1600" kern="0" dirty="0">
              <a:solidFill>
                <a:srgbClr val="000000"/>
              </a:solidFill>
              <a:latin typeface="Arial" panose="020B0604020202020204" pitchFamily="34" charset="0"/>
              <a:ea typeface="微软雅黑" panose="020B0503020204020204" pitchFamily="34" charset="-122"/>
              <a:cs typeface="Arial" panose="020B0604020202020204" pitchFamily="34" charset="0"/>
            </a:endParaRPr>
          </a:p>
          <a:p>
            <a:pPr marL="0" lvl="0" indent="0" eaLnBrk="1" hangingPunct="1">
              <a:lnSpc>
                <a:spcPts val="2800"/>
              </a:lnSpc>
              <a:spcBef>
                <a:spcPct val="0"/>
              </a:spcBef>
              <a:buClr>
                <a:srgbClr val="0070C0"/>
              </a:buClr>
              <a:buNone/>
              <a:defRPr/>
            </a:pPr>
            <a:endParaRPr lang="en-US" altLang="zh-CN" sz="2000" kern="0" dirty="0">
              <a:solidFill>
                <a:srgbClr val="000000"/>
              </a:solidFill>
              <a:highlight>
                <a:srgbClr val="FFFF00"/>
              </a:highlight>
              <a:latin typeface="微软雅黑" panose="020B0503020204020204" pitchFamily="34" charset="-122"/>
              <a:ea typeface="微软雅黑" panose="020B0503020204020204" pitchFamily="34" charset="-122"/>
            </a:endParaRPr>
          </a:p>
          <a:p>
            <a:pPr marR="0" lvl="0" algn="l" defTabSz="914400" rtl="0" eaLnBrk="1" fontAlgn="base" latinLnBrk="0" hangingPunct="1">
              <a:lnSpc>
                <a:spcPts val="2800"/>
              </a:lnSpc>
              <a:spcBef>
                <a:spcPct val="0"/>
              </a:spcBef>
              <a:spcAft>
                <a:spcPct val="0"/>
              </a:spcAft>
              <a:buClr>
                <a:srgbClr val="0070C0"/>
              </a:buClr>
              <a:buSzPct val="110000"/>
              <a:buFont typeface="Wingdings" panose="05000000000000000000" pitchFamily="2" charset="2"/>
              <a:buChar char="l"/>
              <a:tabLst/>
              <a:defRPr/>
            </a:pPr>
            <a:endParaRPr kumimoji="0"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9" name="内容占位符 2">
            <a:extLst>
              <a:ext uri="{FF2B5EF4-FFF2-40B4-BE49-F238E27FC236}">
                <a16:creationId xmlns:a16="http://schemas.microsoft.com/office/drawing/2014/main" id="{D3F3E84C-AEFA-4DEC-BE75-6AD6B3F3C955}"/>
              </a:ext>
            </a:extLst>
          </p:cNvPr>
          <p:cNvSpPr txBox="1">
            <a:spLocks/>
          </p:cNvSpPr>
          <p:nvPr/>
        </p:nvSpPr>
        <p:spPr bwMode="auto">
          <a:xfrm>
            <a:off x="7792030" y="4367934"/>
            <a:ext cx="4504375" cy="239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100000"/>
              </a:spcBef>
              <a:spcAft>
                <a:spcPct val="0"/>
              </a:spcAft>
              <a:buClr>
                <a:srgbClr val="FF9900"/>
              </a:buClr>
              <a:buSzPct val="110000"/>
              <a:buChar char="•"/>
              <a:defRPr sz="3200">
                <a:solidFill>
                  <a:srgbClr val="D9EDEF"/>
                </a:solidFill>
                <a:latin typeface="+mn-lt"/>
                <a:ea typeface="+mn-ea"/>
                <a:cs typeface="+mn-cs"/>
              </a:defRPr>
            </a:lvl1pPr>
            <a:lvl2pPr marL="742950" indent="-285750" algn="l" rtl="0" eaLnBrk="0" fontAlgn="base" hangingPunct="0">
              <a:spcBef>
                <a:spcPct val="35000"/>
              </a:spcBef>
              <a:spcAft>
                <a:spcPct val="0"/>
              </a:spcAft>
              <a:buClr>
                <a:srgbClr val="FF9900"/>
              </a:buClr>
              <a:buSzPct val="110000"/>
              <a:buChar char="–"/>
              <a:defRPr sz="2800">
                <a:solidFill>
                  <a:srgbClr val="D9EDEF"/>
                </a:solidFill>
                <a:latin typeface="+mn-lt"/>
              </a:defRPr>
            </a:lvl2pPr>
            <a:lvl3pPr marL="1143000" indent="-228600" algn="l" rtl="0" eaLnBrk="0" fontAlgn="base" hangingPunct="0">
              <a:spcBef>
                <a:spcPct val="35000"/>
              </a:spcBef>
              <a:spcAft>
                <a:spcPct val="0"/>
              </a:spcAft>
              <a:buClr>
                <a:srgbClr val="FF9900"/>
              </a:buClr>
              <a:buSzPct val="110000"/>
              <a:buChar char="•"/>
              <a:defRPr sz="2400">
                <a:solidFill>
                  <a:srgbClr val="D9EDEF"/>
                </a:solidFill>
                <a:latin typeface="+mn-lt"/>
              </a:defRPr>
            </a:lvl3pPr>
            <a:lvl4pPr marL="1600200" indent="-228600" algn="l" rtl="0" eaLnBrk="0" fontAlgn="base" hangingPunct="0">
              <a:spcBef>
                <a:spcPct val="35000"/>
              </a:spcBef>
              <a:spcAft>
                <a:spcPct val="0"/>
              </a:spcAft>
              <a:buClr>
                <a:srgbClr val="FF9900"/>
              </a:buClr>
              <a:buSzPct val="110000"/>
              <a:buChar char="–"/>
              <a:defRPr sz="2000">
                <a:solidFill>
                  <a:srgbClr val="D9EDEF"/>
                </a:solidFill>
                <a:latin typeface="+mn-lt"/>
              </a:defRPr>
            </a:lvl4pPr>
            <a:lvl5pPr marL="2057400" indent="-228600" algn="l" rtl="0" eaLnBrk="0" fontAlgn="base" hangingPunct="0">
              <a:spcBef>
                <a:spcPct val="35000"/>
              </a:spcBef>
              <a:spcAft>
                <a:spcPct val="0"/>
              </a:spcAft>
              <a:buClr>
                <a:srgbClr val="FF9900"/>
              </a:buClr>
              <a:buSzPct val="110000"/>
              <a:buChar char="»"/>
              <a:defRPr sz="2000">
                <a:solidFill>
                  <a:srgbClr val="D9EDEF"/>
                </a:solidFill>
                <a:latin typeface="+mn-lt"/>
              </a:defRPr>
            </a:lvl5pPr>
            <a:lvl6pPr marL="2514600" indent="-228600" algn="l" rtl="0" fontAlgn="base">
              <a:spcBef>
                <a:spcPct val="35000"/>
              </a:spcBef>
              <a:spcAft>
                <a:spcPct val="0"/>
              </a:spcAft>
              <a:buClr>
                <a:srgbClr val="FF9900"/>
              </a:buClr>
              <a:buSzPct val="110000"/>
              <a:buChar char="»"/>
              <a:defRPr sz="2000">
                <a:solidFill>
                  <a:srgbClr val="D9EDEF"/>
                </a:solidFill>
                <a:latin typeface="+mn-lt"/>
              </a:defRPr>
            </a:lvl6pPr>
            <a:lvl7pPr marL="2971800" indent="-228600" algn="l" rtl="0" fontAlgn="base">
              <a:spcBef>
                <a:spcPct val="35000"/>
              </a:spcBef>
              <a:spcAft>
                <a:spcPct val="0"/>
              </a:spcAft>
              <a:buClr>
                <a:srgbClr val="FF9900"/>
              </a:buClr>
              <a:buSzPct val="110000"/>
              <a:buChar char="»"/>
              <a:defRPr sz="2000">
                <a:solidFill>
                  <a:srgbClr val="D9EDEF"/>
                </a:solidFill>
                <a:latin typeface="+mn-lt"/>
              </a:defRPr>
            </a:lvl7pPr>
            <a:lvl8pPr marL="3429000" indent="-228600" algn="l" rtl="0" fontAlgn="base">
              <a:spcBef>
                <a:spcPct val="35000"/>
              </a:spcBef>
              <a:spcAft>
                <a:spcPct val="0"/>
              </a:spcAft>
              <a:buClr>
                <a:srgbClr val="FF9900"/>
              </a:buClr>
              <a:buSzPct val="110000"/>
              <a:buChar char="»"/>
              <a:defRPr sz="2000">
                <a:solidFill>
                  <a:srgbClr val="D9EDEF"/>
                </a:solidFill>
                <a:latin typeface="+mn-lt"/>
              </a:defRPr>
            </a:lvl8pPr>
            <a:lvl9pPr marL="3886200" indent="-228600" algn="l" rtl="0" fontAlgn="base">
              <a:spcBef>
                <a:spcPct val="35000"/>
              </a:spcBef>
              <a:spcAft>
                <a:spcPct val="0"/>
              </a:spcAft>
              <a:buClr>
                <a:srgbClr val="FF9900"/>
              </a:buClr>
              <a:buSzPct val="110000"/>
              <a:buChar char="»"/>
              <a:defRPr sz="2000">
                <a:solidFill>
                  <a:srgbClr val="D9EDEF"/>
                </a:solidFill>
                <a:latin typeface="+mn-lt"/>
              </a:defRPr>
            </a:lvl9pPr>
          </a:lstStyle>
          <a:p>
            <a:pPr marL="0" lvl="0" indent="0" eaLnBrk="1" hangingPunct="1">
              <a:lnSpc>
                <a:spcPct val="150000"/>
              </a:lnSpc>
              <a:spcBef>
                <a:spcPct val="0"/>
              </a:spcBef>
              <a:buClr>
                <a:srgbClr val="0070C0"/>
              </a:buClr>
              <a:buNone/>
              <a:defRPr/>
            </a:pPr>
            <a:r>
              <a:rPr lang="en-US" altLang="zh-CN" sz="1800" b="1" u="sng" kern="0" dirty="0">
                <a:solidFill>
                  <a:srgbClr val="000000"/>
                </a:solidFill>
                <a:latin typeface="Arial" panose="020B0604020202020204" pitchFamily="34" charset="0"/>
                <a:ea typeface="微软雅黑" panose="020B0503020204020204" pitchFamily="34" charset="-122"/>
                <a:cs typeface="Arial" panose="020B0604020202020204" pitchFamily="34" charset="0"/>
              </a:rPr>
              <a:t>Acceptance Criteria for Imaging View </a:t>
            </a:r>
          </a:p>
          <a:p>
            <a:pPr marL="0" lvl="0" indent="0" eaLnBrk="1" hangingPunct="1">
              <a:lnSpc>
                <a:spcPct val="150000"/>
              </a:lnSpc>
              <a:spcBef>
                <a:spcPct val="0"/>
              </a:spcBef>
              <a:buClr>
                <a:srgbClr val="0070C0"/>
              </a:buClr>
              <a:buFont typeface="Wingdings" panose="05000000000000000000" pitchFamily="2" charset="2"/>
              <a:buChar char="l"/>
              <a:defRPr/>
            </a:pPr>
            <a:r>
              <a:rPr lang="en-US" altLang="zh-CN" sz="1600" kern="0" dirty="0">
                <a:solidFill>
                  <a:srgbClr val="000000"/>
                </a:solidFill>
                <a:latin typeface="Arial" panose="020B0604020202020204" pitchFamily="34" charset="0"/>
                <a:ea typeface="Microsoft YaHei" panose="020B0503020204020204" pitchFamily="34" charset="-122"/>
                <a:cs typeface="Arial" panose="020B0604020202020204" pitchFamily="34" charset="0"/>
              </a:rPr>
              <a:t> Solution for all target apps and source code </a:t>
            </a:r>
          </a:p>
          <a:p>
            <a:pPr marL="0" lvl="0" indent="0" eaLnBrk="1" hangingPunct="1">
              <a:lnSpc>
                <a:spcPct val="150000"/>
              </a:lnSpc>
              <a:spcBef>
                <a:spcPct val="0"/>
              </a:spcBef>
              <a:buClr>
                <a:srgbClr val="0070C0"/>
              </a:buClr>
              <a:buFont typeface="Wingdings" panose="05000000000000000000" pitchFamily="2" charset="2"/>
              <a:buChar char="l"/>
              <a:defRPr/>
            </a:pPr>
            <a:r>
              <a:rPr lang="en-US" altLang="zh-CN" sz="1600" kern="0" dirty="0">
                <a:solidFill>
                  <a:srgbClr val="000000"/>
                </a:solidFill>
                <a:latin typeface="Arial" panose="020B0604020202020204" pitchFamily="34" charset="0"/>
                <a:ea typeface="Microsoft YaHei" panose="020B0503020204020204" pitchFamily="34" charset="-122"/>
                <a:cs typeface="Arial" panose="020B0604020202020204" pitchFamily="34" charset="0"/>
                <a:sym typeface="+mn-ea"/>
              </a:rPr>
              <a:t> Project scope/Plan/Schedule/Quotation</a:t>
            </a:r>
          </a:p>
          <a:p>
            <a:pPr marL="0" lvl="0" indent="0" eaLnBrk="1" hangingPunct="1">
              <a:lnSpc>
                <a:spcPct val="150000"/>
              </a:lnSpc>
              <a:spcBef>
                <a:spcPct val="0"/>
              </a:spcBef>
              <a:buClr>
                <a:srgbClr val="0070C0"/>
              </a:buClr>
              <a:buFont typeface="Wingdings" panose="05000000000000000000" pitchFamily="2" charset="2"/>
              <a:buChar char="l"/>
              <a:defRPr/>
            </a:pPr>
            <a:r>
              <a:rPr lang="en-US" altLang="zh-CN" sz="1600" kern="0" dirty="0">
                <a:solidFill>
                  <a:srgbClr val="000000"/>
                </a:solidFill>
                <a:latin typeface="Arial" panose="020B0604020202020204" pitchFamily="34" charset="0"/>
                <a:ea typeface="Microsoft YaHei" panose="020B0503020204020204" pitchFamily="34" charset="-122"/>
                <a:cs typeface="Arial" panose="020B0604020202020204" pitchFamily="34" charset="0"/>
                <a:sym typeface="+mn-ea"/>
              </a:rPr>
              <a:t> Setup/operation procedure</a:t>
            </a:r>
          </a:p>
          <a:p>
            <a:pPr marL="0" lvl="0" indent="0" eaLnBrk="1" hangingPunct="1">
              <a:lnSpc>
                <a:spcPct val="150000"/>
              </a:lnSpc>
              <a:spcBef>
                <a:spcPct val="0"/>
              </a:spcBef>
              <a:buClr>
                <a:srgbClr val="0070C0"/>
              </a:buClr>
              <a:buFont typeface="Wingdings" panose="05000000000000000000" pitchFamily="2" charset="2"/>
              <a:buChar char="l"/>
              <a:defRPr/>
            </a:pPr>
            <a:r>
              <a:rPr lang="en-US" altLang="zh-CN" sz="1600" kern="0" dirty="0">
                <a:solidFill>
                  <a:srgbClr val="000000"/>
                </a:solidFill>
                <a:latin typeface="Arial" panose="020B0604020202020204" pitchFamily="34" charset="0"/>
                <a:ea typeface="Microsoft YaHei" panose="020B0503020204020204" pitchFamily="34" charset="-122"/>
                <a:cs typeface="Arial" panose="020B0604020202020204" pitchFamily="34" charset="0"/>
                <a:sym typeface="+mn-ea"/>
              </a:rPr>
              <a:t> Business UAT TEST case List</a:t>
            </a:r>
          </a:p>
          <a:p>
            <a:pPr marL="0" lvl="0" indent="0" eaLnBrk="1" hangingPunct="1">
              <a:lnSpc>
                <a:spcPct val="150000"/>
              </a:lnSpc>
              <a:spcBef>
                <a:spcPct val="0"/>
              </a:spcBef>
              <a:buClr>
                <a:srgbClr val="0070C0"/>
              </a:buClr>
              <a:buFont typeface="Wingdings" panose="05000000000000000000" pitchFamily="2" charset="2"/>
              <a:buChar char="l"/>
              <a:defRPr/>
            </a:pPr>
            <a:r>
              <a:rPr lang="en-US" altLang="zh-CN" sz="1600" kern="0" dirty="0">
                <a:solidFill>
                  <a:srgbClr val="000000"/>
                </a:solidFill>
                <a:latin typeface="Arial" panose="020B0604020202020204" pitchFamily="34" charset="0"/>
                <a:ea typeface="Microsoft YaHei" panose="020B0503020204020204" pitchFamily="34" charset="-122"/>
                <a:cs typeface="Arial" panose="020B0604020202020204" pitchFamily="34" charset="0"/>
                <a:sym typeface="+mn-ea"/>
              </a:rPr>
              <a:t> User acceptance test sign-off</a:t>
            </a:r>
            <a:endParaRPr kumimoji="0"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6518" y="72864"/>
            <a:ext cx="9537700" cy="690880"/>
          </a:xfrm>
        </p:spPr>
        <p:txBody>
          <a:bodyPr/>
          <a:lstStyle/>
          <a:p>
            <a:r>
              <a:rPr lang="en-US" altLang="zh-CN" b="1" dirty="0">
                <a:solidFill>
                  <a:srgbClr val="002060"/>
                </a:solidFill>
                <a:latin typeface="Arial" panose="020B0604020202020204" pitchFamily="34" charset="0"/>
                <a:ea typeface="Arial Unicode MS" panose="020B0604020202020204" charset="-122"/>
                <a:cs typeface="Arial" panose="020B0604020202020204" pitchFamily="34" charset="0"/>
              </a:rPr>
              <a:t>CWX Delivery Process</a:t>
            </a:r>
            <a:endParaRPr lang="en-US" altLang="zh-CN" b="1" dirty="0">
              <a:latin typeface="微软雅黑" panose="020B0503020204020204" pitchFamily="34" charset="-122"/>
              <a:ea typeface="微软雅黑" panose="020B0503020204020204" pitchFamily="34" charset="-122"/>
              <a:sym typeface="+mn-ea"/>
            </a:endParaRPr>
          </a:p>
        </p:txBody>
      </p:sp>
      <p:sp>
        <p:nvSpPr>
          <p:cNvPr id="4" name="矩形 3"/>
          <p:cNvSpPr/>
          <p:nvPr/>
        </p:nvSpPr>
        <p:spPr>
          <a:xfrm>
            <a:off x="0" y="192134"/>
            <a:ext cx="218284" cy="42295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12517" y="192134"/>
            <a:ext cx="99768" cy="42295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9983FCB1-B257-4FD4-9158-E50DE5B73C1A}"/>
              </a:ext>
            </a:extLst>
          </p:cNvPr>
          <p:cNvSpPr/>
          <p:nvPr/>
        </p:nvSpPr>
        <p:spPr>
          <a:xfrm>
            <a:off x="9315188" y="883285"/>
            <a:ext cx="2876812" cy="5632824"/>
          </a:xfrm>
          <a:prstGeom prst="rect">
            <a:avLst/>
          </a:prstGeom>
        </p:spPr>
        <p:txBody>
          <a:bodyPr wrap="square">
            <a:spAutoFit/>
          </a:bodyPr>
          <a:lstStyle/>
          <a:p>
            <a:pPr lvl="0" fontAlgn="base">
              <a:lnSpc>
                <a:spcPct val="150000"/>
              </a:lnSpc>
              <a:spcBef>
                <a:spcPct val="0"/>
              </a:spcBef>
              <a:spcAft>
                <a:spcPct val="0"/>
              </a:spcAft>
              <a:buClr>
                <a:srgbClr val="0070C0"/>
              </a:buClr>
              <a:buSzPct val="110000"/>
              <a:defRPr/>
            </a:pPr>
            <a:r>
              <a:rPr lang="en-US" altLang="zh-CN" b="1" u="sng" kern="0" dirty="0">
                <a:solidFill>
                  <a:srgbClr val="000000"/>
                </a:solidFill>
                <a:latin typeface="Arial" panose="020B0604020202020204" pitchFamily="34" charset="0"/>
                <a:ea typeface="微软雅黑" panose="020B0503020204020204" pitchFamily="34" charset="-122"/>
                <a:cs typeface="Arial" panose="020B0604020202020204" pitchFamily="34" charset="0"/>
              </a:rPr>
              <a:t>Delivery Life Cycle</a:t>
            </a:r>
          </a:p>
          <a:p>
            <a:pPr lvl="0" fontAlgn="base">
              <a:lnSpc>
                <a:spcPct val="150000"/>
              </a:lnSpc>
              <a:spcBef>
                <a:spcPct val="0"/>
              </a:spcBef>
              <a:spcAft>
                <a:spcPct val="0"/>
              </a:spcAft>
              <a:buClr>
                <a:srgbClr val="0070C0"/>
              </a:buClr>
              <a:buSzPct val="110000"/>
              <a:buFont typeface="Wingdings" panose="05000000000000000000" pitchFamily="2" charset="2"/>
              <a:buChar char="l"/>
              <a:defRPr/>
            </a:pPr>
            <a:r>
              <a:rPr lang="en-US" altLang="zh-CN" sz="1600" kern="0" dirty="0">
                <a:solidFill>
                  <a:srgbClr val="000000"/>
                </a:solidFill>
                <a:latin typeface="Arial" panose="020B0604020202020204" pitchFamily="34" charset="0"/>
                <a:ea typeface="微软雅黑" panose="020B0503020204020204" pitchFamily="34" charset="-122"/>
                <a:cs typeface="Arial" panose="020B0604020202020204" pitchFamily="34" charset="0"/>
              </a:rPr>
              <a:t> Iteration</a:t>
            </a:r>
          </a:p>
          <a:p>
            <a:pPr lvl="0" fontAlgn="base">
              <a:lnSpc>
                <a:spcPct val="150000"/>
              </a:lnSpc>
              <a:spcBef>
                <a:spcPct val="0"/>
              </a:spcBef>
              <a:spcAft>
                <a:spcPct val="0"/>
              </a:spcAft>
              <a:buClr>
                <a:srgbClr val="0070C0"/>
              </a:buClr>
              <a:buSzPct val="110000"/>
              <a:defRPr/>
            </a:pPr>
            <a:r>
              <a:rPr lang="en-US" altLang="zh-CN" sz="1600" b="1" u="sng" kern="0" dirty="0">
                <a:solidFill>
                  <a:srgbClr val="000000"/>
                </a:solidFill>
                <a:latin typeface="Arial" panose="020B0604020202020204" pitchFamily="34" charset="0"/>
                <a:ea typeface="微软雅黑" panose="020B0503020204020204" pitchFamily="34" charset="-122"/>
                <a:cs typeface="Arial" panose="020B0604020202020204" pitchFamily="34" charset="0"/>
              </a:rPr>
              <a:t>Template</a:t>
            </a:r>
          </a:p>
          <a:p>
            <a:pPr lvl="0" fontAlgn="base">
              <a:lnSpc>
                <a:spcPct val="150000"/>
              </a:lnSpc>
              <a:spcBef>
                <a:spcPct val="0"/>
              </a:spcBef>
              <a:spcAft>
                <a:spcPct val="0"/>
              </a:spcAft>
              <a:buClr>
                <a:srgbClr val="0070C0"/>
              </a:buClr>
              <a:buSzPct val="110000"/>
              <a:buFont typeface="Wingdings" panose="05000000000000000000" pitchFamily="2" charset="2"/>
              <a:buChar char="l"/>
              <a:defRPr/>
            </a:pPr>
            <a:r>
              <a:rPr lang="en-US" altLang="zh-CN" sz="1400" kern="0" dirty="0">
                <a:solidFill>
                  <a:srgbClr val="000000"/>
                </a:solidFill>
                <a:latin typeface="Arial" panose="020B0604020202020204" pitchFamily="34" charset="0"/>
                <a:ea typeface="微软雅黑" panose="020B0503020204020204" pitchFamily="34" charset="-122"/>
                <a:cs typeface="Arial" panose="020B0604020202020204" pitchFamily="34" charset="0"/>
              </a:rPr>
              <a:t> Email</a:t>
            </a:r>
          </a:p>
          <a:p>
            <a:pPr lvl="0" fontAlgn="base">
              <a:lnSpc>
                <a:spcPct val="150000"/>
              </a:lnSpc>
              <a:spcBef>
                <a:spcPct val="0"/>
              </a:spcBef>
              <a:spcAft>
                <a:spcPct val="0"/>
              </a:spcAft>
              <a:buClr>
                <a:srgbClr val="0070C0"/>
              </a:buClr>
              <a:buSzPct val="110000"/>
              <a:buFont typeface="Wingdings" panose="05000000000000000000" pitchFamily="2" charset="2"/>
              <a:buChar char="l"/>
              <a:defRPr/>
            </a:pPr>
            <a:r>
              <a:rPr lang="en-US" altLang="zh-CN" sz="1400" kern="0" dirty="0">
                <a:solidFill>
                  <a:srgbClr val="000000"/>
                </a:solidFill>
                <a:latin typeface="Arial" panose="020B0604020202020204" pitchFamily="34" charset="0"/>
                <a:ea typeface="微软雅黑" panose="020B0503020204020204" pitchFamily="34" charset="-122"/>
                <a:cs typeface="Arial" panose="020B0604020202020204" pitchFamily="34" charset="0"/>
              </a:rPr>
              <a:t> Deliverables</a:t>
            </a:r>
          </a:p>
          <a:p>
            <a:pPr lvl="0" fontAlgn="base">
              <a:lnSpc>
                <a:spcPct val="150000"/>
              </a:lnSpc>
              <a:spcBef>
                <a:spcPct val="0"/>
              </a:spcBef>
              <a:spcAft>
                <a:spcPct val="0"/>
              </a:spcAft>
              <a:buClr>
                <a:srgbClr val="0070C0"/>
              </a:buClr>
              <a:buSzPct val="110000"/>
              <a:buFont typeface="Wingdings" panose="05000000000000000000" pitchFamily="2" charset="2"/>
              <a:buChar char="l"/>
              <a:defRPr/>
            </a:pPr>
            <a:r>
              <a:rPr lang="en-US" altLang="zh-CN" sz="1400" kern="0" dirty="0">
                <a:solidFill>
                  <a:srgbClr val="000000"/>
                </a:solidFill>
                <a:latin typeface="Arial" panose="020B0604020202020204" pitchFamily="34" charset="0"/>
                <a:ea typeface="微软雅黑" panose="020B0503020204020204" pitchFamily="34" charset="-122"/>
                <a:cs typeface="Arial" panose="020B0604020202020204" pitchFamily="34" charset="0"/>
              </a:rPr>
              <a:t> Weekly Report</a:t>
            </a:r>
          </a:p>
          <a:p>
            <a:pPr lvl="0" fontAlgn="base">
              <a:lnSpc>
                <a:spcPct val="150000"/>
              </a:lnSpc>
              <a:spcBef>
                <a:spcPct val="0"/>
              </a:spcBef>
              <a:spcAft>
                <a:spcPct val="0"/>
              </a:spcAft>
              <a:buClr>
                <a:srgbClr val="0070C0"/>
              </a:buClr>
              <a:buSzPct val="110000"/>
              <a:defRPr/>
            </a:pPr>
            <a:r>
              <a:rPr lang="en-US" altLang="zh-CN" sz="1600" b="1" u="sng" kern="0" dirty="0">
                <a:solidFill>
                  <a:srgbClr val="000000"/>
                </a:solidFill>
                <a:latin typeface="Arial" panose="020B0604020202020204" pitchFamily="34" charset="0"/>
                <a:ea typeface="微软雅黑" panose="020B0503020204020204" pitchFamily="34" charset="-122"/>
                <a:cs typeface="Arial" panose="020B0604020202020204" pitchFamily="34" charset="0"/>
              </a:rPr>
              <a:t>Management Tools</a:t>
            </a:r>
          </a:p>
          <a:p>
            <a:pPr lvl="0" fontAlgn="base">
              <a:lnSpc>
                <a:spcPct val="150000"/>
              </a:lnSpc>
              <a:spcBef>
                <a:spcPct val="0"/>
              </a:spcBef>
              <a:spcAft>
                <a:spcPct val="0"/>
              </a:spcAft>
              <a:buClr>
                <a:srgbClr val="0070C0"/>
              </a:buClr>
              <a:buSzPct val="110000"/>
              <a:buFont typeface="Wingdings" panose="05000000000000000000" pitchFamily="2" charset="2"/>
              <a:buChar char="l"/>
              <a:defRPr/>
            </a:pPr>
            <a:r>
              <a:rPr lang="en-US" altLang="zh-CN" sz="1400" kern="0" dirty="0">
                <a:solidFill>
                  <a:srgbClr val="000000"/>
                </a:solidFill>
                <a:latin typeface="Arial" panose="020B0604020202020204" pitchFamily="34" charset="0"/>
                <a:ea typeface="微软雅黑" panose="020B0503020204020204" pitchFamily="34" charset="-122"/>
                <a:cs typeface="Arial" panose="020B0604020202020204" pitchFamily="34" charset="0"/>
              </a:rPr>
              <a:t> Confluence (Knowledge Share)</a:t>
            </a:r>
          </a:p>
          <a:p>
            <a:pPr lvl="0" fontAlgn="base">
              <a:lnSpc>
                <a:spcPct val="150000"/>
              </a:lnSpc>
              <a:spcBef>
                <a:spcPct val="0"/>
              </a:spcBef>
              <a:spcAft>
                <a:spcPct val="0"/>
              </a:spcAft>
              <a:buClr>
                <a:srgbClr val="0070C0"/>
              </a:buClr>
              <a:buSzPct val="110000"/>
              <a:buFont typeface="Wingdings" panose="05000000000000000000" pitchFamily="2" charset="2"/>
              <a:buChar char="l"/>
              <a:defRPr/>
            </a:pPr>
            <a:r>
              <a:rPr lang="en-US" altLang="zh-CN" sz="1400" kern="0" dirty="0">
                <a:solidFill>
                  <a:srgbClr val="000000"/>
                </a:solidFill>
                <a:latin typeface="Arial" panose="020B0604020202020204" pitchFamily="34" charset="0"/>
                <a:ea typeface="微软雅黑" panose="020B0503020204020204" pitchFamily="34" charset="-122"/>
                <a:cs typeface="Arial" panose="020B0604020202020204" pitchFamily="34" charset="0"/>
              </a:rPr>
              <a:t> Excel and Share Folder</a:t>
            </a:r>
            <a:endParaRPr lang="en-US" altLang="zh-CN" sz="1400" kern="0" dirty="0">
              <a:solidFill>
                <a:srgbClr val="000000"/>
              </a:solidFill>
              <a:highlight>
                <a:srgbClr val="FFFF00"/>
              </a:highlight>
              <a:latin typeface="Arial" panose="020B0604020202020204" pitchFamily="34" charset="0"/>
              <a:ea typeface="微软雅黑" panose="020B0503020204020204" pitchFamily="34" charset="-122"/>
              <a:cs typeface="Arial" panose="020B0604020202020204" pitchFamily="34" charset="0"/>
            </a:endParaRPr>
          </a:p>
          <a:p>
            <a:pPr lvl="0" fontAlgn="base">
              <a:lnSpc>
                <a:spcPct val="150000"/>
              </a:lnSpc>
              <a:spcBef>
                <a:spcPct val="0"/>
              </a:spcBef>
              <a:spcAft>
                <a:spcPct val="0"/>
              </a:spcAft>
              <a:buClr>
                <a:srgbClr val="0070C0"/>
              </a:buClr>
              <a:buSzPct val="110000"/>
              <a:defRPr/>
            </a:pPr>
            <a:r>
              <a:rPr lang="en-US" altLang="zh-CN" sz="1600" b="1" u="sng" kern="0" dirty="0">
                <a:solidFill>
                  <a:srgbClr val="000000"/>
                </a:solidFill>
                <a:latin typeface="Arial" panose="020B0604020202020204" pitchFamily="34" charset="0"/>
                <a:ea typeface="微软雅黑" panose="020B0503020204020204" pitchFamily="34" charset="-122"/>
                <a:cs typeface="Arial" panose="020B0604020202020204" pitchFamily="34" charset="0"/>
              </a:rPr>
              <a:t>Check Point</a:t>
            </a:r>
          </a:p>
          <a:p>
            <a:pPr lvl="0" fontAlgn="base">
              <a:lnSpc>
                <a:spcPct val="150000"/>
              </a:lnSpc>
              <a:spcBef>
                <a:spcPct val="0"/>
              </a:spcBef>
              <a:spcAft>
                <a:spcPct val="0"/>
              </a:spcAft>
              <a:buClr>
                <a:srgbClr val="0070C0"/>
              </a:buClr>
              <a:buSzPct val="110000"/>
              <a:buFont typeface="Wingdings" panose="05000000000000000000" pitchFamily="2" charset="2"/>
              <a:buChar char="l"/>
              <a:defRPr/>
            </a:pPr>
            <a:r>
              <a:rPr lang="en-US" altLang="zh-CN" sz="1400" kern="0" dirty="0">
                <a:solidFill>
                  <a:srgbClr val="000000"/>
                </a:solidFill>
                <a:latin typeface="Arial" panose="020B0604020202020204" pitchFamily="34" charset="0"/>
                <a:ea typeface="微软雅黑" panose="020B0503020204020204" pitchFamily="34" charset="-122"/>
                <a:cs typeface="Arial" panose="020B0604020202020204" pitchFamily="34" charset="0"/>
              </a:rPr>
              <a:t> Team review after get sign off</a:t>
            </a:r>
          </a:p>
          <a:p>
            <a:pPr lvl="0" fontAlgn="base">
              <a:lnSpc>
                <a:spcPct val="150000"/>
              </a:lnSpc>
              <a:spcBef>
                <a:spcPct val="0"/>
              </a:spcBef>
              <a:spcAft>
                <a:spcPct val="0"/>
              </a:spcAft>
              <a:buClr>
                <a:srgbClr val="0070C0"/>
              </a:buClr>
              <a:buSzPct val="110000"/>
              <a:buFont typeface="Wingdings" panose="05000000000000000000" pitchFamily="2" charset="2"/>
              <a:buChar char="l"/>
              <a:defRPr/>
            </a:pPr>
            <a:r>
              <a:rPr lang="en-US" altLang="zh-CN" sz="1400" kern="0" dirty="0">
                <a:solidFill>
                  <a:srgbClr val="000000"/>
                </a:solidFill>
                <a:latin typeface="Arial" panose="020B0604020202020204" pitchFamily="34" charset="0"/>
                <a:ea typeface="微软雅黑" panose="020B0503020204020204" pitchFamily="34" charset="-122"/>
                <a:cs typeface="Arial" panose="020B0604020202020204" pitchFamily="34" charset="0"/>
              </a:rPr>
              <a:t> Application status daily check</a:t>
            </a:r>
          </a:p>
          <a:p>
            <a:pPr lvl="0" fontAlgn="base">
              <a:lnSpc>
                <a:spcPct val="150000"/>
              </a:lnSpc>
              <a:spcBef>
                <a:spcPct val="0"/>
              </a:spcBef>
              <a:spcAft>
                <a:spcPct val="0"/>
              </a:spcAft>
              <a:buClr>
                <a:srgbClr val="0070C0"/>
              </a:buClr>
              <a:buSzPct val="110000"/>
              <a:defRPr/>
            </a:pPr>
            <a:r>
              <a:rPr lang="en-US" altLang="zh-CN" sz="1600" b="1" u="sng" kern="0" dirty="0">
                <a:solidFill>
                  <a:srgbClr val="000000"/>
                </a:solidFill>
                <a:latin typeface="Arial" panose="020B0604020202020204" pitchFamily="34" charset="0"/>
                <a:ea typeface="微软雅黑" panose="020B0503020204020204" pitchFamily="34" charset="-122"/>
                <a:cs typeface="Arial" panose="020B0604020202020204" pitchFamily="34" charset="0"/>
              </a:rPr>
              <a:t>Project Tracking </a:t>
            </a:r>
          </a:p>
          <a:p>
            <a:pPr lvl="0" fontAlgn="base">
              <a:lnSpc>
                <a:spcPct val="150000"/>
              </a:lnSpc>
              <a:spcBef>
                <a:spcPct val="0"/>
              </a:spcBef>
              <a:spcAft>
                <a:spcPct val="0"/>
              </a:spcAft>
              <a:buClr>
                <a:srgbClr val="0070C0"/>
              </a:buClr>
              <a:buSzPct val="110000"/>
              <a:buFont typeface="Wingdings" panose="05000000000000000000" pitchFamily="2" charset="2"/>
              <a:buChar char="l"/>
              <a:defRPr/>
            </a:pPr>
            <a:r>
              <a:rPr lang="en-US" altLang="zh-CN" sz="1400" kern="0" dirty="0">
                <a:solidFill>
                  <a:srgbClr val="000000"/>
                </a:solidFill>
                <a:latin typeface="Arial" panose="020B0604020202020204" pitchFamily="34" charset="0"/>
                <a:ea typeface="微软雅黑" panose="020B0503020204020204" pitchFamily="34" charset="-122"/>
                <a:cs typeface="Arial" panose="020B0604020202020204" pitchFamily="34" charset="0"/>
              </a:rPr>
              <a:t>Demo</a:t>
            </a:r>
          </a:p>
          <a:p>
            <a:pPr lvl="0" fontAlgn="base">
              <a:lnSpc>
                <a:spcPct val="150000"/>
              </a:lnSpc>
              <a:spcBef>
                <a:spcPct val="0"/>
              </a:spcBef>
              <a:spcAft>
                <a:spcPct val="0"/>
              </a:spcAft>
              <a:buClr>
                <a:srgbClr val="0070C0"/>
              </a:buClr>
              <a:buSzPct val="110000"/>
              <a:defRPr/>
            </a:pPr>
            <a:endParaRPr lang="en-US" altLang="zh-CN" sz="1600" kern="0" dirty="0">
              <a:solidFill>
                <a:srgbClr val="000000"/>
              </a:solidFill>
              <a:latin typeface="Arial" panose="020B0604020202020204" pitchFamily="34" charset="0"/>
              <a:ea typeface="微软雅黑" panose="020B0503020204020204" pitchFamily="34" charset="-122"/>
              <a:cs typeface="Arial" panose="020B0604020202020204" pitchFamily="34" charset="0"/>
            </a:endParaRPr>
          </a:p>
          <a:p>
            <a:pPr lvl="0" fontAlgn="base">
              <a:lnSpc>
                <a:spcPct val="150000"/>
              </a:lnSpc>
              <a:spcBef>
                <a:spcPct val="0"/>
              </a:spcBef>
              <a:spcAft>
                <a:spcPct val="0"/>
              </a:spcAft>
              <a:buClr>
                <a:srgbClr val="0070C0"/>
              </a:buClr>
              <a:buSzPct val="110000"/>
              <a:buFont typeface="Wingdings" panose="05000000000000000000" pitchFamily="2" charset="2"/>
              <a:buChar char="l"/>
              <a:defRPr/>
            </a:pPr>
            <a:endParaRPr lang="en-US" altLang="zh-CN" sz="1600" kern="0" dirty="0">
              <a:solidFill>
                <a:srgbClr val="000000"/>
              </a:solidFill>
              <a:latin typeface="Arial" panose="020B0604020202020204" pitchFamily="34" charset="0"/>
              <a:ea typeface="微软雅黑" panose="020B0503020204020204" pitchFamily="34" charset="-122"/>
              <a:cs typeface="Arial" panose="020B0604020202020204" pitchFamily="34" charset="0"/>
            </a:endParaRPr>
          </a:p>
        </p:txBody>
      </p:sp>
      <p:pic>
        <p:nvPicPr>
          <p:cNvPr id="11" name="图片 10">
            <a:extLst>
              <a:ext uri="{FF2B5EF4-FFF2-40B4-BE49-F238E27FC236}">
                <a16:creationId xmlns:a16="http://schemas.microsoft.com/office/drawing/2014/main" id="{01427E85-D63D-452D-8C92-CCE6005174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38584"/>
            <a:ext cx="9062509" cy="4971899"/>
          </a:xfrm>
          <a:prstGeom prst="rect">
            <a:avLst/>
          </a:prstGeom>
        </p:spPr>
      </p:pic>
    </p:spTree>
    <p:extLst>
      <p:ext uri="{BB962C8B-B14F-4D97-AF65-F5344CB8AC3E}">
        <p14:creationId xmlns:p14="http://schemas.microsoft.com/office/powerpoint/2010/main" val="1326450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9910" y="192405"/>
            <a:ext cx="9537700" cy="690880"/>
          </a:xfrm>
        </p:spPr>
        <p:txBody>
          <a:bodyPr/>
          <a:lstStyle/>
          <a:p>
            <a:r>
              <a:rPr lang="en-US" altLang="zh-CN" b="1" dirty="0">
                <a:solidFill>
                  <a:srgbClr val="002060"/>
                </a:solidFill>
                <a:latin typeface="Arial" panose="020B0604020202020204" pitchFamily="34" charset="0"/>
                <a:ea typeface="Arial Unicode MS" panose="020B0604020202020204" charset="-122"/>
                <a:cs typeface="Arial" panose="020B0604020202020204" pitchFamily="34" charset="0"/>
              </a:rPr>
              <a:t>Imaging View Delivery Process</a:t>
            </a:r>
            <a:endParaRPr lang="en-US" altLang="zh-CN" b="1" dirty="0">
              <a:latin typeface="微软雅黑" panose="020B0503020204020204" pitchFamily="34" charset="-122"/>
              <a:ea typeface="微软雅黑" panose="020B0503020204020204" pitchFamily="34" charset="-122"/>
              <a:sym typeface="+mn-ea"/>
            </a:endParaRPr>
          </a:p>
        </p:txBody>
      </p:sp>
      <p:sp>
        <p:nvSpPr>
          <p:cNvPr id="4" name="矩形 3"/>
          <p:cNvSpPr/>
          <p:nvPr/>
        </p:nvSpPr>
        <p:spPr>
          <a:xfrm>
            <a:off x="0" y="192134"/>
            <a:ext cx="218284" cy="42295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12517" y="192134"/>
            <a:ext cx="99768" cy="42295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FFE1C74C-6DE4-4835-9C31-381659EB5CEB}"/>
              </a:ext>
            </a:extLst>
          </p:cNvPr>
          <p:cNvSpPr/>
          <p:nvPr/>
        </p:nvSpPr>
        <p:spPr>
          <a:xfrm>
            <a:off x="8511758" y="1114343"/>
            <a:ext cx="2876812" cy="5223033"/>
          </a:xfrm>
          <a:prstGeom prst="rect">
            <a:avLst/>
          </a:prstGeom>
        </p:spPr>
        <p:txBody>
          <a:bodyPr wrap="square">
            <a:spAutoFit/>
          </a:bodyPr>
          <a:lstStyle/>
          <a:p>
            <a:pPr lvl="0" fontAlgn="base">
              <a:lnSpc>
                <a:spcPct val="150000"/>
              </a:lnSpc>
              <a:spcBef>
                <a:spcPct val="0"/>
              </a:spcBef>
              <a:spcAft>
                <a:spcPct val="0"/>
              </a:spcAft>
              <a:buClr>
                <a:srgbClr val="0070C0"/>
              </a:buClr>
              <a:buSzPct val="110000"/>
              <a:defRPr/>
            </a:pPr>
            <a:r>
              <a:rPr lang="en-US" altLang="zh-CN" b="1" u="sng" kern="0" dirty="0">
                <a:solidFill>
                  <a:srgbClr val="000000"/>
                </a:solidFill>
                <a:latin typeface="Arial" panose="020B0604020202020204" pitchFamily="34" charset="0"/>
                <a:ea typeface="微软雅黑" panose="020B0503020204020204" pitchFamily="34" charset="-122"/>
                <a:cs typeface="Arial" panose="020B0604020202020204" pitchFamily="34" charset="0"/>
              </a:rPr>
              <a:t>Delivery Life Cycle</a:t>
            </a:r>
          </a:p>
          <a:p>
            <a:pPr lvl="0" fontAlgn="base">
              <a:lnSpc>
                <a:spcPct val="150000"/>
              </a:lnSpc>
              <a:spcBef>
                <a:spcPct val="0"/>
              </a:spcBef>
              <a:spcAft>
                <a:spcPct val="0"/>
              </a:spcAft>
              <a:buClr>
                <a:srgbClr val="0070C0"/>
              </a:buClr>
              <a:buSzPct val="110000"/>
              <a:buFont typeface="Wingdings" panose="05000000000000000000" pitchFamily="2" charset="2"/>
              <a:buChar char="l"/>
              <a:defRPr/>
            </a:pPr>
            <a:r>
              <a:rPr lang="en-US" altLang="zh-CN" sz="1600" kern="0" dirty="0">
                <a:solidFill>
                  <a:srgbClr val="000000"/>
                </a:solidFill>
                <a:latin typeface="Arial" panose="020B0604020202020204" pitchFamily="34" charset="0"/>
                <a:ea typeface="微软雅黑" panose="020B0503020204020204" pitchFamily="34" charset="-122"/>
                <a:cs typeface="Arial" panose="020B0604020202020204" pitchFamily="34" charset="0"/>
              </a:rPr>
              <a:t> Waterfall + Iteration</a:t>
            </a:r>
          </a:p>
          <a:p>
            <a:pPr lvl="0" fontAlgn="base">
              <a:lnSpc>
                <a:spcPct val="150000"/>
              </a:lnSpc>
              <a:spcBef>
                <a:spcPct val="0"/>
              </a:spcBef>
              <a:spcAft>
                <a:spcPct val="0"/>
              </a:spcAft>
              <a:buClr>
                <a:srgbClr val="0070C0"/>
              </a:buClr>
              <a:buSzPct val="110000"/>
              <a:defRPr/>
            </a:pPr>
            <a:r>
              <a:rPr lang="en-US" altLang="zh-CN" sz="1600" b="1" u="sng" kern="0" dirty="0">
                <a:solidFill>
                  <a:srgbClr val="000000"/>
                </a:solidFill>
                <a:latin typeface="Arial" panose="020B0604020202020204" pitchFamily="34" charset="0"/>
                <a:ea typeface="微软雅黑" panose="020B0503020204020204" pitchFamily="34" charset="-122"/>
                <a:cs typeface="Arial" panose="020B0604020202020204" pitchFamily="34" charset="0"/>
              </a:rPr>
              <a:t>Template</a:t>
            </a:r>
          </a:p>
          <a:p>
            <a:pPr lvl="0" fontAlgn="base">
              <a:lnSpc>
                <a:spcPct val="150000"/>
              </a:lnSpc>
              <a:spcBef>
                <a:spcPct val="0"/>
              </a:spcBef>
              <a:spcAft>
                <a:spcPct val="0"/>
              </a:spcAft>
              <a:buClr>
                <a:srgbClr val="0070C0"/>
              </a:buClr>
              <a:buSzPct val="110000"/>
              <a:buFont typeface="Wingdings" panose="05000000000000000000" pitchFamily="2" charset="2"/>
              <a:buChar char="l"/>
              <a:defRPr/>
            </a:pPr>
            <a:r>
              <a:rPr lang="en-US" altLang="zh-CN" sz="1400" kern="0" dirty="0">
                <a:solidFill>
                  <a:srgbClr val="000000"/>
                </a:solidFill>
                <a:latin typeface="Arial" panose="020B0604020202020204" pitchFamily="34" charset="0"/>
                <a:ea typeface="微软雅黑" panose="020B0503020204020204" pitchFamily="34" charset="-122"/>
                <a:cs typeface="Arial" panose="020B0604020202020204" pitchFamily="34" charset="0"/>
              </a:rPr>
              <a:t> Weekly Report</a:t>
            </a:r>
          </a:p>
          <a:p>
            <a:pPr lvl="0" fontAlgn="base">
              <a:lnSpc>
                <a:spcPct val="150000"/>
              </a:lnSpc>
              <a:spcBef>
                <a:spcPct val="0"/>
              </a:spcBef>
              <a:spcAft>
                <a:spcPct val="0"/>
              </a:spcAft>
              <a:buClr>
                <a:srgbClr val="0070C0"/>
              </a:buClr>
              <a:buSzPct val="110000"/>
              <a:defRPr/>
            </a:pPr>
            <a:r>
              <a:rPr lang="en-US" altLang="zh-CN" sz="1600" b="1" u="sng" kern="0" dirty="0">
                <a:solidFill>
                  <a:srgbClr val="000000"/>
                </a:solidFill>
                <a:latin typeface="Arial" panose="020B0604020202020204" pitchFamily="34" charset="0"/>
                <a:ea typeface="微软雅黑" panose="020B0503020204020204" pitchFamily="34" charset="-122"/>
                <a:cs typeface="Arial" panose="020B0604020202020204" pitchFamily="34" charset="0"/>
              </a:rPr>
              <a:t>Management Tools</a:t>
            </a:r>
          </a:p>
          <a:p>
            <a:pPr lvl="0" fontAlgn="base">
              <a:lnSpc>
                <a:spcPct val="150000"/>
              </a:lnSpc>
              <a:spcBef>
                <a:spcPct val="0"/>
              </a:spcBef>
              <a:spcAft>
                <a:spcPct val="0"/>
              </a:spcAft>
              <a:buClr>
                <a:srgbClr val="0070C0"/>
              </a:buClr>
              <a:buSzPct val="110000"/>
              <a:buFont typeface="Wingdings" panose="05000000000000000000" pitchFamily="2" charset="2"/>
              <a:buChar char="l"/>
              <a:defRPr/>
            </a:pPr>
            <a:r>
              <a:rPr lang="en-US" altLang="zh-CN" sz="1400" kern="0" dirty="0">
                <a:solidFill>
                  <a:srgbClr val="000000"/>
                </a:solidFill>
                <a:latin typeface="Arial" panose="020B0604020202020204" pitchFamily="34" charset="0"/>
                <a:ea typeface="微软雅黑" panose="020B0503020204020204" pitchFamily="34" charset="-122"/>
                <a:cs typeface="Arial" panose="020B0604020202020204" pitchFamily="34" charset="0"/>
              </a:rPr>
              <a:t> Confluence (Knowledge Share)</a:t>
            </a:r>
          </a:p>
          <a:p>
            <a:pPr lvl="0" fontAlgn="base">
              <a:lnSpc>
                <a:spcPct val="150000"/>
              </a:lnSpc>
              <a:spcBef>
                <a:spcPct val="0"/>
              </a:spcBef>
              <a:spcAft>
                <a:spcPct val="0"/>
              </a:spcAft>
              <a:buClr>
                <a:srgbClr val="0070C0"/>
              </a:buClr>
              <a:buSzPct val="110000"/>
              <a:buFont typeface="Wingdings" panose="05000000000000000000" pitchFamily="2" charset="2"/>
              <a:buChar char="l"/>
              <a:defRPr/>
            </a:pPr>
            <a:r>
              <a:rPr lang="en-US" altLang="zh-CN" sz="1400" kern="0" dirty="0">
                <a:solidFill>
                  <a:srgbClr val="000000"/>
                </a:solidFill>
                <a:latin typeface="Arial" panose="020B0604020202020204" pitchFamily="34" charset="0"/>
                <a:ea typeface="微软雅黑" panose="020B0503020204020204" pitchFamily="34" charset="-122"/>
                <a:cs typeface="Arial" panose="020B0604020202020204" pitchFamily="34" charset="0"/>
              </a:rPr>
              <a:t> Excel and Share Folder</a:t>
            </a:r>
          </a:p>
          <a:p>
            <a:pPr lvl="0" fontAlgn="base">
              <a:lnSpc>
                <a:spcPct val="150000"/>
              </a:lnSpc>
              <a:spcBef>
                <a:spcPct val="0"/>
              </a:spcBef>
              <a:spcAft>
                <a:spcPct val="0"/>
              </a:spcAft>
              <a:buClr>
                <a:srgbClr val="0070C0"/>
              </a:buClr>
              <a:buSzPct val="110000"/>
              <a:buFont typeface="Wingdings" panose="05000000000000000000" pitchFamily="2" charset="2"/>
              <a:buChar char="l"/>
              <a:defRPr/>
            </a:pPr>
            <a:r>
              <a:rPr lang="en-US" altLang="zh-CN" sz="1400" kern="0" dirty="0">
                <a:solidFill>
                  <a:srgbClr val="000000"/>
                </a:solidFill>
                <a:latin typeface="Arial" panose="020B0604020202020204" pitchFamily="34" charset="0"/>
                <a:ea typeface="微软雅黑" panose="020B0503020204020204" pitchFamily="34" charset="-122"/>
                <a:cs typeface="Arial" panose="020B0604020202020204" pitchFamily="34" charset="0"/>
              </a:rPr>
              <a:t> Source Code(SVN), Test Cases(Excel) </a:t>
            </a:r>
          </a:p>
          <a:p>
            <a:pPr lvl="0" fontAlgn="base">
              <a:lnSpc>
                <a:spcPct val="150000"/>
              </a:lnSpc>
              <a:spcBef>
                <a:spcPct val="0"/>
              </a:spcBef>
              <a:spcAft>
                <a:spcPct val="0"/>
              </a:spcAft>
              <a:buClr>
                <a:srgbClr val="0070C0"/>
              </a:buClr>
              <a:buSzPct val="110000"/>
              <a:buFont typeface="Wingdings" panose="05000000000000000000" pitchFamily="2" charset="2"/>
              <a:buChar char="l"/>
              <a:defRPr/>
            </a:pPr>
            <a:r>
              <a:rPr lang="en-US" altLang="zh-CN" sz="1400" kern="0" dirty="0">
                <a:solidFill>
                  <a:srgbClr val="000000"/>
                </a:solidFill>
                <a:latin typeface="Arial" panose="020B0604020202020204" pitchFamily="34" charset="0"/>
                <a:ea typeface="微软雅黑" panose="020B0503020204020204" pitchFamily="34" charset="-122"/>
                <a:cs typeface="Arial" panose="020B0604020202020204" pitchFamily="34" charset="0"/>
              </a:rPr>
              <a:t> Bug &amp; Issue Tracking(Excel)</a:t>
            </a:r>
          </a:p>
          <a:p>
            <a:pPr lvl="0" fontAlgn="base">
              <a:lnSpc>
                <a:spcPct val="150000"/>
              </a:lnSpc>
              <a:spcBef>
                <a:spcPct val="0"/>
              </a:spcBef>
              <a:spcAft>
                <a:spcPct val="0"/>
              </a:spcAft>
              <a:buClr>
                <a:srgbClr val="0070C0"/>
              </a:buClr>
              <a:buSzPct val="110000"/>
              <a:defRPr/>
            </a:pPr>
            <a:r>
              <a:rPr lang="en-US" altLang="zh-CN" sz="1600" b="1" u="sng" kern="0" dirty="0">
                <a:solidFill>
                  <a:srgbClr val="000000"/>
                </a:solidFill>
                <a:latin typeface="Arial" panose="020B0604020202020204" pitchFamily="34" charset="0"/>
                <a:ea typeface="微软雅黑" panose="020B0503020204020204" pitchFamily="34" charset="-122"/>
                <a:cs typeface="Arial" panose="020B0604020202020204" pitchFamily="34" charset="0"/>
              </a:rPr>
              <a:t>Check Point</a:t>
            </a:r>
          </a:p>
          <a:p>
            <a:pPr lvl="0" fontAlgn="base">
              <a:lnSpc>
                <a:spcPct val="150000"/>
              </a:lnSpc>
              <a:spcBef>
                <a:spcPct val="0"/>
              </a:spcBef>
              <a:spcAft>
                <a:spcPct val="0"/>
              </a:spcAft>
              <a:buClr>
                <a:srgbClr val="0070C0"/>
              </a:buClr>
              <a:buSzPct val="110000"/>
              <a:buFont typeface="Wingdings" panose="05000000000000000000" pitchFamily="2" charset="2"/>
              <a:buChar char="l"/>
              <a:defRPr/>
            </a:pPr>
            <a:r>
              <a:rPr lang="en-US" altLang="zh-CN" sz="1400" kern="0" dirty="0">
                <a:solidFill>
                  <a:srgbClr val="000000"/>
                </a:solidFill>
                <a:latin typeface="Arial" panose="020B0604020202020204" pitchFamily="34" charset="0"/>
                <a:ea typeface="微软雅黑" panose="020B0503020204020204" pitchFamily="34" charset="-122"/>
                <a:cs typeface="Arial" panose="020B0604020202020204" pitchFamily="34" charset="0"/>
              </a:rPr>
              <a:t> Team Code Review</a:t>
            </a:r>
          </a:p>
          <a:p>
            <a:pPr lvl="0" fontAlgn="base">
              <a:lnSpc>
                <a:spcPct val="150000"/>
              </a:lnSpc>
              <a:spcBef>
                <a:spcPct val="0"/>
              </a:spcBef>
              <a:spcAft>
                <a:spcPct val="0"/>
              </a:spcAft>
              <a:buClr>
                <a:srgbClr val="0070C0"/>
              </a:buClr>
              <a:buSzPct val="110000"/>
              <a:buFont typeface="Wingdings" panose="05000000000000000000" pitchFamily="2" charset="2"/>
              <a:buChar char="l"/>
              <a:defRPr/>
            </a:pPr>
            <a:r>
              <a:rPr lang="en-US" altLang="zh-CN" sz="1400" kern="0" dirty="0">
                <a:solidFill>
                  <a:srgbClr val="000000"/>
                </a:solidFill>
                <a:latin typeface="Arial" panose="020B0604020202020204" pitchFamily="34" charset="0"/>
                <a:ea typeface="微软雅黑" panose="020B0503020204020204" pitchFamily="34" charset="-122"/>
                <a:cs typeface="Arial" panose="020B0604020202020204" pitchFamily="34" charset="0"/>
              </a:rPr>
              <a:t> Team Solution Review </a:t>
            </a:r>
          </a:p>
          <a:p>
            <a:pPr lvl="0" fontAlgn="base">
              <a:lnSpc>
                <a:spcPct val="150000"/>
              </a:lnSpc>
              <a:spcBef>
                <a:spcPct val="0"/>
              </a:spcBef>
              <a:spcAft>
                <a:spcPct val="0"/>
              </a:spcAft>
              <a:buClr>
                <a:srgbClr val="0070C0"/>
              </a:buClr>
              <a:buSzPct val="110000"/>
              <a:defRPr/>
            </a:pPr>
            <a:r>
              <a:rPr lang="en-US" altLang="zh-CN" sz="1600" b="1" u="sng" kern="0" dirty="0">
                <a:solidFill>
                  <a:srgbClr val="000000"/>
                </a:solidFill>
                <a:latin typeface="Arial" panose="020B0604020202020204" pitchFamily="34" charset="0"/>
                <a:ea typeface="微软雅黑" panose="020B0503020204020204" pitchFamily="34" charset="-122"/>
                <a:cs typeface="Arial" panose="020B0604020202020204" pitchFamily="34" charset="0"/>
              </a:rPr>
              <a:t>Project Tracking </a:t>
            </a:r>
          </a:p>
          <a:p>
            <a:pPr lvl="0" fontAlgn="base">
              <a:lnSpc>
                <a:spcPct val="150000"/>
              </a:lnSpc>
              <a:spcBef>
                <a:spcPct val="0"/>
              </a:spcBef>
              <a:spcAft>
                <a:spcPct val="0"/>
              </a:spcAft>
              <a:buClr>
                <a:srgbClr val="0070C0"/>
              </a:buClr>
              <a:buSzPct val="110000"/>
              <a:buFont typeface="Wingdings" panose="05000000000000000000" pitchFamily="2" charset="2"/>
              <a:buChar char="l"/>
              <a:defRPr/>
            </a:pPr>
            <a:r>
              <a:rPr lang="en-US" altLang="zh-CN" sz="1400" kern="0" dirty="0">
                <a:solidFill>
                  <a:srgbClr val="000000"/>
                </a:solidFill>
                <a:latin typeface="Arial" panose="020B0604020202020204" pitchFamily="34" charset="0"/>
                <a:ea typeface="微软雅黑" panose="020B0503020204020204" pitchFamily="34" charset="-122"/>
                <a:cs typeface="Arial" panose="020B0604020202020204" pitchFamily="34" charset="0"/>
              </a:rPr>
              <a:t> Project Tracking Excel</a:t>
            </a:r>
          </a:p>
        </p:txBody>
      </p:sp>
      <p:sp>
        <p:nvSpPr>
          <p:cNvPr id="23" name="AutoShape 40">
            <a:extLst>
              <a:ext uri="{FF2B5EF4-FFF2-40B4-BE49-F238E27FC236}">
                <a16:creationId xmlns:a16="http://schemas.microsoft.com/office/drawing/2014/main" id="{A35B312D-0114-4ECC-BA9E-0876D6FAF233}"/>
              </a:ext>
            </a:extLst>
          </p:cNvPr>
          <p:cNvSpPr>
            <a:spLocks noChangeArrowheads="1"/>
          </p:cNvSpPr>
          <p:nvPr/>
        </p:nvSpPr>
        <p:spPr bwMode="auto">
          <a:xfrm>
            <a:off x="909503" y="1372045"/>
            <a:ext cx="1555404" cy="671513"/>
          </a:xfrm>
          <a:prstGeom prst="roundRect">
            <a:avLst>
              <a:gd name="adj" fmla="val 16667"/>
            </a:avLst>
          </a:prstGeom>
          <a:solidFill>
            <a:srgbClr val="537DC9"/>
          </a:solidFill>
          <a:ln w="9525">
            <a:noFill/>
            <a:round/>
            <a:headEnd/>
            <a:tailEnd/>
          </a:ln>
          <a:effectLst/>
          <a:extLst/>
        </p:spPr>
        <p:txBody>
          <a:bodyPr anchor="ctr"/>
          <a:lstStyle/>
          <a:p>
            <a:pPr algn="ctr" fontAlgn="base">
              <a:spcBef>
                <a:spcPct val="0"/>
              </a:spcBef>
              <a:spcAft>
                <a:spcPct val="0"/>
              </a:spcAft>
            </a:pPr>
            <a:r>
              <a:rPr lang="en-US" altLang="zh-CN" sz="1200" dirty="0">
                <a:solidFill>
                  <a:srgbClr val="FFFFFF"/>
                </a:solidFill>
                <a:latin typeface="Arial" panose="020B0604020202020204" pitchFamily="34" charset="0"/>
              </a:rPr>
              <a:t>Original  Component Function Analysis</a:t>
            </a:r>
            <a:endParaRPr lang="en-GB" altLang="zh-CN" sz="1200" dirty="0">
              <a:solidFill>
                <a:srgbClr val="FFFFFF"/>
              </a:solidFill>
              <a:latin typeface="Arial" panose="020B0604020202020204" pitchFamily="34" charset="0"/>
              <a:ea typeface="宋体" panose="02010600030101010101" pitchFamily="2" charset="-122"/>
            </a:endParaRPr>
          </a:p>
        </p:txBody>
      </p:sp>
      <p:cxnSp>
        <p:nvCxnSpPr>
          <p:cNvPr id="24" name="AutoShape 5">
            <a:extLst>
              <a:ext uri="{FF2B5EF4-FFF2-40B4-BE49-F238E27FC236}">
                <a16:creationId xmlns:a16="http://schemas.microsoft.com/office/drawing/2014/main" id="{0BF10615-36F5-4A0C-A3FF-A0E8CCEF8943}"/>
              </a:ext>
            </a:extLst>
          </p:cNvPr>
          <p:cNvCxnSpPr>
            <a:cxnSpLocks noChangeShapeType="1"/>
            <a:stCxn id="23" idx="3"/>
            <a:endCxn id="25" idx="1"/>
          </p:cNvCxnSpPr>
          <p:nvPr/>
        </p:nvCxnSpPr>
        <p:spPr bwMode="auto">
          <a:xfrm flipV="1">
            <a:off x="2464907" y="1704074"/>
            <a:ext cx="1100793" cy="3728"/>
          </a:xfrm>
          <a:prstGeom prst="straightConnector1">
            <a:avLst/>
          </a:prstGeom>
          <a:noFill/>
          <a:ln w="50800">
            <a:solidFill>
              <a:srgbClr val="80008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AutoShape 40">
            <a:extLst>
              <a:ext uri="{FF2B5EF4-FFF2-40B4-BE49-F238E27FC236}">
                <a16:creationId xmlns:a16="http://schemas.microsoft.com/office/drawing/2014/main" id="{04B86175-2CF1-43D9-89D9-F336A23754DC}"/>
              </a:ext>
            </a:extLst>
          </p:cNvPr>
          <p:cNvSpPr>
            <a:spLocks noChangeArrowheads="1"/>
          </p:cNvSpPr>
          <p:nvPr/>
        </p:nvSpPr>
        <p:spPr bwMode="auto">
          <a:xfrm>
            <a:off x="3565700" y="1368317"/>
            <a:ext cx="1555404" cy="671513"/>
          </a:xfrm>
          <a:prstGeom prst="roundRect">
            <a:avLst>
              <a:gd name="adj" fmla="val 16667"/>
            </a:avLst>
          </a:prstGeom>
          <a:solidFill>
            <a:srgbClr val="537DC9"/>
          </a:solidFill>
          <a:ln w="9525">
            <a:noFill/>
            <a:round/>
            <a:headEnd/>
            <a:tailEnd/>
          </a:ln>
          <a:effectLst/>
          <a:extLst/>
        </p:spPr>
        <p:txBody>
          <a:bodyPr anchor="ctr"/>
          <a:lstStyle/>
          <a:p>
            <a:pPr algn="ctr" fontAlgn="base">
              <a:spcBef>
                <a:spcPct val="0"/>
              </a:spcBef>
              <a:spcAft>
                <a:spcPct val="0"/>
              </a:spcAft>
            </a:pPr>
            <a:r>
              <a:rPr lang="en-US" altLang="zh-CN" sz="1200" dirty="0">
                <a:solidFill>
                  <a:srgbClr val="FFFFFF"/>
                </a:solidFill>
                <a:latin typeface="Arial" panose="020B0604020202020204" pitchFamily="34" charset="0"/>
                <a:ea typeface="宋体" panose="02010600030101010101" pitchFamily="2" charset="-122"/>
              </a:rPr>
              <a:t>New Component Development &amp; Bug Fix</a:t>
            </a:r>
            <a:r>
              <a:rPr lang="zh-CN" altLang="en-US" sz="1200" dirty="0">
                <a:solidFill>
                  <a:srgbClr val="FFFFFF"/>
                </a:solidFill>
                <a:latin typeface="Arial" panose="020B0604020202020204" pitchFamily="34" charset="0"/>
                <a:ea typeface="宋体" panose="02010600030101010101" pitchFamily="2" charset="-122"/>
              </a:rPr>
              <a:t> </a:t>
            </a:r>
            <a:r>
              <a:rPr lang="en-US" altLang="zh-CN" sz="1200" dirty="0">
                <a:solidFill>
                  <a:srgbClr val="FFFFFF"/>
                </a:solidFill>
                <a:latin typeface="Arial" panose="020B0604020202020204" pitchFamily="34" charset="0"/>
                <a:ea typeface="宋体" panose="02010600030101010101" pitchFamily="2" charset="-122"/>
              </a:rPr>
              <a:t> </a:t>
            </a:r>
            <a:endParaRPr lang="en-GB" altLang="zh-CN" sz="1200" dirty="0">
              <a:solidFill>
                <a:srgbClr val="FFFFFF"/>
              </a:solidFill>
              <a:latin typeface="Arial" panose="020B0604020202020204" pitchFamily="34" charset="0"/>
              <a:ea typeface="宋体" panose="02010600030101010101" pitchFamily="2" charset="-122"/>
            </a:endParaRPr>
          </a:p>
        </p:txBody>
      </p:sp>
      <p:sp>
        <p:nvSpPr>
          <p:cNvPr id="27" name="AutoShape 40">
            <a:extLst>
              <a:ext uri="{FF2B5EF4-FFF2-40B4-BE49-F238E27FC236}">
                <a16:creationId xmlns:a16="http://schemas.microsoft.com/office/drawing/2014/main" id="{593EA8EB-6D94-4EA0-ABE0-659FC66EB402}"/>
              </a:ext>
            </a:extLst>
          </p:cNvPr>
          <p:cNvSpPr>
            <a:spLocks noChangeArrowheads="1"/>
          </p:cNvSpPr>
          <p:nvPr/>
        </p:nvSpPr>
        <p:spPr bwMode="auto">
          <a:xfrm>
            <a:off x="3565700" y="2735715"/>
            <a:ext cx="1555404" cy="671513"/>
          </a:xfrm>
          <a:prstGeom prst="roundRect">
            <a:avLst>
              <a:gd name="adj" fmla="val 16667"/>
            </a:avLst>
          </a:prstGeom>
          <a:solidFill>
            <a:srgbClr val="537DC9"/>
          </a:solidFill>
          <a:ln w="9525">
            <a:noFill/>
            <a:round/>
            <a:headEnd/>
            <a:tailEnd/>
          </a:ln>
          <a:effectLst/>
          <a:extLst/>
        </p:spPr>
        <p:txBody>
          <a:bodyPr anchor="ctr"/>
          <a:lstStyle/>
          <a:p>
            <a:pPr algn="ctr" fontAlgn="base">
              <a:spcBef>
                <a:spcPct val="0"/>
              </a:spcBef>
              <a:spcAft>
                <a:spcPct val="0"/>
              </a:spcAft>
            </a:pPr>
            <a:r>
              <a:rPr lang="en-US" altLang="zh-CN" sz="1200" dirty="0">
                <a:solidFill>
                  <a:srgbClr val="FFFFFF"/>
                </a:solidFill>
                <a:latin typeface="Arial" panose="020B0604020202020204" pitchFamily="34" charset="0"/>
              </a:rPr>
              <a:t>New Component</a:t>
            </a:r>
          </a:p>
          <a:p>
            <a:pPr algn="ctr" fontAlgn="base">
              <a:spcBef>
                <a:spcPct val="0"/>
              </a:spcBef>
              <a:spcAft>
                <a:spcPct val="0"/>
              </a:spcAft>
            </a:pPr>
            <a:r>
              <a:rPr lang="en-US" altLang="zh-CN" sz="1200" dirty="0">
                <a:solidFill>
                  <a:srgbClr val="FFFFFF"/>
                </a:solidFill>
                <a:latin typeface="Arial" panose="020B0604020202020204" pitchFamily="34" charset="0"/>
                <a:ea typeface="宋体" panose="02010600030101010101" pitchFamily="2" charset="-122"/>
              </a:rPr>
              <a:t>Test</a:t>
            </a:r>
            <a:endParaRPr lang="en-GB" altLang="zh-CN" sz="1200" dirty="0">
              <a:solidFill>
                <a:srgbClr val="FFFFFF"/>
              </a:solidFill>
              <a:latin typeface="Arial" panose="020B0604020202020204" pitchFamily="34" charset="0"/>
              <a:ea typeface="宋体" panose="02010600030101010101" pitchFamily="2" charset="-122"/>
            </a:endParaRPr>
          </a:p>
        </p:txBody>
      </p:sp>
      <p:sp>
        <p:nvSpPr>
          <p:cNvPr id="28" name="AutoShape 40">
            <a:extLst>
              <a:ext uri="{FF2B5EF4-FFF2-40B4-BE49-F238E27FC236}">
                <a16:creationId xmlns:a16="http://schemas.microsoft.com/office/drawing/2014/main" id="{480BD728-70D9-4166-AF6D-0EA281F7AA84}"/>
              </a:ext>
            </a:extLst>
          </p:cNvPr>
          <p:cNvSpPr>
            <a:spLocks noChangeArrowheads="1"/>
          </p:cNvSpPr>
          <p:nvPr/>
        </p:nvSpPr>
        <p:spPr bwMode="auto">
          <a:xfrm>
            <a:off x="843743" y="2735715"/>
            <a:ext cx="1555404" cy="671513"/>
          </a:xfrm>
          <a:prstGeom prst="roundRect">
            <a:avLst>
              <a:gd name="adj" fmla="val 16667"/>
            </a:avLst>
          </a:prstGeom>
          <a:solidFill>
            <a:srgbClr val="537DC9"/>
          </a:solidFill>
          <a:ln w="9525">
            <a:noFill/>
            <a:round/>
            <a:headEnd/>
            <a:tailEnd/>
          </a:ln>
          <a:effectLst/>
          <a:extLst/>
        </p:spPr>
        <p:txBody>
          <a:bodyPr anchor="ctr"/>
          <a:lstStyle/>
          <a:p>
            <a:pPr algn="ctr" fontAlgn="base">
              <a:spcBef>
                <a:spcPct val="0"/>
              </a:spcBef>
              <a:spcAft>
                <a:spcPct val="0"/>
              </a:spcAft>
            </a:pPr>
            <a:r>
              <a:rPr lang="en-US" altLang="zh-CN" sz="1200" dirty="0">
                <a:solidFill>
                  <a:srgbClr val="FFFFFF"/>
                </a:solidFill>
                <a:latin typeface="Arial" panose="020B0604020202020204" pitchFamily="34" charset="0"/>
                <a:ea typeface="宋体" panose="02010600030101010101" pitchFamily="2" charset="-122"/>
              </a:rPr>
              <a:t>New Component Bug Fix</a:t>
            </a:r>
            <a:endParaRPr lang="en-GB" altLang="zh-CN" sz="1200" dirty="0">
              <a:solidFill>
                <a:srgbClr val="FFFFFF"/>
              </a:solidFill>
              <a:latin typeface="Arial" panose="020B0604020202020204" pitchFamily="34" charset="0"/>
              <a:ea typeface="宋体" panose="02010600030101010101" pitchFamily="2" charset="-122"/>
            </a:endParaRPr>
          </a:p>
        </p:txBody>
      </p:sp>
      <p:sp>
        <p:nvSpPr>
          <p:cNvPr id="29" name="AutoShape 53">
            <a:extLst>
              <a:ext uri="{FF2B5EF4-FFF2-40B4-BE49-F238E27FC236}">
                <a16:creationId xmlns:a16="http://schemas.microsoft.com/office/drawing/2014/main" id="{7A82A82A-DB81-4CD0-AB41-B4284D49409C}"/>
              </a:ext>
            </a:extLst>
          </p:cNvPr>
          <p:cNvSpPr>
            <a:spLocks noChangeArrowheads="1"/>
          </p:cNvSpPr>
          <p:nvPr/>
        </p:nvSpPr>
        <p:spPr bwMode="auto">
          <a:xfrm>
            <a:off x="718143" y="4634039"/>
            <a:ext cx="287338" cy="288925"/>
          </a:xfrm>
          <a:prstGeom prst="smileyFace">
            <a:avLst>
              <a:gd name="adj" fmla="val 4653"/>
            </a:avLst>
          </a:prstGeom>
          <a:solidFill>
            <a:srgbClr val="FFCC00"/>
          </a:solidFill>
          <a:ln w="9525">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30" name="AutoShape 55">
            <a:extLst>
              <a:ext uri="{FF2B5EF4-FFF2-40B4-BE49-F238E27FC236}">
                <a16:creationId xmlns:a16="http://schemas.microsoft.com/office/drawing/2014/main" id="{4CEB19A9-0DA2-4999-8FFA-EBD68F2C66F2}"/>
              </a:ext>
            </a:extLst>
          </p:cNvPr>
          <p:cNvSpPr>
            <a:spLocks noChangeArrowheads="1"/>
          </p:cNvSpPr>
          <p:nvPr/>
        </p:nvSpPr>
        <p:spPr bwMode="auto">
          <a:xfrm>
            <a:off x="718143" y="5067427"/>
            <a:ext cx="287338" cy="287337"/>
          </a:xfrm>
          <a:prstGeom prst="smileyFace">
            <a:avLst>
              <a:gd name="adj" fmla="val 4653"/>
            </a:avLst>
          </a:prstGeom>
          <a:solidFill>
            <a:srgbClr val="CCFF66"/>
          </a:solidFill>
          <a:ln w="9525">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31" name="Text Box 57">
            <a:extLst>
              <a:ext uri="{FF2B5EF4-FFF2-40B4-BE49-F238E27FC236}">
                <a16:creationId xmlns:a16="http://schemas.microsoft.com/office/drawing/2014/main" id="{DD2B06DD-6E40-4760-A6F4-0F473B5DC2B5}"/>
              </a:ext>
            </a:extLst>
          </p:cNvPr>
          <p:cNvSpPr txBox="1">
            <a:spLocks noChangeArrowheads="1"/>
          </p:cNvSpPr>
          <p:nvPr/>
        </p:nvSpPr>
        <p:spPr bwMode="auto">
          <a:xfrm>
            <a:off x="1005481" y="4634038"/>
            <a:ext cx="591101" cy="27918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fontAlgn="base">
              <a:spcBef>
                <a:spcPct val="0"/>
              </a:spcBef>
              <a:spcAft>
                <a:spcPct val="0"/>
              </a:spcAft>
            </a:pPr>
            <a:r>
              <a:rPr lang="en-US" altLang="zh-CN" sz="1200" dirty="0">
                <a:solidFill>
                  <a:srgbClr val="000000"/>
                </a:solidFill>
                <a:latin typeface="Arial" panose="020B0604020202020204" pitchFamily="34" charset="0"/>
              </a:rPr>
              <a:t>Tonny</a:t>
            </a:r>
            <a:endParaRPr lang="en-GB" altLang="zh-CN" sz="1200" dirty="0">
              <a:solidFill>
                <a:srgbClr val="000000"/>
              </a:solidFill>
              <a:latin typeface="Arial" panose="020B0604020202020204" pitchFamily="34" charset="0"/>
              <a:ea typeface="宋体" panose="02010600030101010101" pitchFamily="2" charset="-122"/>
            </a:endParaRPr>
          </a:p>
        </p:txBody>
      </p:sp>
      <p:sp>
        <p:nvSpPr>
          <p:cNvPr id="32" name="Text Box 58">
            <a:extLst>
              <a:ext uri="{FF2B5EF4-FFF2-40B4-BE49-F238E27FC236}">
                <a16:creationId xmlns:a16="http://schemas.microsoft.com/office/drawing/2014/main" id="{54634C90-AB7B-4128-B971-CBDC9ADFBD13}"/>
              </a:ext>
            </a:extLst>
          </p:cNvPr>
          <p:cNvSpPr txBox="1">
            <a:spLocks noChangeArrowheads="1"/>
          </p:cNvSpPr>
          <p:nvPr/>
        </p:nvSpPr>
        <p:spPr bwMode="auto">
          <a:xfrm>
            <a:off x="1005482" y="5067426"/>
            <a:ext cx="774869" cy="27918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fontAlgn="base">
              <a:spcBef>
                <a:spcPct val="0"/>
              </a:spcBef>
              <a:spcAft>
                <a:spcPct val="0"/>
              </a:spcAft>
            </a:pPr>
            <a:r>
              <a:rPr lang="en-US" altLang="zh-CN" sz="1200" dirty="0">
                <a:solidFill>
                  <a:srgbClr val="000000"/>
                </a:solidFill>
                <a:latin typeface="Arial" panose="020B0604020202020204" pitchFamily="34" charset="0"/>
                <a:ea typeface="宋体" panose="02010600030101010101" pitchFamily="2" charset="-122"/>
              </a:rPr>
              <a:t>GWIS IT</a:t>
            </a:r>
            <a:endParaRPr lang="en-GB" altLang="zh-CN" sz="1200" dirty="0">
              <a:solidFill>
                <a:srgbClr val="000000"/>
              </a:solidFill>
              <a:latin typeface="Arial" panose="020B0604020202020204" pitchFamily="34" charset="0"/>
              <a:ea typeface="宋体" panose="02010600030101010101" pitchFamily="2" charset="-122"/>
            </a:endParaRPr>
          </a:p>
        </p:txBody>
      </p:sp>
      <p:sp>
        <p:nvSpPr>
          <p:cNvPr id="33" name="AutoShape 40">
            <a:extLst>
              <a:ext uri="{FF2B5EF4-FFF2-40B4-BE49-F238E27FC236}">
                <a16:creationId xmlns:a16="http://schemas.microsoft.com/office/drawing/2014/main" id="{2060584E-F9D6-4AE1-B3E1-A6D5607B49A6}"/>
              </a:ext>
            </a:extLst>
          </p:cNvPr>
          <p:cNvSpPr>
            <a:spLocks noChangeArrowheads="1"/>
          </p:cNvSpPr>
          <p:nvPr/>
        </p:nvSpPr>
        <p:spPr bwMode="auto">
          <a:xfrm>
            <a:off x="6036367" y="2469059"/>
            <a:ext cx="1555404" cy="671513"/>
          </a:xfrm>
          <a:prstGeom prst="roundRect">
            <a:avLst>
              <a:gd name="adj" fmla="val 16667"/>
            </a:avLst>
          </a:prstGeom>
          <a:solidFill>
            <a:srgbClr val="537DC9"/>
          </a:solidFill>
          <a:ln w="9525">
            <a:noFill/>
            <a:round/>
            <a:headEnd/>
            <a:tailEnd/>
          </a:ln>
          <a:effectLst/>
          <a:extLst/>
        </p:spPr>
        <p:txBody>
          <a:bodyPr anchor="ctr"/>
          <a:lstStyle/>
          <a:p>
            <a:pPr algn="ctr" fontAlgn="base">
              <a:spcBef>
                <a:spcPct val="0"/>
              </a:spcBef>
              <a:spcAft>
                <a:spcPct val="0"/>
              </a:spcAft>
            </a:pPr>
            <a:r>
              <a:rPr lang="en-US" altLang="zh-CN" sz="1200" dirty="0">
                <a:solidFill>
                  <a:srgbClr val="FFFFFF"/>
                </a:solidFill>
                <a:latin typeface="Arial" panose="020B0604020202020204" pitchFamily="34" charset="0"/>
                <a:ea typeface="宋体" panose="02010600030101010101" pitchFamily="2" charset="-122"/>
              </a:rPr>
              <a:t>Windows GWIS Integration Solution</a:t>
            </a:r>
            <a:endParaRPr lang="en-GB" altLang="zh-CN" sz="1200" dirty="0">
              <a:solidFill>
                <a:srgbClr val="FFFFFF"/>
              </a:solidFill>
              <a:latin typeface="Arial" panose="020B0604020202020204" pitchFamily="34" charset="0"/>
              <a:ea typeface="宋体" panose="02010600030101010101" pitchFamily="2" charset="-122"/>
            </a:endParaRPr>
          </a:p>
        </p:txBody>
      </p:sp>
      <p:sp>
        <p:nvSpPr>
          <p:cNvPr id="34" name="AutoShape 40">
            <a:extLst>
              <a:ext uri="{FF2B5EF4-FFF2-40B4-BE49-F238E27FC236}">
                <a16:creationId xmlns:a16="http://schemas.microsoft.com/office/drawing/2014/main" id="{AE00FBCF-2B53-44DF-A06E-A384F6B5AD32}"/>
              </a:ext>
            </a:extLst>
          </p:cNvPr>
          <p:cNvSpPr>
            <a:spLocks noChangeArrowheads="1"/>
          </p:cNvSpPr>
          <p:nvPr/>
        </p:nvSpPr>
        <p:spPr bwMode="auto">
          <a:xfrm>
            <a:off x="6036367" y="3583850"/>
            <a:ext cx="1555404" cy="671513"/>
          </a:xfrm>
          <a:prstGeom prst="roundRect">
            <a:avLst>
              <a:gd name="adj" fmla="val 16667"/>
            </a:avLst>
          </a:prstGeom>
          <a:solidFill>
            <a:srgbClr val="537DC9"/>
          </a:solidFill>
          <a:ln w="9525">
            <a:noFill/>
            <a:round/>
            <a:headEnd/>
            <a:tailEnd/>
          </a:ln>
          <a:effectLst/>
          <a:extLst/>
        </p:spPr>
        <p:txBody>
          <a:bodyPr anchor="ctr"/>
          <a:lstStyle/>
          <a:p>
            <a:pPr algn="ctr" fontAlgn="base">
              <a:spcBef>
                <a:spcPct val="0"/>
              </a:spcBef>
              <a:spcAft>
                <a:spcPct val="0"/>
              </a:spcAft>
            </a:pPr>
            <a:r>
              <a:rPr lang="en-US" altLang="zh-CN" sz="1200" dirty="0">
                <a:solidFill>
                  <a:srgbClr val="FFFFFF"/>
                </a:solidFill>
                <a:latin typeface="Arial" panose="020B0604020202020204" pitchFamily="34" charset="0"/>
                <a:ea typeface="宋体" panose="02010600030101010101" pitchFamily="2" charset="-122"/>
              </a:rPr>
              <a:t>Windows GWIS Integration Development</a:t>
            </a:r>
            <a:endParaRPr lang="en-GB" altLang="zh-CN" sz="1200" dirty="0">
              <a:solidFill>
                <a:srgbClr val="FFFFFF"/>
              </a:solidFill>
              <a:latin typeface="Arial" panose="020B0604020202020204" pitchFamily="34" charset="0"/>
              <a:ea typeface="宋体" panose="02010600030101010101" pitchFamily="2" charset="-122"/>
            </a:endParaRPr>
          </a:p>
        </p:txBody>
      </p:sp>
      <p:sp>
        <p:nvSpPr>
          <p:cNvPr id="35" name="AutoShape 40">
            <a:extLst>
              <a:ext uri="{FF2B5EF4-FFF2-40B4-BE49-F238E27FC236}">
                <a16:creationId xmlns:a16="http://schemas.microsoft.com/office/drawing/2014/main" id="{2D476BD8-4208-47A2-B853-F6064EDFA49E}"/>
              </a:ext>
            </a:extLst>
          </p:cNvPr>
          <p:cNvSpPr>
            <a:spLocks noChangeArrowheads="1"/>
          </p:cNvSpPr>
          <p:nvPr/>
        </p:nvSpPr>
        <p:spPr bwMode="auto">
          <a:xfrm>
            <a:off x="6036367" y="4643461"/>
            <a:ext cx="1555404" cy="671513"/>
          </a:xfrm>
          <a:prstGeom prst="roundRect">
            <a:avLst>
              <a:gd name="adj" fmla="val 16667"/>
            </a:avLst>
          </a:prstGeom>
          <a:solidFill>
            <a:srgbClr val="537DC9"/>
          </a:solidFill>
          <a:ln w="9525">
            <a:noFill/>
            <a:round/>
            <a:headEnd/>
            <a:tailEnd/>
          </a:ln>
          <a:effectLst/>
          <a:extLst/>
        </p:spPr>
        <p:txBody>
          <a:bodyPr anchor="ctr"/>
          <a:lstStyle/>
          <a:p>
            <a:pPr algn="ctr" fontAlgn="base">
              <a:spcBef>
                <a:spcPct val="0"/>
              </a:spcBef>
              <a:spcAft>
                <a:spcPct val="0"/>
              </a:spcAft>
            </a:pPr>
            <a:r>
              <a:rPr lang="en-US" altLang="zh-CN" sz="1200" dirty="0">
                <a:solidFill>
                  <a:srgbClr val="FFFFFF"/>
                </a:solidFill>
                <a:latin typeface="Arial" panose="020B0604020202020204" pitchFamily="34" charset="0"/>
                <a:ea typeface="宋体" panose="02010600030101010101" pitchFamily="2" charset="-122"/>
              </a:rPr>
              <a:t>Windows GWIS Integration Test</a:t>
            </a:r>
            <a:endParaRPr lang="en-GB" altLang="zh-CN" sz="1200" dirty="0">
              <a:solidFill>
                <a:srgbClr val="FFFFFF"/>
              </a:solidFill>
              <a:latin typeface="Arial" panose="020B0604020202020204" pitchFamily="34" charset="0"/>
              <a:ea typeface="宋体" panose="02010600030101010101" pitchFamily="2" charset="-122"/>
            </a:endParaRPr>
          </a:p>
        </p:txBody>
      </p:sp>
      <p:sp>
        <p:nvSpPr>
          <p:cNvPr id="36" name="AutoShape 40">
            <a:extLst>
              <a:ext uri="{FF2B5EF4-FFF2-40B4-BE49-F238E27FC236}">
                <a16:creationId xmlns:a16="http://schemas.microsoft.com/office/drawing/2014/main" id="{4DA35B13-3AAE-42BA-AAF9-81C075D5A71F}"/>
              </a:ext>
            </a:extLst>
          </p:cNvPr>
          <p:cNvSpPr>
            <a:spLocks noChangeArrowheads="1"/>
          </p:cNvSpPr>
          <p:nvPr/>
        </p:nvSpPr>
        <p:spPr bwMode="auto">
          <a:xfrm>
            <a:off x="6037090" y="5729577"/>
            <a:ext cx="1555404" cy="671513"/>
          </a:xfrm>
          <a:prstGeom prst="roundRect">
            <a:avLst>
              <a:gd name="adj" fmla="val 16667"/>
            </a:avLst>
          </a:prstGeom>
          <a:solidFill>
            <a:srgbClr val="537DC9"/>
          </a:solidFill>
          <a:ln w="9525">
            <a:noFill/>
            <a:round/>
            <a:headEnd/>
            <a:tailEnd/>
          </a:ln>
          <a:effectLst/>
          <a:extLst/>
        </p:spPr>
        <p:txBody>
          <a:bodyPr anchor="ctr"/>
          <a:lstStyle/>
          <a:p>
            <a:pPr algn="ctr" fontAlgn="base">
              <a:spcBef>
                <a:spcPct val="0"/>
              </a:spcBef>
              <a:spcAft>
                <a:spcPct val="0"/>
              </a:spcAft>
            </a:pPr>
            <a:r>
              <a:rPr lang="en-US" altLang="zh-CN" sz="1200" dirty="0">
                <a:solidFill>
                  <a:srgbClr val="FFFFFF"/>
                </a:solidFill>
                <a:latin typeface="Arial" panose="020B0604020202020204" pitchFamily="34" charset="0"/>
                <a:ea typeface="宋体" panose="02010600030101010101" pitchFamily="2" charset="-122"/>
              </a:rPr>
              <a:t>Windows GWIS Integration Deployment</a:t>
            </a:r>
            <a:endParaRPr lang="en-GB" altLang="zh-CN" sz="1200" dirty="0">
              <a:solidFill>
                <a:srgbClr val="FFFFFF"/>
              </a:solidFill>
              <a:latin typeface="Arial" panose="020B0604020202020204" pitchFamily="34" charset="0"/>
              <a:ea typeface="宋体" panose="02010600030101010101" pitchFamily="2" charset="-122"/>
            </a:endParaRPr>
          </a:p>
        </p:txBody>
      </p:sp>
      <p:sp>
        <p:nvSpPr>
          <p:cNvPr id="37" name="AutoShape 40">
            <a:extLst>
              <a:ext uri="{FF2B5EF4-FFF2-40B4-BE49-F238E27FC236}">
                <a16:creationId xmlns:a16="http://schemas.microsoft.com/office/drawing/2014/main" id="{CA2C6A41-9093-4449-B032-1D2699B7B9D4}"/>
              </a:ext>
            </a:extLst>
          </p:cNvPr>
          <p:cNvSpPr>
            <a:spLocks noChangeArrowheads="1"/>
          </p:cNvSpPr>
          <p:nvPr/>
        </p:nvSpPr>
        <p:spPr bwMode="auto">
          <a:xfrm>
            <a:off x="3565700" y="5736395"/>
            <a:ext cx="1555404" cy="671513"/>
          </a:xfrm>
          <a:prstGeom prst="roundRect">
            <a:avLst>
              <a:gd name="adj" fmla="val 16667"/>
            </a:avLst>
          </a:prstGeom>
          <a:solidFill>
            <a:srgbClr val="537DC9"/>
          </a:solidFill>
          <a:ln w="9525">
            <a:noFill/>
            <a:round/>
            <a:headEnd/>
            <a:tailEnd/>
          </a:ln>
          <a:effectLst/>
          <a:extLst/>
        </p:spPr>
        <p:txBody>
          <a:bodyPr anchor="ctr"/>
          <a:lstStyle/>
          <a:p>
            <a:pPr algn="ctr" fontAlgn="base">
              <a:spcBef>
                <a:spcPct val="0"/>
              </a:spcBef>
              <a:spcAft>
                <a:spcPct val="0"/>
              </a:spcAft>
            </a:pPr>
            <a:r>
              <a:rPr lang="en-US" altLang="zh-CN" sz="1200" dirty="0">
                <a:solidFill>
                  <a:srgbClr val="FFFFFF"/>
                </a:solidFill>
                <a:latin typeface="Arial" panose="020B0604020202020204" pitchFamily="34" charset="0"/>
                <a:ea typeface="宋体" panose="02010600030101010101" pitchFamily="2" charset="-122"/>
              </a:rPr>
              <a:t>Windows GWIS Integration Post Service</a:t>
            </a:r>
            <a:endParaRPr lang="en-GB" altLang="zh-CN" sz="1200" dirty="0">
              <a:solidFill>
                <a:srgbClr val="FFFFFF"/>
              </a:solidFill>
              <a:latin typeface="Arial" panose="020B0604020202020204" pitchFamily="34" charset="0"/>
              <a:ea typeface="宋体" panose="02010600030101010101" pitchFamily="2" charset="-122"/>
            </a:endParaRPr>
          </a:p>
        </p:txBody>
      </p:sp>
      <p:sp>
        <p:nvSpPr>
          <p:cNvPr id="38" name="AutoShape 40">
            <a:extLst>
              <a:ext uri="{FF2B5EF4-FFF2-40B4-BE49-F238E27FC236}">
                <a16:creationId xmlns:a16="http://schemas.microsoft.com/office/drawing/2014/main" id="{EE588B12-E3B7-44EF-91B5-03C72DB07D46}"/>
              </a:ext>
            </a:extLst>
          </p:cNvPr>
          <p:cNvSpPr>
            <a:spLocks noChangeArrowheads="1"/>
          </p:cNvSpPr>
          <p:nvPr/>
        </p:nvSpPr>
        <p:spPr bwMode="auto">
          <a:xfrm>
            <a:off x="824908" y="5729577"/>
            <a:ext cx="1811554" cy="671513"/>
          </a:xfrm>
          <a:prstGeom prst="roundRect">
            <a:avLst>
              <a:gd name="adj" fmla="val 16667"/>
            </a:avLst>
          </a:prstGeom>
          <a:solidFill>
            <a:srgbClr val="537DC9"/>
          </a:solidFill>
          <a:ln w="9525">
            <a:noFill/>
            <a:round/>
            <a:headEnd/>
            <a:tailEnd/>
          </a:ln>
          <a:effectLst/>
          <a:extLst/>
        </p:spPr>
        <p:txBody>
          <a:bodyPr anchor="ctr"/>
          <a:lstStyle/>
          <a:p>
            <a:pPr algn="ctr" fontAlgn="base">
              <a:spcBef>
                <a:spcPct val="0"/>
              </a:spcBef>
              <a:spcAft>
                <a:spcPct val="0"/>
              </a:spcAft>
            </a:pPr>
            <a:r>
              <a:rPr lang="en-US" altLang="zh-CN" sz="1200" dirty="0">
                <a:solidFill>
                  <a:srgbClr val="FFFFFF"/>
                </a:solidFill>
                <a:latin typeface="Arial" panose="020B0604020202020204" pitchFamily="34" charset="0"/>
                <a:ea typeface="宋体" panose="02010600030101010101" pitchFamily="2" charset="-122"/>
              </a:rPr>
              <a:t>Windows GWIS Integration Sign Off</a:t>
            </a:r>
            <a:endParaRPr lang="en-GB" altLang="zh-CN" sz="1200" dirty="0">
              <a:solidFill>
                <a:srgbClr val="FFFFFF"/>
              </a:solidFill>
              <a:latin typeface="Arial" panose="020B0604020202020204" pitchFamily="34" charset="0"/>
              <a:ea typeface="宋体" panose="02010600030101010101" pitchFamily="2" charset="-122"/>
            </a:endParaRPr>
          </a:p>
        </p:txBody>
      </p:sp>
      <p:cxnSp>
        <p:nvCxnSpPr>
          <p:cNvPr id="42" name="AutoShape 5">
            <a:extLst>
              <a:ext uri="{FF2B5EF4-FFF2-40B4-BE49-F238E27FC236}">
                <a16:creationId xmlns:a16="http://schemas.microsoft.com/office/drawing/2014/main" id="{4CD7CBBE-17A5-4EE9-960D-A791350053B8}"/>
              </a:ext>
            </a:extLst>
          </p:cNvPr>
          <p:cNvCxnSpPr>
            <a:cxnSpLocks noChangeShapeType="1"/>
            <a:stCxn id="25" idx="3"/>
            <a:endCxn id="90" idx="1"/>
          </p:cNvCxnSpPr>
          <p:nvPr/>
        </p:nvCxnSpPr>
        <p:spPr bwMode="auto">
          <a:xfrm flipV="1">
            <a:off x="5121104" y="1700883"/>
            <a:ext cx="731141" cy="3191"/>
          </a:xfrm>
          <a:prstGeom prst="straightConnector1">
            <a:avLst/>
          </a:prstGeom>
          <a:noFill/>
          <a:ln w="57150">
            <a:solidFill>
              <a:srgbClr val="80008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AutoShape 5">
            <a:extLst>
              <a:ext uri="{FF2B5EF4-FFF2-40B4-BE49-F238E27FC236}">
                <a16:creationId xmlns:a16="http://schemas.microsoft.com/office/drawing/2014/main" id="{7E4954C4-607D-433E-9517-21F0906405E0}"/>
              </a:ext>
            </a:extLst>
          </p:cNvPr>
          <p:cNvCxnSpPr>
            <a:cxnSpLocks noChangeShapeType="1"/>
            <a:stCxn id="33" idx="2"/>
            <a:endCxn id="34" idx="0"/>
          </p:cNvCxnSpPr>
          <p:nvPr/>
        </p:nvCxnSpPr>
        <p:spPr bwMode="auto">
          <a:xfrm>
            <a:off x="6814069" y="3140572"/>
            <a:ext cx="0" cy="443278"/>
          </a:xfrm>
          <a:prstGeom prst="straightConnector1">
            <a:avLst/>
          </a:prstGeom>
          <a:noFill/>
          <a:ln w="50800">
            <a:solidFill>
              <a:srgbClr val="80008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AutoShape 5">
            <a:extLst>
              <a:ext uri="{FF2B5EF4-FFF2-40B4-BE49-F238E27FC236}">
                <a16:creationId xmlns:a16="http://schemas.microsoft.com/office/drawing/2014/main" id="{BE073704-A80E-4BCE-B0E2-0F8BB66F0C94}"/>
              </a:ext>
            </a:extLst>
          </p:cNvPr>
          <p:cNvCxnSpPr>
            <a:cxnSpLocks noChangeShapeType="1"/>
            <a:stCxn id="34" idx="2"/>
            <a:endCxn id="35" idx="0"/>
          </p:cNvCxnSpPr>
          <p:nvPr/>
        </p:nvCxnSpPr>
        <p:spPr bwMode="auto">
          <a:xfrm>
            <a:off x="6814069" y="4255363"/>
            <a:ext cx="0" cy="388098"/>
          </a:xfrm>
          <a:prstGeom prst="straightConnector1">
            <a:avLst/>
          </a:prstGeom>
          <a:noFill/>
          <a:ln w="50800">
            <a:solidFill>
              <a:srgbClr val="80008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AutoShape 5">
            <a:extLst>
              <a:ext uri="{FF2B5EF4-FFF2-40B4-BE49-F238E27FC236}">
                <a16:creationId xmlns:a16="http://schemas.microsoft.com/office/drawing/2014/main" id="{597B4EE4-C178-4CA3-9543-8A12C70182E1}"/>
              </a:ext>
            </a:extLst>
          </p:cNvPr>
          <p:cNvCxnSpPr>
            <a:cxnSpLocks noChangeShapeType="1"/>
            <a:stCxn id="35" idx="2"/>
            <a:endCxn id="36" idx="0"/>
          </p:cNvCxnSpPr>
          <p:nvPr/>
        </p:nvCxnSpPr>
        <p:spPr bwMode="auto">
          <a:xfrm>
            <a:off x="6814069" y="5314974"/>
            <a:ext cx="723" cy="414603"/>
          </a:xfrm>
          <a:prstGeom prst="straightConnector1">
            <a:avLst/>
          </a:prstGeom>
          <a:noFill/>
          <a:ln w="50800">
            <a:solidFill>
              <a:srgbClr val="80008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AutoShape 5">
            <a:extLst>
              <a:ext uri="{FF2B5EF4-FFF2-40B4-BE49-F238E27FC236}">
                <a16:creationId xmlns:a16="http://schemas.microsoft.com/office/drawing/2014/main" id="{2CE8B47D-9D96-48F0-898B-8AE0CCA035C5}"/>
              </a:ext>
            </a:extLst>
          </p:cNvPr>
          <p:cNvCxnSpPr>
            <a:cxnSpLocks noChangeShapeType="1"/>
            <a:stCxn id="36" idx="1"/>
            <a:endCxn id="37" idx="3"/>
          </p:cNvCxnSpPr>
          <p:nvPr/>
        </p:nvCxnSpPr>
        <p:spPr bwMode="auto">
          <a:xfrm flipH="1">
            <a:off x="5121104" y="6065334"/>
            <a:ext cx="915986" cy="6818"/>
          </a:xfrm>
          <a:prstGeom prst="straightConnector1">
            <a:avLst/>
          </a:prstGeom>
          <a:noFill/>
          <a:ln w="50800">
            <a:solidFill>
              <a:srgbClr val="80008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AutoShape 5">
            <a:extLst>
              <a:ext uri="{FF2B5EF4-FFF2-40B4-BE49-F238E27FC236}">
                <a16:creationId xmlns:a16="http://schemas.microsoft.com/office/drawing/2014/main" id="{31F9C42B-512A-4252-8DB3-9053D9D9B98B}"/>
              </a:ext>
            </a:extLst>
          </p:cNvPr>
          <p:cNvCxnSpPr>
            <a:cxnSpLocks noChangeShapeType="1"/>
            <a:stCxn id="37" idx="1"/>
            <a:endCxn id="38" idx="3"/>
          </p:cNvCxnSpPr>
          <p:nvPr/>
        </p:nvCxnSpPr>
        <p:spPr bwMode="auto">
          <a:xfrm flipH="1" flipV="1">
            <a:off x="2636462" y="6065334"/>
            <a:ext cx="929238" cy="6818"/>
          </a:xfrm>
          <a:prstGeom prst="straightConnector1">
            <a:avLst/>
          </a:prstGeom>
          <a:noFill/>
          <a:ln w="50800">
            <a:solidFill>
              <a:srgbClr val="80008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AutoShape 5">
            <a:extLst>
              <a:ext uri="{FF2B5EF4-FFF2-40B4-BE49-F238E27FC236}">
                <a16:creationId xmlns:a16="http://schemas.microsoft.com/office/drawing/2014/main" id="{1B14CA16-0040-480D-A0A4-F18BA62A005C}"/>
              </a:ext>
            </a:extLst>
          </p:cNvPr>
          <p:cNvCxnSpPr>
            <a:cxnSpLocks noChangeShapeType="1"/>
            <a:stCxn id="25" idx="2"/>
            <a:endCxn id="27" idx="0"/>
          </p:cNvCxnSpPr>
          <p:nvPr/>
        </p:nvCxnSpPr>
        <p:spPr bwMode="auto">
          <a:xfrm>
            <a:off x="4343402" y="2039830"/>
            <a:ext cx="0" cy="695885"/>
          </a:xfrm>
          <a:prstGeom prst="straightConnector1">
            <a:avLst/>
          </a:prstGeom>
          <a:noFill/>
          <a:ln w="50800">
            <a:solidFill>
              <a:srgbClr val="80008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AutoShape 5">
            <a:extLst>
              <a:ext uri="{FF2B5EF4-FFF2-40B4-BE49-F238E27FC236}">
                <a16:creationId xmlns:a16="http://schemas.microsoft.com/office/drawing/2014/main" id="{DDD696AF-82D7-42E9-9E1B-3DB2E1BED973}"/>
              </a:ext>
            </a:extLst>
          </p:cNvPr>
          <p:cNvCxnSpPr>
            <a:cxnSpLocks noChangeShapeType="1"/>
            <a:stCxn id="27" idx="1"/>
            <a:endCxn id="28" idx="3"/>
          </p:cNvCxnSpPr>
          <p:nvPr/>
        </p:nvCxnSpPr>
        <p:spPr bwMode="auto">
          <a:xfrm flipH="1">
            <a:off x="2399147" y="3071472"/>
            <a:ext cx="1166553" cy="0"/>
          </a:xfrm>
          <a:prstGeom prst="straightConnector1">
            <a:avLst/>
          </a:prstGeom>
          <a:noFill/>
          <a:ln w="50800">
            <a:solidFill>
              <a:srgbClr val="800080"/>
            </a:solidFill>
            <a:prstDash val="sysDot"/>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任意多边形: 形状 73">
            <a:extLst>
              <a:ext uri="{FF2B5EF4-FFF2-40B4-BE49-F238E27FC236}">
                <a16:creationId xmlns:a16="http://schemas.microsoft.com/office/drawing/2014/main" id="{CFB9A97E-188C-4FBE-9E4C-2ED5C86E8BDB}"/>
              </a:ext>
            </a:extLst>
          </p:cNvPr>
          <p:cNvSpPr/>
          <p:nvPr/>
        </p:nvSpPr>
        <p:spPr>
          <a:xfrm>
            <a:off x="5433394" y="3339546"/>
            <a:ext cx="583096" cy="516834"/>
          </a:xfrm>
          <a:custGeom>
            <a:avLst/>
            <a:gdLst>
              <a:gd name="connsiteX0" fmla="*/ 583096 w 583096"/>
              <a:gd name="connsiteY0" fmla="*/ 0 h 516834"/>
              <a:gd name="connsiteX1" fmla="*/ 0 w 583096"/>
              <a:gd name="connsiteY1" fmla="*/ 516834 h 516834"/>
            </a:gdLst>
            <a:ahLst/>
            <a:cxnLst>
              <a:cxn ang="0">
                <a:pos x="connsiteX0" y="connsiteY0"/>
              </a:cxn>
              <a:cxn ang="0">
                <a:pos x="connsiteX1" y="connsiteY1"/>
              </a:cxn>
            </a:cxnLst>
            <a:rect l="l" t="t" r="r" b="b"/>
            <a:pathLst>
              <a:path w="583096" h="516834">
                <a:moveTo>
                  <a:pt x="583096" y="0"/>
                </a:moveTo>
                <a:cubicBezTo>
                  <a:pt x="510209" y="196573"/>
                  <a:pt x="437322" y="393147"/>
                  <a:pt x="0" y="516834"/>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1" name="AutoShape 5">
            <a:extLst>
              <a:ext uri="{FF2B5EF4-FFF2-40B4-BE49-F238E27FC236}">
                <a16:creationId xmlns:a16="http://schemas.microsoft.com/office/drawing/2014/main" id="{49BD34C2-9F35-4BFF-B96F-7247F644B491}"/>
              </a:ext>
            </a:extLst>
          </p:cNvPr>
          <p:cNvCxnSpPr>
            <a:cxnSpLocks noChangeShapeType="1"/>
            <a:stCxn id="28" idx="0"/>
            <a:endCxn id="25" idx="1"/>
          </p:cNvCxnSpPr>
          <p:nvPr/>
        </p:nvCxnSpPr>
        <p:spPr bwMode="auto">
          <a:xfrm flipV="1">
            <a:off x="1621445" y="1704074"/>
            <a:ext cx="1944255" cy="1031641"/>
          </a:xfrm>
          <a:prstGeom prst="straightConnector1">
            <a:avLst/>
          </a:prstGeom>
          <a:noFill/>
          <a:ln w="50800">
            <a:solidFill>
              <a:srgbClr val="800080"/>
            </a:solidFill>
            <a:prstDash val="sysDot"/>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4" name="AutoShape 55">
            <a:extLst>
              <a:ext uri="{FF2B5EF4-FFF2-40B4-BE49-F238E27FC236}">
                <a16:creationId xmlns:a16="http://schemas.microsoft.com/office/drawing/2014/main" id="{A7301E3F-B1D3-4449-BA34-49BB43D1D461}"/>
              </a:ext>
            </a:extLst>
          </p:cNvPr>
          <p:cNvSpPr>
            <a:spLocks noChangeArrowheads="1"/>
          </p:cNvSpPr>
          <p:nvPr/>
        </p:nvSpPr>
        <p:spPr bwMode="auto">
          <a:xfrm>
            <a:off x="1917467" y="1114343"/>
            <a:ext cx="287338" cy="287337"/>
          </a:xfrm>
          <a:prstGeom prst="smileyFace">
            <a:avLst>
              <a:gd name="adj" fmla="val 4653"/>
            </a:avLst>
          </a:prstGeom>
          <a:solidFill>
            <a:srgbClr val="CCFF66"/>
          </a:solidFill>
          <a:ln w="9525">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85" name="AutoShape 53">
            <a:extLst>
              <a:ext uri="{FF2B5EF4-FFF2-40B4-BE49-F238E27FC236}">
                <a16:creationId xmlns:a16="http://schemas.microsoft.com/office/drawing/2014/main" id="{F1CA01FD-92B4-43DC-9FC9-FBA4CD1B59FF}"/>
              </a:ext>
            </a:extLst>
          </p:cNvPr>
          <p:cNvSpPr>
            <a:spLocks noChangeArrowheads="1"/>
          </p:cNvSpPr>
          <p:nvPr/>
        </p:nvSpPr>
        <p:spPr bwMode="auto">
          <a:xfrm>
            <a:off x="2286525" y="1131147"/>
            <a:ext cx="287338" cy="288925"/>
          </a:xfrm>
          <a:prstGeom prst="smileyFace">
            <a:avLst>
              <a:gd name="adj" fmla="val 4653"/>
            </a:avLst>
          </a:prstGeom>
          <a:solidFill>
            <a:srgbClr val="FFCC00"/>
          </a:solidFill>
          <a:ln w="9525">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86" name="AutoShape 53">
            <a:extLst>
              <a:ext uri="{FF2B5EF4-FFF2-40B4-BE49-F238E27FC236}">
                <a16:creationId xmlns:a16="http://schemas.microsoft.com/office/drawing/2014/main" id="{B560236F-14C3-44C8-9069-9FBE5037B624}"/>
              </a:ext>
            </a:extLst>
          </p:cNvPr>
          <p:cNvSpPr>
            <a:spLocks noChangeArrowheads="1"/>
          </p:cNvSpPr>
          <p:nvPr/>
        </p:nvSpPr>
        <p:spPr bwMode="auto">
          <a:xfrm>
            <a:off x="4375668" y="1080223"/>
            <a:ext cx="287338" cy="288925"/>
          </a:xfrm>
          <a:prstGeom prst="smileyFace">
            <a:avLst>
              <a:gd name="adj" fmla="val 4653"/>
            </a:avLst>
          </a:prstGeom>
          <a:solidFill>
            <a:srgbClr val="FFCC00"/>
          </a:solidFill>
          <a:ln w="9525">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87" name="AutoShape 53">
            <a:extLst>
              <a:ext uri="{FF2B5EF4-FFF2-40B4-BE49-F238E27FC236}">
                <a16:creationId xmlns:a16="http://schemas.microsoft.com/office/drawing/2014/main" id="{8DEA2DA2-EB56-4590-AEED-40D92B635D6D}"/>
              </a:ext>
            </a:extLst>
          </p:cNvPr>
          <p:cNvSpPr>
            <a:spLocks noChangeArrowheads="1"/>
          </p:cNvSpPr>
          <p:nvPr/>
        </p:nvSpPr>
        <p:spPr bwMode="auto">
          <a:xfrm>
            <a:off x="4480963" y="2464726"/>
            <a:ext cx="287338" cy="288925"/>
          </a:xfrm>
          <a:prstGeom prst="smileyFace">
            <a:avLst>
              <a:gd name="adj" fmla="val 4653"/>
            </a:avLst>
          </a:prstGeom>
          <a:solidFill>
            <a:srgbClr val="FFCC00"/>
          </a:solidFill>
          <a:ln w="9525">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88" name="AutoShape 55">
            <a:extLst>
              <a:ext uri="{FF2B5EF4-FFF2-40B4-BE49-F238E27FC236}">
                <a16:creationId xmlns:a16="http://schemas.microsoft.com/office/drawing/2014/main" id="{A65473E7-C5E2-4505-B176-848A1E529FAC}"/>
              </a:ext>
            </a:extLst>
          </p:cNvPr>
          <p:cNvSpPr>
            <a:spLocks noChangeArrowheads="1"/>
          </p:cNvSpPr>
          <p:nvPr/>
        </p:nvSpPr>
        <p:spPr bwMode="auto">
          <a:xfrm>
            <a:off x="4786865" y="1091644"/>
            <a:ext cx="287338" cy="287337"/>
          </a:xfrm>
          <a:prstGeom prst="smileyFace">
            <a:avLst>
              <a:gd name="adj" fmla="val 4653"/>
            </a:avLst>
          </a:prstGeom>
          <a:solidFill>
            <a:srgbClr val="CCFF66"/>
          </a:solidFill>
          <a:ln w="9525">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89" name="AutoShape 55">
            <a:extLst>
              <a:ext uri="{FF2B5EF4-FFF2-40B4-BE49-F238E27FC236}">
                <a16:creationId xmlns:a16="http://schemas.microsoft.com/office/drawing/2014/main" id="{65C38CB5-6801-4E51-AC36-F62E169F88CC}"/>
              </a:ext>
            </a:extLst>
          </p:cNvPr>
          <p:cNvSpPr>
            <a:spLocks noChangeArrowheads="1"/>
          </p:cNvSpPr>
          <p:nvPr/>
        </p:nvSpPr>
        <p:spPr bwMode="auto">
          <a:xfrm>
            <a:off x="4846242" y="2463057"/>
            <a:ext cx="287338" cy="287337"/>
          </a:xfrm>
          <a:prstGeom prst="smileyFace">
            <a:avLst>
              <a:gd name="adj" fmla="val 4653"/>
            </a:avLst>
          </a:prstGeom>
          <a:solidFill>
            <a:srgbClr val="CCFF66"/>
          </a:solidFill>
          <a:ln w="9525">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90" name="AutoShape 40">
            <a:extLst>
              <a:ext uri="{FF2B5EF4-FFF2-40B4-BE49-F238E27FC236}">
                <a16:creationId xmlns:a16="http://schemas.microsoft.com/office/drawing/2014/main" id="{3D858080-26CC-427F-AFF2-E0463AD95440}"/>
              </a:ext>
            </a:extLst>
          </p:cNvPr>
          <p:cNvSpPr>
            <a:spLocks noChangeArrowheads="1"/>
          </p:cNvSpPr>
          <p:nvPr/>
        </p:nvSpPr>
        <p:spPr bwMode="auto">
          <a:xfrm>
            <a:off x="5852245" y="1365126"/>
            <a:ext cx="1828799" cy="671513"/>
          </a:xfrm>
          <a:prstGeom prst="roundRect">
            <a:avLst>
              <a:gd name="adj" fmla="val 16667"/>
            </a:avLst>
          </a:prstGeom>
          <a:solidFill>
            <a:srgbClr val="537DC9"/>
          </a:solidFill>
          <a:ln w="9525">
            <a:noFill/>
            <a:round/>
            <a:headEnd/>
            <a:tailEnd/>
          </a:ln>
          <a:effectLst/>
          <a:extLst/>
        </p:spPr>
        <p:txBody>
          <a:bodyPr anchor="ctr"/>
          <a:lstStyle/>
          <a:p>
            <a:pPr algn="ctr" fontAlgn="base">
              <a:spcBef>
                <a:spcPct val="0"/>
              </a:spcBef>
              <a:spcAft>
                <a:spcPct val="0"/>
              </a:spcAft>
            </a:pPr>
            <a:r>
              <a:rPr lang="en-US" altLang="zh-CN" sz="1200" dirty="0">
                <a:solidFill>
                  <a:srgbClr val="FFFFFF"/>
                </a:solidFill>
                <a:latin typeface="Arial" panose="020B0604020202020204" pitchFamily="34" charset="0"/>
                <a:ea typeface="宋体" panose="02010600030101010101" pitchFamily="2" charset="-122"/>
              </a:rPr>
              <a:t>New Component Knowledge Transfer</a:t>
            </a:r>
            <a:endParaRPr lang="en-GB" altLang="zh-CN" sz="1200" dirty="0">
              <a:solidFill>
                <a:srgbClr val="FFFFFF"/>
              </a:solidFill>
              <a:latin typeface="Arial" panose="020B0604020202020204" pitchFamily="34" charset="0"/>
              <a:ea typeface="宋体" panose="02010600030101010101" pitchFamily="2" charset="-122"/>
            </a:endParaRPr>
          </a:p>
        </p:txBody>
      </p:sp>
      <p:cxnSp>
        <p:nvCxnSpPr>
          <p:cNvPr id="92" name="AutoShape 5">
            <a:extLst>
              <a:ext uri="{FF2B5EF4-FFF2-40B4-BE49-F238E27FC236}">
                <a16:creationId xmlns:a16="http://schemas.microsoft.com/office/drawing/2014/main" id="{A0DBF123-E4A0-4EAA-8B39-0B551849D3F1}"/>
              </a:ext>
            </a:extLst>
          </p:cNvPr>
          <p:cNvCxnSpPr>
            <a:cxnSpLocks noChangeShapeType="1"/>
            <a:endCxn id="33" idx="0"/>
          </p:cNvCxnSpPr>
          <p:nvPr/>
        </p:nvCxnSpPr>
        <p:spPr bwMode="auto">
          <a:xfrm>
            <a:off x="6814069" y="2006184"/>
            <a:ext cx="0" cy="462875"/>
          </a:xfrm>
          <a:prstGeom prst="straightConnector1">
            <a:avLst/>
          </a:prstGeom>
          <a:noFill/>
          <a:ln w="57150">
            <a:solidFill>
              <a:srgbClr val="80008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 name="任意多边形: 形状 94">
            <a:extLst>
              <a:ext uri="{FF2B5EF4-FFF2-40B4-BE49-F238E27FC236}">
                <a16:creationId xmlns:a16="http://schemas.microsoft.com/office/drawing/2014/main" id="{8DC6B04B-B35E-4BE1-8B83-EB9D0D020D90}"/>
              </a:ext>
            </a:extLst>
          </p:cNvPr>
          <p:cNvSpPr/>
          <p:nvPr/>
        </p:nvSpPr>
        <p:spPr>
          <a:xfrm>
            <a:off x="1603516" y="3392557"/>
            <a:ext cx="4412974" cy="1718620"/>
          </a:xfrm>
          <a:custGeom>
            <a:avLst/>
            <a:gdLst>
              <a:gd name="connsiteX0" fmla="*/ 4412974 w 4412974"/>
              <a:gd name="connsiteY0" fmla="*/ 1577008 h 1718620"/>
              <a:gd name="connsiteX1" fmla="*/ 2981739 w 4412974"/>
              <a:gd name="connsiteY1" fmla="*/ 1563756 h 1718620"/>
              <a:gd name="connsiteX2" fmla="*/ 0 w 4412974"/>
              <a:gd name="connsiteY2" fmla="*/ 0 h 1718620"/>
            </a:gdLst>
            <a:ahLst/>
            <a:cxnLst>
              <a:cxn ang="0">
                <a:pos x="connsiteX0" y="connsiteY0"/>
              </a:cxn>
              <a:cxn ang="0">
                <a:pos x="connsiteX1" y="connsiteY1"/>
              </a:cxn>
              <a:cxn ang="0">
                <a:pos x="connsiteX2" y="connsiteY2"/>
              </a:cxn>
            </a:cxnLst>
            <a:rect l="l" t="t" r="r" b="b"/>
            <a:pathLst>
              <a:path w="4412974" h="1718620">
                <a:moveTo>
                  <a:pt x="4412974" y="1577008"/>
                </a:moveTo>
                <a:cubicBezTo>
                  <a:pt x="4065104" y="1701799"/>
                  <a:pt x="3717235" y="1826591"/>
                  <a:pt x="2981739" y="1563756"/>
                </a:cubicBezTo>
                <a:cubicBezTo>
                  <a:pt x="2246243" y="1300921"/>
                  <a:pt x="1123121" y="650460"/>
                  <a:pt x="0" y="0"/>
                </a:cubicBezTo>
              </a:path>
            </a:pathLst>
          </a:custGeom>
          <a:noFill/>
          <a:ln w="38100">
            <a:solidFill>
              <a:srgbClr val="800080"/>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任意多边形: 形状 96">
            <a:extLst>
              <a:ext uri="{FF2B5EF4-FFF2-40B4-BE49-F238E27FC236}">
                <a16:creationId xmlns:a16="http://schemas.microsoft.com/office/drawing/2014/main" id="{D3EB63E9-DF4E-4D0E-B7FD-D0C78A0FD8ED}"/>
              </a:ext>
            </a:extLst>
          </p:cNvPr>
          <p:cNvSpPr/>
          <p:nvPr/>
        </p:nvSpPr>
        <p:spPr>
          <a:xfrm>
            <a:off x="1630020" y="3419061"/>
            <a:ext cx="2663687" cy="2319130"/>
          </a:xfrm>
          <a:custGeom>
            <a:avLst/>
            <a:gdLst>
              <a:gd name="connsiteX0" fmla="*/ 2663687 w 2663687"/>
              <a:gd name="connsiteY0" fmla="*/ 2319130 h 2319130"/>
              <a:gd name="connsiteX1" fmla="*/ 1378227 w 2663687"/>
              <a:gd name="connsiteY1" fmla="*/ 1921565 h 2319130"/>
              <a:gd name="connsiteX2" fmla="*/ 0 w 2663687"/>
              <a:gd name="connsiteY2" fmla="*/ 0 h 2319130"/>
            </a:gdLst>
            <a:ahLst/>
            <a:cxnLst>
              <a:cxn ang="0">
                <a:pos x="connsiteX0" y="connsiteY0"/>
              </a:cxn>
              <a:cxn ang="0">
                <a:pos x="connsiteX1" y="connsiteY1"/>
              </a:cxn>
              <a:cxn ang="0">
                <a:pos x="connsiteX2" y="connsiteY2"/>
              </a:cxn>
            </a:cxnLst>
            <a:rect l="l" t="t" r="r" b="b"/>
            <a:pathLst>
              <a:path w="2663687" h="2319130">
                <a:moveTo>
                  <a:pt x="2663687" y="2319130"/>
                </a:moveTo>
                <a:cubicBezTo>
                  <a:pt x="2242931" y="2313608"/>
                  <a:pt x="1822175" y="2308087"/>
                  <a:pt x="1378227" y="1921565"/>
                </a:cubicBezTo>
                <a:cubicBezTo>
                  <a:pt x="934279" y="1535043"/>
                  <a:pt x="467139" y="767521"/>
                  <a:pt x="0" y="0"/>
                </a:cubicBezTo>
              </a:path>
            </a:pathLst>
          </a:custGeom>
          <a:noFill/>
          <a:ln w="38100">
            <a:solidFill>
              <a:srgbClr val="800080"/>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AutoShape 53">
            <a:extLst>
              <a:ext uri="{FF2B5EF4-FFF2-40B4-BE49-F238E27FC236}">
                <a16:creationId xmlns:a16="http://schemas.microsoft.com/office/drawing/2014/main" id="{9421A383-5C8C-45C9-B393-A3CAA4E3B36A}"/>
              </a:ext>
            </a:extLst>
          </p:cNvPr>
          <p:cNvSpPr>
            <a:spLocks noChangeArrowheads="1"/>
          </p:cNvSpPr>
          <p:nvPr/>
        </p:nvSpPr>
        <p:spPr bwMode="auto">
          <a:xfrm>
            <a:off x="6891851" y="1102922"/>
            <a:ext cx="287338" cy="288925"/>
          </a:xfrm>
          <a:prstGeom prst="smileyFace">
            <a:avLst>
              <a:gd name="adj" fmla="val 4653"/>
            </a:avLst>
          </a:prstGeom>
          <a:solidFill>
            <a:srgbClr val="FFCC00"/>
          </a:solidFill>
          <a:ln w="9525">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99" name="AutoShape 55">
            <a:extLst>
              <a:ext uri="{FF2B5EF4-FFF2-40B4-BE49-F238E27FC236}">
                <a16:creationId xmlns:a16="http://schemas.microsoft.com/office/drawing/2014/main" id="{0249E27D-5268-4DD9-8767-5C33DA52801B}"/>
              </a:ext>
            </a:extLst>
          </p:cNvPr>
          <p:cNvSpPr>
            <a:spLocks noChangeArrowheads="1"/>
          </p:cNvSpPr>
          <p:nvPr/>
        </p:nvSpPr>
        <p:spPr bwMode="auto">
          <a:xfrm>
            <a:off x="7303048" y="1114343"/>
            <a:ext cx="287338" cy="287337"/>
          </a:xfrm>
          <a:prstGeom prst="smileyFace">
            <a:avLst>
              <a:gd name="adj" fmla="val 4653"/>
            </a:avLst>
          </a:prstGeom>
          <a:solidFill>
            <a:srgbClr val="CCFF66"/>
          </a:solidFill>
          <a:ln w="9525">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100" name="AutoShape 53">
            <a:extLst>
              <a:ext uri="{FF2B5EF4-FFF2-40B4-BE49-F238E27FC236}">
                <a16:creationId xmlns:a16="http://schemas.microsoft.com/office/drawing/2014/main" id="{0A465330-2028-4481-8996-6F4732695301}"/>
              </a:ext>
            </a:extLst>
          </p:cNvPr>
          <p:cNvSpPr>
            <a:spLocks noChangeArrowheads="1"/>
          </p:cNvSpPr>
          <p:nvPr/>
        </p:nvSpPr>
        <p:spPr bwMode="auto">
          <a:xfrm>
            <a:off x="2111809" y="2584731"/>
            <a:ext cx="287338" cy="288925"/>
          </a:xfrm>
          <a:prstGeom prst="smileyFace">
            <a:avLst>
              <a:gd name="adj" fmla="val 4653"/>
            </a:avLst>
          </a:prstGeom>
          <a:solidFill>
            <a:srgbClr val="FFCC00"/>
          </a:solidFill>
          <a:ln w="9525">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102" name="AutoShape 55">
            <a:extLst>
              <a:ext uri="{FF2B5EF4-FFF2-40B4-BE49-F238E27FC236}">
                <a16:creationId xmlns:a16="http://schemas.microsoft.com/office/drawing/2014/main" id="{E4CD3734-5E32-4E37-AE03-98ED34990665}"/>
              </a:ext>
            </a:extLst>
          </p:cNvPr>
          <p:cNvSpPr>
            <a:spLocks noChangeArrowheads="1"/>
          </p:cNvSpPr>
          <p:nvPr/>
        </p:nvSpPr>
        <p:spPr bwMode="auto">
          <a:xfrm>
            <a:off x="7280767" y="2260631"/>
            <a:ext cx="287338" cy="287337"/>
          </a:xfrm>
          <a:prstGeom prst="smileyFace">
            <a:avLst>
              <a:gd name="adj" fmla="val 4653"/>
            </a:avLst>
          </a:prstGeom>
          <a:solidFill>
            <a:srgbClr val="CCFF66"/>
          </a:solidFill>
          <a:ln w="9525">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103" name="AutoShape 55">
            <a:extLst>
              <a:ext uri="{FF2B5EF4-FFF2-40B4-BE49-F238E27FC236}">
                <a16:creationId xmlns:a16="http://schemas.microsoft.com/office/drawing/2014/main" id="{6FF11DB9-DA51-40F8-BDFD-8A0725BE42CF}"/>
              </a:ext>
            </a:extLst>
          </p:cNvPr>
          <p:cNvSpPr>
            <a:spLocks noChangeArrowheads="1"/>
          </p:cNvSpPr>
          <p:nvPr/>
        </p:nvSpPr>
        <p:spPr bwMode="auto">
          <a:xfrm>
            <a:off x="7280767" y="3339546"/>
            <a:ext cx="287338" cy="287337"/>
          </a:xfrm>
          <a:prstGeom prst="smileyFace">
            <a:avLst>
              <a:gd name="adj" fmla="val 4653"/>
            </a:avLst>
          </a:prstGeom>
          <a:solidFill>
            <a:srgbClr val="CCFF66"/>
          </a:solidFill>
          <a:ln w="9525">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104" name="AutoShape 55">
            <a:extLst>
              <a:ext uri="{FF2B5EF4-FFF2-40B4-BE49-F238E27FC236}">
                <a16:creationId xmlns:a16="http://schemas.microsoft.com/office/drawing/2014/main" id="{C484AE28-3F68-40C8-8DCE-97971F04034B}"/>
              </a:ext>
            </a:extLst>
          </p:cNvPr>
          <p:cNvSpPr>
            <a:spLocks noChangeArrowheads="1"/>
          </p:cNvSpPr>
          <p:nvPr/>
        </p:nvSpPr>
        <p:spPr bwMode="auto">
          <a:xfrm>
            <a:off x="7251047" y="4415056"/>
            <a:ext cx="287338" cy="287337"/>
          </a:xfrm>
          <a:prstGeom prst="smileyFace">
            <a:avLst>
              <a:gd name="adj" fmla="val 4653"/>
            </a:avLst>
          </a:prstGeom>
          <a:solidFill>
            <a:srgbClr val="CCFF66"/>
          </a:solidFill>
          <a:ln w="9525">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105" name="AutoShape 55">
            <a:extLst>
              <a:ext uri="{FF2B5EF4-FFF2-40B4-BE49-F238E27FC236}">
                <a16:creationId xmlns:a16="http://schemas.microsoft.com/office/drawing/2014/main" id="{4DC29D6D-85A7-45B9-94F2-FCEE0A30853C}"/>
              </a:ext>
            </a:extLst>
          </p:cNvPr>
          <p:cNvSpPr>
            <a:spLocks noChangeArrowheads="1"/>
          </p:cNvSpPr>
          <p:nvPr/>
        </p:nvSpPr>
        <p:spPr bwMode="auto">
          <a:xfrm>
            <a:off x="7248542" y="5522275"/>
            <a:ext cx="287338" cy="287337"/>
          </a:xfrm>
          <a:prstGeom prst="smileyFace">
            <a:avLst>
              <a:gd name="adj" fmla="val 4653"/>
            </a:avLst>
          </a:prstGeom>
          <a:solidFill>
            <a:srgbClr val="CCFF66"/>
          </a:solidFill>
          <a:ln w="9525">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106" name="AutoShape 55">
            <a:extLst>
              <a:ext uri="{FF2B5EF4-FFF2-40B4-BE49-F238E27FC236}">
                <a16:creationId xmlns:a16="http://schemas.microsoft.com/office/drawing/2014/main" id="{6DE63166-DBD0-4FF2-A665-D45F413C5EC2}"/>
              </a:ext>
            </a:extLst>
          </p:cNvPr>
          <p:cNvSpPr>
            <a:spLocks noChangeArrowheads="1"/>
          </p:cNvSpPr>
          <p:nvPr/>
        </p:nvSpPr>
        <p:spPr bwMode="auto">
          <a:xfrm>
            <a:off x="4765188" y="5522832"/>
            <a:ext cx="287338" cy="287337"/>
          </a:xfrm>
          <a:prstGeom prst="smileyFace">
            <a:avLst>
              <a:gd name="adj" fmla="val 4653"/>
            </a:avLst>
          </a:prstGeom>
          <a:solidFill>
            <a:srgbClr val="CCFF66"/>
          </a:solidFill>
          <a:ln w="9525">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107" name="AutoShape 55">
            <a:extLst>
              <a:ext uri="{FF2B5EF4-FFF2-40B4-BE49-F238E27FC236}">
                <a16:creationId xmlns:a16="http://schemas.microsoft.com/office/drawing/2014/main" id="{562483C3-1F04-43A6-892E-F153FEA192AD}"/>
              </a:ext>
            </a:extLst>
          </p:cNvPr>
          <p:cNvSpPr>
            <a:spLocks noChangeArrowheads="1"/>
          </p:cNvSpPr>
          <p:nvPr/>
        </p:nvSpPr>
        <p:spPr bwMode="auto">
          <a:xfrm>
            <a:off x="2282344" y="5585908"/>
            <a:ext cx="287338" cy="287337"/>
          </a:xfrm>
          <a:prstGeom prst="smileyFace">
            <a:avLst>
              <a:gd name="adj" fmla="val 4653"/>
            </a:avLst>
          </a:prstGeom>
          <a:solidFill>
            <a:srgbClr val="CCFF66"/>
          </a:solidFill>
          <a:ln w="9525">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14016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7">
            <a:extLst>
              <a:ext uri="{FF2B5EF4-FFF2-40B4-BE49-F238E27FC236}">
                <a16:creationId xmlns:a16="http://schemas.microsoft.com/office/drawing/2014/main" id="{1F435F79-61E2-42C0-B76F-8279C2CE7A63}"/>
              </a:ext>
            </a:extLst>
          </p:cNvPr>
          <p:cNvSpPr>
            <a:spLocks noChangeArrowheads="1"/>
          </p:cNvSpPr>
          <p:nvPr/>
        </p:nvSpPr>
        <p:spPr bwMode="auto">
          <a:xfrm>
            <a:off x="9042457" y="2759868"/>
            <a:ext cx="1244537" cy="648074"/>
          </a:xfrm>
          <a:prstGeom prst="rect">
            <a:avLst/>
          </a:prstGeom>
          <a:noFill/>
          <a:ln w="9525" algn="ctr">
            <a:solidFill>
              <a:schemeClr val="tx1"/>
            </a:solidFill>
            <a:miter lim="800000"/>
          </a:ln>
        </p:spPr>
        <p:txBody>
          <a:bodyPr wrap="none" anchor="ctr"/>
          <a:lstStyle/>
          <a:p>
            <a:pPr marL="0" marR="0" lvl="0" indent="0" algn="ctr" defTabSz="914400" rtl="0" eaLnBrk="0" fontAlgn="auto" latinLnBrk="0" hangingPunct="0">
              <a:lnSpc>
                <a:spcPct val="100000"/>
              </a:lnSpc>
              <a:spcAft>
                <a:spcPts val="0"/>
              </a:spcAft>
              <a:buClr>
                <a:srgbClr val="ED7D31"/>
              </a:buClr>
              <a:buSzTx/>
              <a:buFontTx/>
              <a:buNone/>
              <a:tabLst/>
              <a:defRPr/>
            </a:pPr>
            <a:r>
              <a:rPr kumimoji="0" lang="en-US" altLang="zh-CN" sz="16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rPr>
              <a:t>Chinasofti </a:t>
            </a:r>
          </a:p>
          <a:p>
            <a:pPr marL="0" marR="0" lvl="0" indent="0" algn="ctr" defTabSz="914400" rtl="0" eaLnBrk="0" fontAlgn="auto" latinLnBrk="0" hangingPunct="0">
              <a:lnSpc>
                <a:spcPct val="100000"/>
              </a:lnSpc>
              <a:spcAft>
                <a:spcPts val="0"/>
              </a:spcAft>
              <a:buClr>
                <a:srgbClr val="ED7D31"/>
              </a:buClr>
              <a:buSzTx/>
              <a:buFontTx/>
              <a:buNone/>
              <a:tabLst/>
              <a:defRPr/>
            </a:pPr>
            <a:r>
              <a:rPr kumimoji="0" lang="en-US" altLang="zh-CN" sz="16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rPr>
              <a:t>QA</a:t>
            </a:r>
          </a:p>
        </p:txBody>
      </p:sp>
      <p:sp>
        <p:nvSpPr>
          <p:cNvPr id="2" name="标题 1"/>
          <p:cNvSpPr>
            <a:spLocks noGrp="1"/>
          </p:cNvSpPr>
          <p:nvPr>
            <p:ph type="title"/>
          </p:nvPr>
        </p:nvSpPr>
        <p:spPr>
          <a:xfrm>
            <a:off x="506518" y="86828"/>
            <a:ext cx="9537700" cy="690880"/>
          </a:xfrm>
        </p:spPr>
        <p:txBody>
          <a:bodyPr/>
          <a:lstStyle/>
          <a:p>
            <a:r>
              <a:rPr lang="en-US" altLang="zh-CN" b="1" dirty="0">
                <a:solidFill>
                  <a:srgbClr val="002060"/>
                </a:solidFill>
                <a:latin typeface="Arial" panose="020B0604020202020204" pitchFamily="34" charset="0"/>
                <a:ea typeface="Arial Unicode MS" panose="020B0604020202020204" charset="-122"/>
                <a:cs typeface="Arial" panose="020B0604020202020204" pitchFamily="34" charset="0"/>
              </a:rPr>
              <a:t>SSP Team Structure</a:t>
            </a:r>
            <a:endParaRPr lang="en-US" altLang="zh-CN" b="1" dirty="0">
              <a:latin typeface="微软雅黑" panose="020B0503020204020204" pitchFamily="34" charset="-122"/>
              <a:ea typeface="微软雅黑" panose="020B0503020204020204" pitchFamily="34" charset="-122"/>
              <a:sym typeface="+mn-ea"/>
            </a:endParaRPr>
          </a:p>
        </p:txBody>
      </p:sp>
      <p:sp>
        <p:nvSpPr>
          <p:cNvPr id="4" name="矩形 3"/>
          <p:cNvSpPr/>
          <p:nvPr/>
        </p:nvSpPr>
        <p:spPr>
          <a:xfrm>
            <a:off x="0" y="192134"/>
            <a:ext cx="218284" cy="42295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12517" y="192134"/>
            <a:ext cx="99768" cy="42295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Rectangle 7">
            <a:extLst>
              <a:ext uri="{FF2B5EF4-FFF2-40B4-BE49-F238E27FC236}">
                <a16:creationId xmlns:a16="http://schemas.microsoft.com/office/drawing/2014/main" id="{9B23ECE4-D6D6-4B8F-A826-37FC17382102}"/>
              </a:ext>
            </a:extLst>
          </p:cNvPr>
          <p:cNvSpPr>
            <a:spLocks noChangeArrowheads="1"/>
          </p:cNvSpPr>
          <p:nvPr/>
        </p:nvSpPr>
        <p:spPr bwMode="auto">
          <a:xfrm>
            <a:off x="3308281" y="1603582"/>
            <a:ext cx="3666153" cy="507780"/>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0" fontAlgn="auto" latinLnBrk="0" hangingPunct="0">
              <a:lnSpc>
                <a:spcPct val="100000"/>
              </a:lnSpc>
              <a:spcBef>
                <a:spcPct val="50000"/>
              </a:spcBef>
              <a:spcAft>
                <a:spcPts val="0"/>
              </a:spcAft>
              <a:buClr>
                <a:srgbClr val="ED7D31"/>
              </a:buClr>
              <a:buSzTx/>
              <a:buFontTx/>
              <a:buNone/>
              <a:tabLst/>
              <a:defRPr/>
            </a:pPr>
            <a:r>
              <a:rPr kumimoji="0" lang="en-US" altLang="zh-CN" sz="16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rPr>
              <a:t>Brain</a:t>
            </a:r>
            <a:endParaRPr kumimoji="0" lang="zh-CN" altLang="en-US" sz="16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3" name="Rectangle 7">
            <a:extLst>
              <a:ext uri="{FF2B5EF4-FFF2-40B4-BE49-F238E27FC236}">
                <a16:creationId xmlns:a16="http://schemas.microsoft.com/office/drawing/2014/main" id="{C847795B-EB8F-4B41-ADF3-9172AEA33D8D}"/>
              </a:ext>
            </a:extLst>
          </p:cNvPr>
          <p:cNvSpPr>
            <a:spLocks noChangeArrowheads="1"/>
          </p:cNvSpPr>
          <p:nvPr/>
        </p:nvSpPr>
        <p:spPr bwMode="auto">
          <a:xfrm>
            <a:off x="3308282" y="2758122"/>
            <a:ext cx="2173839" cy="646769"/>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lvl="0" algn="ctr" eaLnBrk="0" hangingPunct="0">
              <a:buClr>
                <a:srgbClr val="ED7D31"/>
              </a:buClr>
              <a:defRPr/>
            </a:pPr>
            <a:r>
              <a:rPr lang="en-US" altLang="zh-CN" sz="1600" dirty="0" err="1">
                <a:solidFill>
                  <a:prstClr val="black"/>
                </a:solidFill>
                <a:latin typeface="Arial" panose="020B0604020202020204" pitchFamily="34" charset="0"/>
                <a:ea typeface="微软雅黑" panose="020B0503020204020204" pitchFamily="34" charset="-122"/>
                <a:cs typeface="Arial" panose="020B0604020202020204" pitchFamily="34" charset="0"/>
              </a:rPr>
              <a:t>Welsney</a:t>
            </a:r>
            <a:r>
              <a:rPr lang="en-US" altLang="zh-CN" sz="1600" dirty="0">
                <a:solidFill>
                  <a:prstClr val="black"/>
                </a:solidFill>
                <a:latin typeface="Arial" panose="020B0604020202020204" pitchFamily="34" charset="0"/>
                <a:ea typeface="微软雅黑" panose="020B0503020204020204" pitchFamily="34" charset="-122"/>
                <a:cs typeface="Arial" panose="020B0604020202020204" pitchFamily="34" charset="0"/>
              </a:rPr>
              <a:t> </a:t>
            </a:r>
            <a:r>
              <a:rPr lang="zh-CN" altLang="en-US" sz="1600" dirty="0">
                <a:solidFill>
                  <a:prstClr val="black"/>
                </a:solidFill>
                <a:latin typeface="Arial" panose="020B0604020202020204" pitchFamily="34" charset="0"/>
                <a:ea typeface="微软雅黑" panose="020B0503020204020204" pitchFamily="34" charset="-122"/>
                <a:cs typeface="Arial" panose="020B0604020202020204" pitchFamily="34" charset="0"/>
              </a:rPr>
              <a:t>，</a:t>
            </a:r>
            <a:r>
              <a:rPr lang="en-US" altLang="zh-CN" sz="1600" dirty="0">
                <a:solidFill>
                  <a:prstClr val="black"/>
                </a:solidFill>
                <a:latin typeface="Arial" panose="020B0604020202020204" pitchFamily="34" charset="0"/>
                <a:ea typeface="微软雅黑" panose="020B0503020204020204" pitchFamily="34" charset="-122"/>
                <a:cs typeface="Arial" panose="020B0604020202020204" pitchFamily="34" charset="0"/>
              </a:rPr>
              <a:t>Jack</a:t>
            </a:r>
            <a:r>
              <a:rPr lang="zh-CN" altLang="en-US" sz="1600" dirty="0">
                <a:solidFill>
                  <a:prstClr val="black"/>
                </a:solidFill>
                <a:latin typeface="Arial" panose="020B0604020202020204" pitchFamily="34" charset="0"/>
                <a:ea typeface="微软雅黑" panose="020B0503020204020204" pitchFamily="34" charset="-122"/>
                <a:cs typeface="Arial" panose="020B0604020202020204" pitchFamily="34" charset="0"/>
              </a:rPr>
              <a:t>，</a:t>
            </a:r>
            <a:endParaRPr lang="en-US" altLang="zh-CN" sz="1600" dirty="0">
              <a:solidFill>
                <a:prstClr val="black"/>
              </a:solidFill>
              <a:latin typeface="Arial" panose="020B0604020202020204" pitchFamily="34" charset="0"/>
              <a:ea typeface="微软雅黑" panose="020B0503020204020204" pitchFamily="34" charset="-122"/>
              <a:cs typeface="Arial" panose="020B0604020202020204" pitchFamily="34" charset="0"/>
            </a:endParaRPr>
          </a:p>
          <a:p>
            <a:pPr lvl="0" algn="ctr" eaLnBrk="0" hangingPunct="0">
              <a:buClr>
                <a:srgbClr val="ED7D31"/>
              </a:buClr>
              <a:defRPr/>
            </a:pPr>
            <a:r>
              <a:rPr lang="en-US" altLang="zh-CN" sz="1600" dirty="0" err="1">
                <a:solidFill>
                  <a:prstClr val="black"/>
                </a:solidFill>
                <a:latin typeface="Arial" panose="020B0604020202020204" pitchFamily="34" charset="0"/>
                <a:ea typeface="微软雅黑" panose="020B0503020204020204" pitchFamily="34" charset="-122"/>
                <a:cs typeface="Arial" panose="020B0604020202020204" pitchFamily="34" charset="0"/>
              </a:rPr>
              <a:t>Joinny</a:t>
            </a:r>
            <a:r>
              <a:rPr lang="zh-CN" altLang="en-US" sz="1600" dirty="0">
                <a:solidFill>
                  <a:prstClr val="black"/>
                </a:solidFill>
                <a:latin typeface="Arial" panose="020B0604020202020204" pitchFamily="34" charset="0"/>
                <a:ea typeface="微软雅黑" panose="020B0503020204020204" pitchFamily="34" charset="-122"/>
                <a:cs typeface="Arial" panose="020B0604020202020204" pitchFamily="34" charset="0"/>
              </a:rPr>
              <a:t>，</a:t>
            </a:r>
            <a:r>
              <a:rPr lang="en-US" altLang="zh-CN" sz="1600" dirty="0">
                <a:solidFill>
                  <a:prstClr val="black"/>
                </a:solidFill>
                <a:latin typeface="Arial" panose="020B0604020202020204" pitchFamily="34" charset="0"/>
                <a:ea typeface="微软雅黑" panose="020B0503020204020204" pitchFamily="34" charset="-122"/>
                <a:cs typeface="Arial" panose="020B0604020202020204" pitchFamily="34" charset="0"/>
              </a:rPr>
              <a:t>Hulk</a:t>
            </a:r>
            <a:endParaRPr lang="zh-CN" altLang="en-US" sz="1600" dirty="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
        <p:nvSpPr>
          <p:cNvPr id="24" name="Rectangle 7">
            <a:extLst>
              <a:ext uri="{FF2B5EF4-FFF2-40B4-BE49-F238E27FC236}">
                <a16:creationId xmlns:a16="http://schemas.microsoft.com/office/drawing/2014/main" id="{2E8CD295-3427-4BA3-BDC7-32B6E459FF75}"/>
              </a:ext>
            </a:extLst>
          </p:cNvPr>
          <p:cNvSpPr>
            <a:spLocks noChangeArrowheads="1"/>
          </p:cNvSpPr>
          <p:nvPr/>
        </p:nvSpPr>
        <p:spPr bwMode="auto">
          <a:xfrm>
            <a:off x="5486399" y="2758124"/>
            <a:ext cx="1481230" cy="646768"/>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0" fontAlgn="auto" latinLnBrk="0" hangingPunct="0">
              <a:lnSpc>
                <a:spcPct val="100000"/>
              </a:lnSpc>
              <a:spcAft>
                <a:spcPts val="0"/>
              </a:spcAft>
              <a:buClr>
                <a:srgbClr val="ED7D31"/>
              </a:buClr>
              <a:buSzTx/>
              <a:buFontTx/>
              <a:buNone/>
              <a:tabLst/>
              <a:defRPr/>
            </a:pPr>
            <a:r>
              <a:rPr kumimoji="0" lang="en-US" altLang="zh-CN" sz="16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rPr>
              <a:t>Bonnie</a:t>
            </a:r>
            <a:endParaRPr kumimoji="0" lang="zh-CN" altLang="en-US" sz="16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26" name="Group 43">
            <a:extLst>
              <a:ext uri="{FF2B5EF4-FFF2-40B4-BE49-F238E27FC236}">
                <a16:creationId xmlns:a16="http://schemas.microsoft.com/office/drawing/2014/main" id="{14D872FC-04D7-4262-93A1-EFF637AA6589}"/>
              </a:ext>
            </a:extLst>
          </p:cNvPr>
          <p:cNvGrpSpPr/>
          <p:nvPr/>
        </p:nvGrpSpPr>
        <p:grpSpPr bwMode="auto">
          <a:xfrm>
            <a:off x="655925" y="3840675"/>
            <a:ext cx="5571087" cy="2416558"/>
            <a:chOff x="-796746" y="2629585"/>
            <a:chExt cx="5673882" cy="1865041"/>
          </a:xfrm>
        </p:grpSpPr>
        <p:sp>
          <p:nvSpPr>
            <p:cNvPr id="45" name="Rectangle 7">
              <a:extLst>
                <a:ext uri="{FF2B5EF4-FFF2-40B4-BE49-F238E27FC236}">
                  <a16:creationId xmlns:a16="http://schemas.microsoft.com/office/drawing/2014/main" id="{81AD4267-F6E9-4484-BD03-A34073E381F6}"/>
                </a:ext>
              </a:extLst>
            </p:cNvPr>
            <p:cNvSpPr>
              <a:spLocks noChangeArrowheads="1"/>
            </p:cNvSpPr>
            <p:nvPr/>
          </p:nvSpPr>
          <p:spPr bwMode="auto">
            <a:xfrm>
              <a:off x="-796744" y="2934172"/>
              <a:ext cx="5644067" cy="1560454"/>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0" fontAlgn="auto" latinLnBrk="0" hangingPunct="0">
                <a:lnSpc>
                  <a:spcPct val="100000"/>
                </a:lnSpc>
                <a:spcBef>
                  <a:spcPct val="50000"/>
                </a:spcBef>
                <a:spcAft>
                  <a:spcPts val="0"/>
                </a:spcAft>
                <a:buClr>
                  <a:srgbClr val="ED7D31"/>
                </a:buClr>
                <a:buSzTx/>
                <a:buFontTx/>
                <a:buNone/>
                <a:tabLst/>
                <a:defRPr/>
              </a:pPr>
              <a:endParaRPr kumimoji="0" lang="zh-CN" altLang="en-US" sz="16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4" name="Rectangle 6">
              <a:extLst>
                <a:ext uri="{FF2B5EF4-FFF2-40B4-BE49-F238E27FC236}">
                  <a16:creationId xmlns:a16="http://schemas.microsoft.com/office/drawing/2014/main" id="{4688C2BE-6AE9-49F5-827A-29F5F083F29A}"/>
                </a:ext>
              </a:extLst>
            </p:cNvPr>
            <p:cNvSpPr>
              <a:spLocks noChangeArrowheads="1"/>
            </p:cNvSpPr>
            <p:nvPr/>
          </p:nvSpPr>
          <p:spPr bwMode="auto">
            <a:xfrm>
              <a:off x="-796746" y="2629585"/>
              <a:ext cx="5673882" cy="325654"/>
            </a:xfrm>
            <a:prstGeom prst="rect">
              <a:avLst/>
            </a:prstGeom>
            <a:solidFill>
              <a:srgbClr val="537DC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rtl="0" eaLnBrk="0" fontAlgn="auto" latinLnBrk="0" hangingPunct="0">
                <a:lnSpc>
                  <a:spcPct val="100000"/>
                </a:lnSpc>
                <a:spcBef>
                  <a:spcPct val="50000"/>
                </a:spcBef>
                <a:spcAft>
                  <a:spcPts val="0"/>
                </a:spcAft>
                <a:buClr>
                  <a:srgbClr val="ED7D31"/>
                </a:buClr>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rPr>
                <a:t>CWX Delivery Team</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grpSp>
        <p:nvGrpSpPr>
          <p:cNvPr id="29" name="Group 42">
            <a:extLst>
              <a:ext uri="{FF2B5EF4-FFF2-40B4-BE49-F238E27FC236}">
                <a16:creationId xmlns:a16="http://schemas.microsoft.com/office/drawing/2014/main" id="{4119C6D3-9573-466C-AC5E-4783ECACC9A3}"/>
              </a:ext>
            </a:extLst>
          </p:cNvPr>
          <p:cNvGrpSpPr/>
          <p:nvPr/>
        </p:nvGrpSpPr>
        <p:grpSpPr bwMode="auto">
          <a:xfrm>
            <a:off x="6762551" y="3862093"/>
            <a:ext cx="3453010" cy="2395140"/>
            <a:chOff x="5930547" y="2631601"/>
            <a:chExt cx="3516724" cy="1848511"/>
          </a:xfrm>
        </p:grpSpPr>
        <p:sp>
          <p:nvSpPr>
            <p:cNvPr id="42" name="Rectangle 7">
              <a:extLst>
                <a:ext uri="{FF2B5EF4-FFF2-40B4-BE49-F238E27FC236}">
                  <a16:creationId xmlns:a16="http://schemas.microsoft.com/office/drawing/2014/main" id="{2FCD7260-D5D8-439D-A352-43C4F49B2325}"/>
                </a:ext>
              </a:extLst>
            </p:cNvPr>
            <p:cNvSpPr>
              <a:spLocks noChangeArrowheads="1"/>
            </p:cNvSpPr>
            <p:nvPr/>
          </p:nvSpPr>
          <p:spPr bwMode="auto">
            <a:xfrm>
              <a:off x="5935399" y="2941174"/>
              <a:ext cx="3489532" cy="1538938"/>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0" fontAlgn="auto" latinLnBrk="0" hangingPunct="0">
                <a:lnSpc>
                  <a:spcPct val="100000"/>
                </a:lnSpc>
                <a:spcBef>
                  <a:spcPct val="50000"/>
                </a:spcBef>
                <a:spcAft>
                  <a:spcPts val="0"/>
                </a:spcAft>
                <a:buClr>
                  <a:srgbClr val="ED7D31"/>
                </a:buClr>
                <a:buSzTx/>
                <a:buFontTx/>
                <a:buNone/>
                <a:tabLst/>
                <a:defRPr/>
              </a:pPr>
              <a:endParaRPr kumimoji="0" lang="en-US" altLang="zh-CN" sz="16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3" name="Rectangle 6">
              <a:extLst>
                <a:ext uri="{FF2B5EF4-FFF2-40B4-BE49-F238E27FC236}">
                  <a16:creationId xmlns:a16="http://schemas.microsoft.com/office/drawing/2014/main" id="{C85D80BD-A089-4EB2-802C-A7193D5E4A59}"/>
                </a:ext>
              </a:extLst>
            </p:cNvPr>
            <p:cNvSpPr>
              <a:spLocks noChangeArrowheads="1"/>
            </p:cNvSpPr>
            <p:nvPr/>
          </p:nvSpPr>
          <p:spPr bwMode="auto">
            <a:xfrm>
              <a:off x="5930547" y="2631601"/>
              <a:ext cx="3516724" cy="325654"/>
            </a:xfrm>
            <a:prstGeom prst="rect">
              <a:avLst/>
            </a:prstGeom>
            <a:solidFill>
              <a:srgbClr val="537DC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rtl="0" eaLnBrk="0" fontAlgn="auto" latinLnBrk="0" hangingPunct="0">
                <a:lnSpc>
                  <a:spcPct val="100000"/>
                </a:lnSpc>
                <a:spcBef>
                  <a:spcPct val="50000"/>
                </a:spcBef>
                <a:spcAft>
                  <a:spcPts val="0"/>
                </a:spcAft>
                <a:buClr>
                  <a:srgbClr val="ED7D31"/>
                </a:buClr>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rPr>
                <a:t>Imaging View Delivery Team</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cxnSp>
        <p:nvCxnSpPr>
          <p:cNvPr id="31" name="Elbow Connector 30">
            <a:extLst>
              <a:ext uri="{FF2B5EF4-FFF2-40B4-BE49-F238E27FC236}">
                <a16:creationId xmlns:a16="http://schemas.microsoft.com/office/drawing/2014/main" id="{00465F36-441C-467E-BA0F-51935C4F42D8}"/>
              </a:ext>
            </a:extLst>
          </p:cNvPr>
          <p:cNvCxnSpPr>
            <a:cxnSpLocks/>
          </p:cNvCxnSpPr>
          <p:nvPr/>
        </p:nvCxnSpPr>
        <p:spPr bwMode="auto">
          <a:xfrm rot="16200000" flipH="1">
            <a:off x="4359753" y="2233376"/>
            <a:ext cx="244029" cy="1"/>
          </a:xfrm>
          <a:prstGeom prst="bentConnector3">
            <a:avLst>
              <a:gd name="adj1" fmla="val 50000"/>
            </a:avLst>
          </a:prstGeom>
          <a:ln w="38100" cmpd="sng">
            <a:solidFill>
              <a:srgbClr val="87898B"/>
            </a:solidFill>
          </a:ln>
          <a:effectLst/>
        </p:spPr>
        <p:style>
          <a:lnRef idx="2">
            <a:schemeClr val="accent1"/>
          </a:lnRef>
          <a:fillRef idx="0">
            <a:schemeClr val="accent1"/>
          </a:fillRef>
          <a:effectRef idx="1">
            <a:schemeClr val="accent1"/>
          </a:effectRef>
          <a:fontRef idx="minor">
            <a:schemeClr val="tx1"/>
          </a:fontRef>
        </p:style>
      </p:cxnSp>
      <p:cxnSp>
        <p:nvCxnSpPr>
          <p:cNvPr id="32" name="Elbow Connector 31">
            <a:extLst>
              <a:ext uri="{FF2B5EF4-FFF2-40B4-BE49-F238E27FC236}">
                <a16:creationId xmlns:a16="http://schemas.microsoft.com/office/drawing/2014/main" id="{44EFD1C6-1A31-4F63-9BC0-F0CFFC1B1526}"/>
              </a:ext>
            </a:extLst>
          </p:cNvPr>
          <p:cNvCxnSpPr>
            <a:cxnSpLocks/>
          </p:cNvCxnSpPr>
          <p:nvPr/>
        </p:nvCxnSpPr>
        <p:spPr bwMode="auto">
          <a:xfrm rot="16200000" flipV="1">
            <a:off x="5933399" y="2217517"/>
            <a:ext cx="236598" cy="0"/>
          </a:xfrm>
          <a:prstGeom prst="bentConnector3">
            <a:avLst>
              <a:gd name="adj1" fmla="val 50000"/>
            </a:avLst>
          </a:prstGeom>
          <a:ln w="38100" cmpd="sng">
            <a:solidFill>
              <a:srgbClr val="87898B"/>
            </a:solidFill>
          </a:ln>
          <a:effectLst/>
        </p:spPr>
        <p:style>
          <a:lnRef idx="2">
            <a:schemeClr val="accent1"/>
          </a:lnRef>
          <a:fillRef idx="0">
            <a:schemeClr val="accent1"/>
          </a:fillRef>
          <a:effectRef idx="1">
            <a:schemeClr val="accent1"/>
          </a:effectRef>
          <a:fontRef idx="minor">
            <a:schemeClr val="tx1"/>
          </a:fontRef>
        </p:style>
      </p:cxnSp>
      <p:cxnSp>
        <p:nvCxnSpPr>
          <p:cNvPr id="34" name="Elbow Connector 39">
            <a:extLst>
              <a:ext uri="{FF2B5EF4-FFF2-40B4-BE49-F238E27FC236}">
                <a16:creationId xmlns:a16="http://schemas.microsoft.com/office/drawing/2014/main" id="{6660FB2B-8197-4765-87CE-7231466430BE}"/>
              </a:ext>
            </a:extLst>
          </p:cNvPr>
          <p:cNvCxnSpPr>
            <a:cxnSpLocks/>
            <a:stCxn id="23" idx="2"/>
            <a:endCxn id="44" idx="0"/>
          </p:cNvCxnSpPr>
          <p:nvPr/>
        </p:nvCxnSpPr>
        <p:spPr bwMode="auto">
          <a:xfrm rot="5400000">
            <a:off x="3700444" y="3145917"/>
            <a:ext cx="435784" cy="953733"/>
          </a:xfrm>
          <a:prstGeom prst="bentConnector3">
            <a:avLst/>
          </a:prstGeom>
          <a:ln w="28575">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cxnSp>
        <p:nvCxnSpPr>
          <p:cNvPr id="35" name="Elbow Connector 41">
            <a:extLst>
              <a:ext uri="{FF2B5EF4-FFF2-40B4-BE49-F238E27FC236}">
                <a16:creationId xmlns:a16="http://schemas.microsoft.com/office/drawing/2014/main" id="{4A83544D-11C9-4A33-A3F4-74FDCEB5D88F}"/>
              </a:ext>
            </a:extLst>
          </p:cNvPr>
          <p:cNvCxnSpPr>
            <a:cxnSpLocks/>
            <a:stCxn id="24" idx="2"/>
            <a:endCxn id="43" idx="0"/>
          </p:cNvCxnSpPr>
          <p:nvPr/>
        </p:nvCxnSpPr>
        <p:spPr bwMode="auto">
          <a:xfrm rot="16200000" flipH="1">
            <a:off x="7129435" y="2502471"/>
            <a:ext cx="457201" cy="2262042"/>
          </a:xfrm>
          <a:prstGeom prst="bentConnector3">
            <a:avLst/>
          </a:prstGeom>
          <a:ln w="28575">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39" name="Rectangle 7">
            <a:extLst>
              <a:ext uri="{FF2B5EF4-FFF2-40B4-BE49-F238E27FC236}">
                <a16:creationId xmlns:a16="http://schemas.microsoft.com/office/drawing/2014/main" id="{FD4093FE-0477-4025-A84D-EC112765D1F6}"/>
              </a:ext>
            </a:extLst>
          </p:cNvPr>
          <p:cNvSpPr>
            <a:spLocks noChangeArrowheads="1"/>
          </p:cNvSpPr>
          <p:nvPr/>
        </p:nvSpPr>
        <p:spPr bwMode="auto">
          <a:xfrm>
            <a:off x="7513869" y="2757577"/>
            <a:ext cx="1524312" cy="648074"/>
          </a:xfrm>
          <a:prstGeom prst="rect">
            <a:avLst/>
          </a:prstGeom>
          <a:noFill/>
          <a:ln w="9525" algn="ctr">
            <a:solidFill>
              <a:schemeClr val="tx1"/>
            </a:solidFill>
            <a:miter lim="800000"/>
          </a:ln>
        </p:spPr>
        <p:txBody>
          <a:bodyPr wrap="none" anchor="ctr"/>
          <a:lstStyle/>
          <a:p>
            <a:pPr marL="0" marR="0" lvl="0" indent="0" algn="l" defTabSz="914400" rtl="0" eaLnBrk="0" fontAlgn="auto" latinLnBrk="0" hangingPunct="0">
              <a:lnSpc>
                <a:spcPct val="100000"/>
              </a:lnSpc>
              <a:spcAft>
                <a:spcPts val="0"/>
              </a:spcAft>
              <a:buClr>
                <a:srgbClr val="ED7D31"/>
              </a:buClr>
              <a:buSzTx/>
              <a:buFontTx/>
              <a:buNone/>
              <a:tabLst/>
              <a:defRPr/>
            </a:pPr>
            <a:r>
              <a:rPr kumimoji="0" lang="en-US" altLang="zh-CN" sz="16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rPr>
              <a:t>Wonders</a:t>
            </a:r>
            <a:r>
              <a:rPr kumimoji="0" lang="zh-CN" altLang="en-US" sz="16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rPr>
              <a:t>，</a:t>
            </a:r>
            <a:r>
              <a:rPr kumimoji="0" lang="en-US" altLang="zh-CN" sz="16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rPr>
              <a:t>Eric</a:t>
            </a:r>
          </a:p>
          <a:p>
            <a:pPr marL="0" marR="0" lvl="0" indent="0" algn="l" defTabSz="914400" rtl="0" eaLnBrk="0" fontAlgn="auto" latinLnBrk="0" hangingPunct="0">
              <a:lnSpc>
                <a:spcPct val="100000"/>
              </a:lnSpc>
              <a:spcAft>
                <a:spcPts val="0"/>
              </a:spcAft>
              <a:buClr>
                <a:srgbClr val="ED7D31"/>
              </a:buClr>
              <a:buSzTx/>
              <a:buFontTx/>
              <a:buNone/>
              <a:tabLst/>
              <a:defRPr/>
            </a:pPr>
            <a:r>
              <a:rPr lang="en-US" altLang="zh-CN" sz="1600" dirty="0">
                <a:solidFill>
                  <a:prstClr val="black"/>
                </a:solidFill>
                <a:latin typeface="Arial" panose="020B0604020202020204" pitchFamily="34" charset="0"/>
                <a:ea typeface="微软雅黑" panose="020B0503020204020204" pitchFamily="34" charset="-122"/>
                <a:cs typeface="Arial" panose="020B0604020202020204" pitchFamily="34" charset="0"/>
              </a:rPr>
              <a:t>Kevin</a:t>
            </a:r>
            <a:r>
              <a:rPr lang="zh-CN" altLang="en-US" sz="1600" dirty="0">
                <a:solidFill>
                  <a:prstClr val="black"/>
                </a:solidFill>
                <a:latin typeface="Arial" panose="020B0604020202020204" pitchFamily="34" charset="0"/>
                <a:ea typeface="微软雅黑" panose="020B0503020204020204" pitchFamily="34" charset="-122"/>
                <a:cs typeface="Arial" panose="020B0604020202020204" pitchFamily="34" charset="0"/>
              </a:rPr>
              <a:t>，</a:t>
            </a:r>
            <a:r>
              <a:rPr lang="en-US" altLang="zh-CN" sz="1600" dirty="0">
                <a:solidFill>
                  <a:prstClr val="black"/>
                </a:solidFill>
                <a:latin typeface="Arial" panose="020B0604020202020204" pitchFamily="34" charset="0"/>
                <a:ea typeface="微软雅黑" panose="020B0503020204020204" pitchFamily="34" charset="-122"/>
                <a:cs typeface="Arial" panose="020B0604020202020204" pitchFamily="34" charset="0"/>
              </a:rPr>
              <a:t>Gary</a:t>
            </a:r>
            <a:endParaRPr kumimoji="0" lang="en-US" altLang="zh-CN" sz="16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40" name="Elbow Connector 55">
            <a:extLst>
              <a:ext uri="{FF2B5EF4-FFF2-40B4-BE49-F238E27FC236}">
                <a16:creationId xmlns:a16="http://schemas.microsoft.com/office/drawing/2014/main" id="{E3782B8A-529B-4751-8C32-9DAD1C604003}"/>
              </a:ext>
            </a:extLst>
          </p:cNvPr>
          <p:cNvCxnSpPr>
            <a:cxnSpLocks/>
            <a:stCxn id="39" idx="1"/>
            <a:endCxn id="24" idx="3"/>
          </p:cNvCxnSpPr>
          <p:nvPr/>
        </p:nvCxnSpPr>
        <p:spPr bwMode="auto">
          <a:xfrm rot="10800000">
            <a:off x="6967629" y="3081508"/>
            <a:ext cx="546240" cy="106"/>
          </a:xfrm>
          <a:prstGeom prst="bentConnector3">
            <a:avLst/>
          </a:prstGeom>
          <a:ln w="28575">
            <a:tailEnd type="arrow"/>
          </a:ln>
        </p:spPr>
        <p:style>
          <a:lnRef idx="2">
            <a:schemeClr val="accent4"/>
          </a:lnRef>
          <a:fillRef idx="0">
            <a:schemeClr val="accent4"/>
          </a:fillRef>
          <a:effectRef idx="1">
            <a:schemeClr val="accent4"/>
          </a:effectRef>
          <a:fontRef idx="minor">
            <a:schemeClr val="tx1"/>
          </a:fontRef>
        </p:style>
      </p:cxnSp>
      <p:sp>
        <p:nvSpPr>
          <p:cNvPr id="38" name="Rectangle 6">
            <a:extLst>
              <a:ext uri="{FF2B5EF4-FFF2-40B4-BE49-F238E27FC236}">
                <a16:creationId xmlns:a16="http://schemas.microsoft.com/office/drawing/2014/main" id="{7A0A04B1-79C5-48A7-ABA3-BD18D2DD3BA1}"/>
              </a:ext>
            </a:extLst>
          </p:cNvPr>
          <p:cNvSpPr>
            <a:spLocks noChangeArrowheads="1"/>
          </p:cNvSpPr>
          <p:nvPr/>
        </p:nvSpPr>
        <p:spPr bwMode="auto">
          <a:xfrm>
            <a:off x="7513412" y="2336171"/>
            <a:ext cx="2773583" cy="421952"/>
          </a:xfrm>
          <a:prstGeom prst="rect">
            <a:avLst/>
          </a:prstGeom>
          <a:solidFill>
            <a:srgbClr val="00B050"/>
          </a:solidFill>
          <a:ln w="9525" algn="ctr">
            <a:solidFill>
              <a:srgbClr val="92D050"/>
            </a:solidFill>
            <a:miter lim="800000"/>
          </a:ln>
        </p:spPr>
        <p:txBody>
          <a:bodyPr wrap="none" anchor="ctr"/>
          <a:lstStyle/>
          <a:p>
            <a:pPr marL="0" marR="0" lvl="0" indent="0" algn="ctr" defTabSz="914400" rtl="0" eaLnBrk="0" fontAlgn="auto" latinLnBrk="0" hangingPunct="0">
              <a:lnSpc>
                <a:spcPct val="100000"/>
              </a:lnSpc>
              <a:spcBef>
                <a:spcPct val="50000"/>
              </a:spcBef>
              <a:spcAft>
                <a:spcPts val="0"/>
              </a:spcAft>
              <a:buClr>
                <a:srgbClr val="ED7D31"/>
              </a:buClr>
              <a:buSzTx/>
              <a:buFontTx/>
              <a:buNone/>
              <a:tabLst/>
              <a:defRPr/>
            </a:pPr>
            <a:r>
              <a:rPr lang="en-US" altLang="zh-CN" sz="1600" b="1" dirty="0">
                <a:solidFill>
                  <a:prstClr val="white"/>
                </a:solidFill>
                <a:latin typeface="Arial" panose="020B0604020202020204" pitchFamily="34" charset="0"/>
                <a:ea typeface="微软雅黑" panose="020B0503020204020204" pitchFamily="34" charset="-122"/>
                <a:cs typeface="Arial" panose="020B0604020202020204" pitchFamily="34" charset="0"/>
              </a:rPr>
              <a:t>SSP</a:t>
            </a: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rPr>
              <a:t> Project Monitor Team</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2" name="Rectangle 6">
            <a:extLst>
              <a:ext uri="{FF2B5EF4-FFF2-40B4-BE49-F238E27FC236}">
                <a16:creationId xmlns:a16="http://schemas.microsoft.com/office/drawing/2014/main" id="{B383BE4C-9542-4102-BA78-0D5D975AC122}"/>
              </a:ext>
            </a:extLst>
          </p:cNvPr>
          <p:cNvSpPr>
            <a:spLocks noChangeArrowheads="1"/>
          </p:cNvSpPr>
          <p:nvPr/>
        </p:nvSpPr>
        <p:spPr bwMode="auto">
          <a:xfrm>
            <a:off x="3301475" y="2349817"/>
            <a:ext cx="3666153" cy="421954"/>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rtl="0" eaLnBrk="0" fontAlgn="auto" latinLnBrk="0" hangingPunct="0">
              <a:lnSpc>
                <a:spcPct val="100000"/>
              </a:lnSpc>
              <a:spcBef>
                <a:spcPct val="50000"/>
              </a:spcBef>
              <a:spcAft>
                <a:spcPts val="0"/>
              </a:spcAft>
              <a:buClr>
                <a:srgbClr val="ED7D31"/>
              </a:buClr>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rPr>
              <a:t>SSP Project Management Team</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9" name="Rectangle 6">
            <a:extLst>
              <a:ext uri="{FF2B5EF4-FFF2-40B4-BE49-F238E27FC236}">
                <a16:creationId xmlns:a16="http://schemas.microsoft.com/office/drawing/2014/main" id="{9E8A7DD1-442A-448D-8977-7493582C0BB3}"/>
              </a:ext>
            </a:extLst>
          </p:cNvPr>
          <p:cNvSpPr>
            <a:spLocks noChangeArrowheads="1"/>
          </p:cNvSpPr>
          <p:nvPr/>
        </p:nvSpPr>
        <p:spPr bwMode="auto">
          <a:xfrm>
            <a:off x="3301473" y="1181627"/>
            <a:ext cx="3666153" cy="421955"/>
          </a:xfrm>
          <a:prstGeom prst="rect">
            <a:avLst/>
          </a:prstGeom>
          <a:solidFill>
            <a:schemeClr val="accent2"/>
          </a:solidFill>
          <a:ln w="9525" algn="ctr">
            <a:solidFill>
              <a:srgbClr val="FFC000"/>
            </a:solidFill>
            <a:miter lim="800000"/>
          </a:ln>
        </p:spPr>
        <p:txBody>
          <a:bodyPr wrap="none" anchor="ctr"/>
          <a:lstStyle/>
          <a:p>
            <a:pPr marL="0" marR="0" lvl="0" indent="0" algn="ctr" defTabSz="914400" rtl="0" eaLnBrk="0" fontAlgn="auto" latinLnBrk="0" hangingPunct="0">
              <a:lnSpc>
                <a:spcPct val="100000"/>
              </a:lnSpc>
              <a:spcBef>
                <a:spcPct val="50000"/>
              </a:spcBef>
              <a:spcAft>
                <a:spcPts val="0"/>
              </a:spcAft>
              <a:buClr>
                <a:srgbClr val="ED7D31"/>
              </a:buClr>
              <a:buSzTx/>
              <a:buFontTx/>
              <a:buNone/>
              <a:tabLst/>
              <a:defRPr/>
            </a:pPr>
            <a:r>
              <a:rPr lang="en-US" altLang="zh-CN" sz="1600" b="1" dirty="0">
                <a:solidFill>
                  <a:prstClr val="white"/>
                </a:solidFill>
                <a:latin typeface="Arial" panose="020B0604020202020204" pitchFamily="34" charset="0"/>
                <a:ea typeface="微软雅黑" panose="020B0503020204020204" pitchFamily="34" charset="-122"/>
                <a:cs typeface="Arial" panose="020B0604020202020204" pitchFamily="34" charset="0"/>
              </a:rPr>
              <a:t>HSBC IT Customer</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73" name="矩形 72">
            <a:extLst>
              <a:ext uri="{FF2B5EF4-FFF2-40B4-BE49-F238E27FC236}">
                <a16:creationId xmlns:a16="http://schemas.microsoft.com/office/drawing/2014/main" id="{83903BA5-5723-495A-8339-5A409D4EF94E}"/>
              </a:ext>
            </a:extLst>
          </p:cNvPr>
          <p:cNvSpPr/>
          <p:nvPr/>
        </p:nvSpPr>
        <p:spPr>
          <a:xfrm>
            <a:off x="1378499" y="4384895"/>
            <a:ext cx="1143003" cy="308433"/>
          </a:xfrm>
          <a:prstGeom prst="rect">
            <a:avLst/>
          </a:prstGeom>
          <a:solidFill>
            <a:srgbClr val="537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Arial" panose="020B0604020202020204" pitchFamily="34" charset="0"/>
                <a:cs typeface="Arial" panose="020B0604020202020204" pitchFamily="34" charset="0"/>
              </a:rPr>
              <a:t>Team 1</a:t>
            </a:r>
            <a:endParaRPr lang="zh-CN" altLang="en-US" sz="1600" dirty="0">
              <a:latin typeface="Arial" panose="020B0604020202020204" pitchFamily="34" charset="0"/>
              <a:cs typeface="Arial" panose="020B0604020202020204" pitchFamily="34" charset="0"/>
            </a:endParaRPr>
          </a:p>
        </p:txBody>
      </p:sp>
      <p:sp>
        <p:nvSpPr>
          <p:cNvPr id="78" name="矩形 77">
            <a:extLst>
              <a:ext uri="{FF2B5EF4-FFF2-40B4-BE49-F238E27FC236}">
                <a16:creationId xmlns:a16="http://schemas.microsoft.com/office/drawing/2014/main" id="{B74BA8D2-3D5D-43B2-908C-89B313978328}"/>
              </a:ext>
            </a:extLst>
          </p:cNvPr>
          <p:cNvSpPr/>
          <p:nvPr/>
        </p:nvSpPr>
        <p:spPr>
          <a:xfrm>
            <a:off x="4048703" y="4394420"/>
            <a:ext cx="1143003" cy="308433"/>
          </a:xfrm>
          <a:prstGeom prst="rect">
            <a:avLst/>
          </a:prstGeom>
          <a:solidFill>
            <a:srgbClr val="537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Arial" panose="020B0604020202020204" pitchFamily="34" charset="0"/>
                <a:cs typeface="Arial" panose="020B0604020202020204" pitchFamily="34" charset="0"/>
              </a:rPr>
              <a:t>Team 2</a:t>
            </a:r>
          </a:p>
        </p:txBody>
      </p:sp>
      <p:sp>
        <p:nvSpPr>
          <p:cNvPr id="81" name="矩形 80">
            <a:extLst>
              <a:ext uri="{FF2B5EF4-FFF2-40B4-BE49-F238E27FC236}">
                <a16:creationId xmlns:a16="http://schemas.microsoft.com/office/drawing/2014/main" id="{7CCBE7A3-BF68-4E78-A1DE-C863E042F4F1}"/>
              </a:ext>
            </a:extLst>
          </p:cNvPr>
          <p:cNvSpPr/>
          <p:nvPr/>
        </p:nvSpPr>
        <p:spPr>
          <a:xfrm>
            <a:off x="1378498" y="4853437"/>
            <a:ext cx="1143003" cy="308433"/>
          </a:xfrm>
          <a:prstGeom prst="rect">
            <a:avLst/>
          </a:prstGeom>
          <a:solidFill>
            <a:srgbClr val="537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Arial" panose="020B0604020202020204" pitchFamily="34" charset="0"/>
                <a:cs typeface="Arial" panose="020B0604020202020204" pitchFamily="34" charset="0"/>
              </a:rPr>
              <a:t>TTL</a:t>
            </a:r>
          </a:p>
        </p:txBody>
      </p:sp>
      <p:sp>
        <p:nvSpPr>
          <p:cNvPr id="82" name="矩形 81">
            <a:extLst>
              <a:ext uri="{FF2B5EF4-FFF2-40B4-BE49-F238E27FC236}">
                <a16:creationId xmlns:a16="http://schemas.microsoft.com/office/drawing/2014/main" id="{4ACCEA75-987F-4A18-B234-6A6F05B5EB70}"/>
              </a:ext>
            </a:extLst>
          </p:cNvPr>
          <p:cNvSpPr/>
          <p:nvPr/>
        </p:nvSpPr>
        <p:spPr>
          <a:xfrm>
            <a:off x="749598" y="5612983"/>
            <a:ext cx="1143003" cy="421954"/>
          </a:xfrm>
          <a:prstGeom prst="rect">
            <a:avLst/>
          </a:prstGeom>
          <a:solidFill>
            <a:srgbClr val="537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panose="020B0604020202020204" pitchFamily="34" charset="0"/>
                <a:cs typeface="Arial" panose="020B0604020202020204" pitchFamily="34" charset="0"/>
              </a:rPr>
              <a:t>IT support</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engineer</a:t>
            </a:r>
          </a:p>
        </p:txBody>
      </p:sp>
      <p:sp>
        <p:nvSpPr>
          <p:cNvPr id="85" name="矩形 84">
            <a:extLst>
              <a:ext uri="{FF2B5EF4-FFF2-40B4-BE49-F238E27FC236}">
                <a16:creationId xmlns:a16="http://schemas.microsoft.com/office/drawing/2014/main" id="{0AFC08F4-C210-4E9B-BC5B-13CA2D5EDFD1}"/>
              </a:ext>
            </a:extLst>
          </p:cNvPr>
          <p:cNvSpPr/>
          <p:nvPr/>
        </p:nvSpPr>
        <p:spPr>
          <a:xfrm>
            <a:off x="2199938" y="5612983"/>
            <a:ext cx="1143003" cy="421954"/>
          </a:xfrm>
          <a:prstGeom prst="rect">
            <a:avLst/>
          </a:prstGeom>
          <a:solidFill>
            <a:srgbClr val="537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panose="020B0604020202020204" pitchFamily="34" charset="0"/>
                <a:cs typeface="Arial" panose="020B0604020202020204" pitchFamily="34" charset="0"/>
              </a:rPr>
              <a:t>IT support</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engineer</a:t>
            </a:r>
          </a:p>
        </p:txBody>
      </p:sp>
      <p:sp>
        <p:nvSpPr>
          <p:cNvPr id="86" name="矩形 85">
            <a:extLst>
              <a:ext uri="{FF2B5EF4-FFF2-40B4-BE49-F238E27FC236}">
                <a16:creationId xmlns:a16="http://schemas.microsoft.com/office/drawing/2014/main" id="{FEDD35A5-2107-4032-9BEC-BC824E78F328}"/>
              </a:ext>
            </a:extLst>
          </p:cNvPr>
          <p:cNvSpPr/>
          <p:nvPr/>
        </p:nvSpPr>
        <p:spPr>
          <a:xfrm>
            <a:off x="3564941" y="5612983"/>
            <a:ext cx="1143003" cy="421954"/>
          </a:xfrm>
          <a:prstGeom prst="rect">
            <a:avLst/>
          </a:prstGeom>
          <a:solidFill>
            <a:srgbClr val="537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panose="020B0604020202020204" pitchFamily="34" charset="0"/>
                <a:cs typeface="Arial" panose="020B0604020202020204" pitchFamily="34" charset="0"/>
              </a:rPr>
              <a:t>IT support</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engineer</a:t>
            </a:r>
          </a:p>
        </p:txBody>
      </p:sp>
      <p:sp>
        <p:nvSpPr>
          <p:cNvPr id="87" name="矩形 86">
            <a:extLst>
              <a:ext uri="{FF2B5EF4-FFF2-40B4-BE49-F238E27FC236}">
                <a16:creationId xmlns:a16="http://schemas.microsoft.com/office/drawing/2014/main" id="{58A04A5D-780C-4884-8D67-3026E2CBFDC2}"/>
              </a:ext>
            </a:extLst>
          </p:cNvPr>
          <p:cNvSpPr/>
          <p:nvPr/>
        </p:nvSpPr>
        <p:spPr>
          <a:xfrm>
            <a:off x="4995413" y="5617255"/>
            <a:ext cx="1143003" cy="421954"/>
          </a:xfrm>
          <a:prstGeom prst="rect">
            <a:avLst/>
          </a:prstGeom>
          <a:solidFill>
            <a:srgbClr val="537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panose="020B0604020202020204" pitchFamily="34" charset="0"/>
                <a:cs typeface="Arial" panose="020B0604020202020204" pitchFamily="34" charset="0"/>
              </a:rPr>
              <a:t>IT support</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Engineer</a:t>
            </a:r>
          </a:p>
        </p:txBody>
      </p:sp>
      <p:sp>
        <p:nvSpPr>
          <p:cNvPr id="89" name="矩形 88">
            <a:extLst>
              <a:ext uri="{FF2B5EF4-FFF2-40B4-BE49-F238E27FC236}">
                <a16:creationId xmlns:a16="http://schemas.microsoft.com/office/drawing/2014/main" id="{59DD8B40-BBB5-43CB-A1A8-4A16875BAC20}"/>
              </a:ext>
            </a:extLst>
          </p:cNvPr>
          <p:cNvSpPr/>
          <p:nvPr/>
        </p:nvSpPr>
        <p:spPr>
          <a:xfrm>
            <a:off x="4049497" y="4853437"/>
            <a:ext cx="1143003" cy="308433"/>
          </a:xfrm>
          <a:prstGeom prst="rect">
            <a:avLst/>
          </a:prstGeom>
          <a:solidFill>
            <a:srgbClr val="537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Arial" panose="020B0604020202020204" pitchFamily="34" charset="0"/>
                <a:cs typeface="Arial" panose="020B0604020202020204" pitchFamily="34" charset="0"/>
              </a:rPr>
              <a:t>TTL</a:t>
            </a:r>
          </a:p>
        </p:txBody>
      </p:sp>
      <p:sp>
        <p:nvSpPr>
          <p:cNvPr id="91" name="矩形 90">
            <a:extLst>
              <a:ext uri="{FF2B5EF4-FFF2-40B4-BE49-F238E27FC236}">
                <a16:creationId xmlns:a16="http://schemas.microsoft.com/office/drawing/2014/main" id="{49352240-4F43-4CC3-955A-9F1B7AF3C6E0}"/>
              </a:ext>
            </a:extLst>
          </p:cNvPr>
          <p:cNvSpPr/>
          <p:nvPr/>
        </p:nvSpPr>
        <p:spPr>
          <a:xfrm>
            <a:off x="7778355" y="4443017"/>
            <a:ext cx="1143003" cy="308433"/>
          </a:xfrm>
          <a:prstGeom prst="rect">
            <a:avLst/>
          </a:prstGeom>
          <a:solidFill>
            <a:srgbClr val="537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Arial" panose="020B0604020202020204" pitchFamily="34" charset="0"/>
                <a:cs typeface="Arial" panose="020B0604020202020204" pitchFamily="34" charset="0"/>
              </a:rPr>
              <a:t>Team 3</a:t>
            </a:r>
          </a:p>
        </p:txBody>
      </p:sp>
      <p:sp>
        <p:nvSpPr>
          <p:cNvPr id="92" name="矩形 91">
            <a:extLst>
              <a:ext uri="{FF2B5EF4-FFF2-40B4-BE49-F238E27FC236}">
                <a16:creationId xmlns:a16="http://schemas.microsoft.com/office/drawing/2014/main" id="{5B4A7E61-79EA-47DC-BA25-4F830772B235}"/>
              </a:ext>
            </a:extLst>
          </p:cNvPr>
          <p:cNvSpPr/>
          <p:nvPr/>
        </p:nvSpPr>
        <p:spPr>
          <a:xfrm>
            <a:off x="7778354" y="4900632"/>
            <a:ext cx="1143003" cy="308433"/>
          </a:xfrm>
          <a:prstGeom prst="rect">
            <a:avLst/>
          </a:prstGeom>
          <a:solidFill>
            <a:srgbClr val="537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Arial" panose="020B0604020202020204" pitchFamily="34" charset="0"/>
                <a:cs typeface="Arial" panose="020B0604020202020204" pitchFamily="34" charset="0"/>
              </a:rPr>
              <a:t>TTL</a:t>
            </a:r>
          </a:p>
        </p:txBody>
      </p:sp>
      <p:sp>
        <p:nvSpPr>
          <p:cNvPr id="93" name="矩形 92">
            <a:extLst>
              <a:ext uri="{FF2B5EF4-FFF2-40B4-BE49-F238E27FC236}">
                <a16:creationId xmlns:a16="http://schemas.microsoft.com/office/drawing/2014/main" id="{BCE46A91-08F5-490F-A019-FEF0136986D1}"/>
              </a:ext>
            </a:extLst>
          </p:cNvPr>
          <p:cNvSpPr/>
          <p:nvPr/>
        </p:nvSpPr>
        <p:spPr>
          <a:xfrm>
            <a:off x="6897823" y="5612983"/>
            <a:ext cx="1143003" cy="421954"/>
          </a:xfrm>
          <a:prstGeom prst="rect">
            <a:avLst/>
          </a:prstGeom>
          <a:solidFill>
            <a:srgbClr val="537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panose="020B0604020202020204" pitchFamily="34" charset="0"/>
                <a:cs typeface="Arial" panose="020B0604020202020204" pitchFamily="34" charset="0"/>
              </a:rPr>
              <a:t>IT support</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Engineer</a:t>
            </a:r>
          </a:p>
        </p:txBody>
      </p:sp>
      <p:sp>
        <p:nvSpPr>
          <p:cNvPr id="94" name="矩形 93">
            <a:extLst>
              <a:ext uri="{FF2B5EF4-FFF2-40B4-BE49-F238E27FC236}">
                <a16:creationId xmlns:a16="http://schemas.microsoft.com/office/drawing/2014/main" id="{88CA51F3-8CC6-405F-BC40-2CCC29EE3D41}"/>
              </a:ext>
            </a:extLst>
          </p:cNvPr>
          <p:cNvSpPr/>
          <p:nvPr/>
        </p:nvSpPr>
        <p:spPr>
          <a:xfrm>
            <a:off x="8179797" y="5610183"/>
            <a:ext cx="1084073" cy="421954"/>
          </a:xfrm>
          <a:prstGeom prst="rect">
            <a:avLst/>
          </a:prstGeom>
          <a:solidFill>
            <a:srgbClr val="537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panose="020B0604020202020204" pitchFamily="34" charset="0"/>
                <a:cs typeface="Arial" panose="020B0604020202020204" pitchFamily="34" charset="0"/>
              </a:rPr>
              <a:t>Developer</a:t>
            </a:r>
          </a:p>
        </p:txBody>
      </p:sp>
      <p:sp>
        <p:nvSpPr>
          <p:cNvPr id="95" name="矩形 94">
            <a:extLst>
              <a:ext uri="{FF2B5EF4-FFF2-40B4-BE49-F238E27FC236}">
                <a16:creationId xmlns:a16="http://schemas.microsoft.com/office/drawing/2014/main" id="{72DCDE05-281B-4BE5-B8D4-EDC49CD1EED3}"/>
              </a:ext>
            </a:extLst>
          </p:cNvPr>
          <p:cNvSpPr/>
          <p:nvPr/>
        </p:nvSpPr>
        <p:spPr>
          <a:xfrm>
            <a:off x="9463121" y="5610183"/>
            <a:ext cx="680015" cy="421954"/>
          </a:xfrm>
          <a:prstGeom prst="rect">
            <a:avLst/>
          </a:prstGeom>
          <a:solidFill>
            <a:srgbClr val="537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panose="020B0604020202020204" pitchFamily="34" charset="0"/>
                <a:cs typeface="Arial" panose="020B0604020202020204" pitchFamily="34" charset="0"/>
              </a:rPr>
              <a:t>Tester</a:t>
            </a:r>
          </a:p>
        </p:txBody>
      </p:sp>
      <p:sp>
        <p:nvSpPr>
          <p:cNvPr id="96" name="Rectangle 6">
            <a:extLst>
              <a:ext uri="{FF2B5EF4-FFF2-40B4-BE49-F238E27FC236}">
                <a16:creationId xmlns:a16="http://schemas.microsoft.com/office/drawing/2014/main" id="{48DC48AC-141F-4802-A3BA-012A40D6E578}"/>
              </a:ext>
            </a:extLst>
          </p:cNvPr>
          <p:cNvSpPr>
            <a:spLocks noChangeArrowheads="1"/>
          </p:cNvSpPr>
          <p:nvPr/>
        </p:nvSpPr>
        <p:spPr bwMode="auto">
          <a:xfrm>
            <a:off x="4929944" y="5304237"/>
            <a:ext cx="3199362" cy="878520"/>
          </a:xfrm>
          <a:prstGeom prst="rect">
            <a:avLst/>
          </a:prstGeom>
          <a:noFill/>
          <a:ln w="19050">
            <a:solidFill>
              <a:schemeClr val="bg1">
                <a:lumMod val="65000"/>
              </a:schemeClr>
            </a:solidFill>
            <a:prstDash val="dash"/>
          </a:ln>
          <a:extLst/>
        </p:spPr>
        <p:txBody>
          <a:bodyPr wrap="none" anchor="t"/>
          <a:lstStyle/>
          <a:p>
            <a:pPr marL="0" marR="0" lvl="0" indent="0" algn="ctr" defTabSz="914400" rtl="0" eaLnBrk="0" fontAlgn="auto" latinLnBrk="0" hangingPunct="0">
              <a:lnSpc>
                <a:spcPct val="100000"/>
              </a:lnSpc>
              <a:spcBef>
                <a:spcPct val="50000"/>
              </a:spcBef>
              <a:spcAft>
                <a:spcPts val="0"/>
              </a:spcAft>
              <a:buClr>
                <a:srgbClr val="ED7D31"/>
              </a:buClr>
              <a:buSzTx/>
              <a:buFontTx/>
              <a:buNone/>
              <a:tabLst/>
              <a:defRPr/>
            </a:pPr>
            <a:r>
              <a:rPr kumimoji="0" lang="en-US" altLang="zh-CN" sz="1600" b="1" i="0" u="none" strike="noStrike" kern="1200" cap="none" spc="0" normalizeH="0" baseline="0" noProof="0" dirty="0">
                <a:ln>
                  <a:noFill/>
                </a:ln>
                <a:effectLst/>
                <a:uLnTx/>
                <a:uFillTx/>
                <a:latin typeface="Arial" panose="020B0604020202020204" pitchFamily="34" charset="0"/>
                <a:ea typeface="微软雅黑" panose="020B0503020204020204" pitchFamily="34" charset="-122"/>
                <a:cs typeface="Arial" panose="020B0604020202020204" pitchFamily="34" charset="0"/>
              </a:rPr>
              <a:t>Shared Resource</a:t>
            </a:r>
            <a:endParaRPr kumimoji="0" lang="zh-CN" altLang="en-US" sz="1600" b="1" i="0" u="none" strike="noStrike" kern="1200" cap="none" spc="0" normalizeH="0" baseline="0" noProof="0" dirty="0">
              <a:ln>
                <a:noFill/>
              </a:ln>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97" name="Elbow Connector 55">
            <a:extLst>
              <a:ext uri="{FF2B5EF4-FFF2-40B4-BE49-F238E27FC236}">
                <a16:creationId xmlns:a16="http://schemas.microsoft.com/office/drawing/2014/main" id="{CEE86D2B-725F-4231-BB7F-66F0C943C750}"/>
              </a:ext>
            </a:extLst>
          </p:cNvPr>
          <p:cNvCxnSpPr>
            <a:cxnSpLocks/>
            <a:stCxn id="81" idx="0"/>
            <a:endCxn id="73" idx="2"/>
          </p:cNvCxnSpPr>
          <p:nvPr/>
        </p:nvCxnSpPr>
        <p:spPr bwMode="auto">
          <a:xfrm rot="5400000" flipH="1" flipV="1">
            <a:off x="1869946" y="4773383"/>
            <a:ext cx="160109" cy="1"/>
          </a:xfrm>
          <a:prstGeom prst="bentConnector3">
            <a:avLst>
              <a:gd name="adj1" fmla="val 50000"/>
            </a:avLst>
          </a:prstGeom>
          <a:ln w="28575">
            <a:solidFill>
              <a:schemeClr val="bg1">
                <a:lumMod val="65000"/>
              </a:schemeClr>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100" name="Elbow Connector 55">
            <a:extLst>
              <a:ext uri="{FF2B5EF4-FFF2-40B4-BE49-F238E27FC236}">
                <a16:creationId xmlns:a16="http://schemas.microsoft.com/office/drawing/2014/main" id="{0579D677-D8BA-46FB-B1F2-5F2A3293959B}"/>
              </a:ext>
            </a:extLst>
          </p:cNvPr>
          <p:cNvCxnSpPr>
            <a:cxnSpLocks/>
            <a:stCxn id="89" idx="0"/>
            <a:endCxn id="78" idx="2"/>
          </p:cNvCxnSpPr>
          <p:nvPr/>
        </p:nvCxnSpPr>
        <p:spPr bwMode="auto">
          <a:xfrm rot="16200000" flipV="1">
            <a:off x="4545310" y="4777748"/>
            <a:ext cx="150584" cy="794"/>
          </a:xfrm>
          <a:prstGeom prst="bentConnector3">
            <a:avLst>
              <a:gd name="adj1" fmla="val 50000"/>
            </a:avLst>
          </a:prstGeom>
          <a:ln w="28575">
            <a:solidFill>
              <a:schemeClr val="bg1">
                <a:lumMod val="65000"/>
              </a:schemeClr>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104" name="Elbow Connector 55">
            <a:extLst>
              <a:ext uri="{FF2B5EF4-FFF2-40B4-BE49-F238E27FC236}">
                <a16:creationId xmlns:a16="http://schemas.microsoft.com/office/drawing/2014/main" id="{9D94D3BE-4486-45AD-B899-2CA062DF7E55}"/>
              </a:ext>
            </a:extLst>
          </p:cNvPr>
          <p:cNvCxnSpPr>
            <a:cxnSpLocks/>
            <a:stCxn id="82" idx="0"/>
            <a:endCxn id="81" idx="2"/>
          </p:cNvCxnSpPr>
          <p:nvPr/>
        </p:nvCxnSpPr>
        <p:spPr bwMode="auto">
          <a:xfrm rot="5400000" flipH="1" flipV="1">
            <a:off x="1409994" y="5072977"/>
            <a:ext cx="451113" cy="628900"/>
          </a:xfrm>
          <a:prstGeom prst="bentConnector3">
            <a:avLst>
              <a:gd name="adj1" fmla="val 50000"/>
            </a:avLst>
          </a:prstGeom>
          <a:ln w="28575">
            <a:solidFill>
              <a:schemeClr val="bg1">
                <a:lumMod val="65000"/>
              </a:schemeClr>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108" name="Elbow Connector 55">
            <a:extLst>
              <a:ext uri="{FF2B5EF4-FFF2-40B4-BE49-F238E27FC236}">
                <a16:creationId xmlns:a16="http://schemas.microsoft.com/office/drawing/2014/main" id="{C18F9F3B-0DF1-4F59-922E-D9288154052E}"/>
              </a:ext>
            </a:extLst>
          </p:cNvPr>
          <p:cNvCxnSpPr>
            <a:cxnSpLocks/>
            <a:stCxn id="85" idx="0"/>
            <a:endCxn id="81" idx="2"/>
          </p:cNvCxnSpPr>
          <p:nvPr/>
        </p:nvCxnSpPr>
        <p:spPr bwMode="auto">
          <a:xfrm rot="16200000" flipV="1">
            <a:off x="2135164" y="4976707"/>
            <a:ext cx="451113" cy="821440"/>
          </a:xfrm>
          <a:prstGeom prst="bentConnector3">
            <a:avLst>
              <a:gd name="adj1" fmla="val 50000"/>
            </a:avLst>
          </a:prstGeom>
          <a:ln w="28575">
            <a:solidFill>
              <a:schemeClr val="bg1">
                <a:lumMod val="65000"/>
              </a:schemeClr>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111" name="Elbow Connector 55">
            <a:extLst>
              <a:ext uri="{FF2B5EF4-FFF2-40B4-BE49-F238E27FC236}">
                <a16:creationId xmlns:a16="http://schemas.microsoft.com/office/drawing/2014/main" id="{9D94D3BE-4486-45AD-B899-2CA062DF7E55}"/>
              </a:ext>
            </a:extLst>
          </p:cNvPr>
          <p:cNvCxnSpPr>
            <a:cxnSpLocks/>
            <a:stCxn id="86" idx="0"/>
            <a:endCxn id="89" idx="2"/>
          </p:cNvCxnSpPr>
          <p:nvPr/>
        </p:nvCxnSpPr>
        <p:spPr bwMode="auto">
          <a:xfrm rot="5400000" flipH="1" flipV="1">
            <a:off x="4153165" y="5145149"/>
            <a:ext cx="451113" cy="484556"/>
          </a:xfrm>
          <a:prstGeom prst="bentConnector3">
            <a:avLst>
              <a:gd name="adj1" fmla="val 50000"/>
            </a:avLst>
          </a:prstGeom>
          <a:ln w="28575">
            <a:solidFill>
              <a:schemeClr val="bg1">
                <a:lumMod val="65000"/>
              </a:schemeClr>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sp>
        <p:nvSpPr>
          <p:cNvPr id="114" name="文本框 113">
            <a:extLst>
              <a:ext uri="{FF2B5EF4-FFF2-40B4-BE49-F238E27FC236}">
                <a16:creationId xmlns:a16="http://schemas.microsoft.com/office/drawing/2014/main" id="{A36D70A3-28EB-450A-BEB2-9AC70C33CDFC}"/>
              </a:ext>
            </a:extLst>
          </p:cNvPr>
          <p:cNvSpPr txBox="1"/>
          <p:nvPr/>
        </p:nvSpPr>
        <p:spPr>
          <a:xfrm>
            <a:off x="1890677" y="5470302"/>
            <a:ext cx="309261" cy="523220"/>
          </a:xfrm>
          <a:prstGeom prst="rect">
            <a:avLst/>
          </a:prstGeom>
          <a:noFill/>
        </p:spPr>
        <p:txBody>
          <a:bodyPr wrap="square" rtlCol="0" anchor="ctr">
            <a:spAutoFit/>
          </a:bodyPr>
          <a:lstStyle/>
          <a:p>
            <a:pPr algn="ctr"/>
            <a:r>
              <a:rPr lang="en-US" altLang="zh-CN" sz="2800" dirty="0"/>
              <a:t>…</a:t>
            </a:r>
            <a:endParaRPr lang="zh-CN" altLang="en-US" sz="2800" dirty="0"/>
          </a:p>
        </p:txBody>
      </p:sp>
      <p:sp>
        <p:nvSpPr>
          <p:cNvPr id="115" name="文本框 114">
            <a:extLst>
              <a:ext uri="{FF2B5EF4-FFF2-40B4-BE49-F238E27FC236}">
                <a16:creationId xmlns:a16="http://schemas.microsoft.com/office/drawing/2014/main" id="{11A5E0EC-25CE-4C75-9458-E8D35A41A4D9}"/>
              </a:ext>
            </a:extLst>
          </p:cNvPr>
          <p:cNvSpPr txBox="1"/>
          <p:nvPr/>
        </p:nvSpPr>
        <p:spPr>
          <a:xfrm>
            <a:off x="4723526" y="5478411"/>
            <a:ext cx="309261" cy="523220"/>
          </a:xfrm>
          <a:prstGeom prst="rect">
            <a:avLst/>
          </a:prstGeom>
          <a:noFill/>
        </p:spPr>
        <p:txBody>
          <a:bodyPr wrap="square" rtlCol="0" anchor="ctr">
            <a:spAutoFit/>
          </a:bodyPr>
          <a:lstStyle/>
          <a:p>
            <a:pPr algn="ctr"/>
            <a:r>
              <a:rPr lang="en-US" altLang="zh-CN" sz="2800" dirty="0"/>
              <a:t>…</a:t>
            </a:r>
            <a:endParaRPr lang="zh-CN" altLang="en-US" sz="2800" dirty="0"/>
          </a:p>
        </p:txBody>
      </p:sp>
      <p:cxnSp>
        <p:nvCxnSpPr>
          <p:cNvPr id="116" name="Elbow Connector 55">
            <a:extLst>
              <a:ext uri="{FF2B5EF4-FFF2-40B4-BE49-F238E27FC236}">
                <a16:creationId xmlns:a16="http://schemas.microsoft.com/office/drawing/2014/main" id="{3C77A9FB-BE8B-4291-9299-29BD121E59F5}"/>
              </a:ext>
            </a:extLst>
          </p:cNvPr>
          <p:cNvCxnSpPr>
            <a:cxnSpLocks/>
            <a:stCxn id="87" idx="0"/>
            <a:endCxn id="89" idx="2"/>
          </p:cNvCxnSpPr>
          <p:nvPr/>
        </p:nvCxnSpPr>
        <p:spPr bwMode="auto">
          <a:xfrm rot="16200000" flipV="1">
            <a:off x="4866265" y="4916605"/>
            <a:ext cx="455385" cy="945916"/>
          </a:xfrm>
          <a:prstGeom prst="bentConnector3">
            <a:avLst>
              <a:gd name="adj1" fmla="val 50000"/>
            </a:avLst>
          </a:prstGeom>
          <a:ln w="28575">
            <a:solidFill>
              <a:schemeClr val="bg1">
                <a:lumMod val="65000"/>
              </a:schemeClr>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119" name="Elbow Connector 55">
            <a:extLst>
              <a:ext uri="{FF2B5EF4-FFF2-40B4-BE49-F238E27FC236}">
                <a16:creationId xmlns:a16="http://schemas.microsoft.com/office/drawing/2014/main" id="{810FEFEF-E02F-488B-89C0-61560C284F4E}"/>
              </a:ext>
            </a:extLst>
          </p:cNvPr>
          <p:cNvCxnSpPr>
            <a:cxnSpLocks/>
            <a:stCxn id="92" idx="0"/>
            <a:endCxn id="91" idx="2"/>
          </p:cNvCxnSpPr>
          <p:nvPr/>
        </p:nvCxnSpPr>
        <p:spPr bwMode="auto">
          <a:xfrm rot="5400000" flipH="1" flipV="1">
            <a:off x="8275265" y="4826041"/>
            <a:ext cx="149182" cy="1"/>
          </a:xfrm>
          <a:prstGeom prst="bentConnector3">
            <a:avLst>
              <a:gd name="adj1" fmla="val 50000"/>
            </a:avLst>
          </a:prstGeom>
          <a:ln w="28575">
            <a:solidFill>
              <a:schemeClr val="bg1">
                <a:lumMod val="65000"/>
              </a:schemeClr>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125" name="Elbow Connector 55">
            <a:extLst>
              <a:ext uri="{FF2B5EF4-FFF2-40B4-BE49-F238E27FC236}">
                <a16:creationId xmlns:a16="http://schemas.microsoft.com/office/drawing/2014/main" id="{2E63FF5B-9D26-4BE7-91C3-91AA7204A081}"/>
              </a:ext>
            </a:extLst>
          </p:cNvPr>
          <p:cNvCxnSpPr>
            <a:cxnSpLocks/>
            <a:stCxn id="93" idx="0"/>
            <a:endCxn id="92" idx="2"/>
          </p:cNvCxnSpPr>
          <p:nvPr/>
        </p:nvCxnSpPr>
        <p:spPr bwMode="auto">
          <a:xfrm rot="5400000" flipH="1" flipV="1">
            <a:off x="7707631" y="4970759"/>
            <a:ext cx="403918" cy="880531"/>
          </a:xfrm>
          <a:prstGeom prst="bentConnector3">
            <a:avLst>
              <a:gd name="adj1" fmla="val 50000"/>
            </a:avLst>
          </a:prstGeom>
          <a:ln w="28575">
            <a:solidFill>
              <a:schemeClr val="bg1">
                <a:lumMod val="65000"/>
              </a:schemeClr>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128" name="Elbow Connector 55">
            <a:extLst>
              <a:ext uri="{FF2B5EF4-FFF2-40B4-BE49-F238E27FC236}">
                <a16:creationId xmlns:a16="http://schemas.microsoft.com/office/drawing/2014/main" id="{8263EA06-0033-474D-A2F9-8965C4921914}"/>
              </a:ext>
            </a:extLst>
          </p:cNvPr>
          <p:cNvCxnSpPr>
            <a:cxnSpLocks/>
            <a:stCxn id="94" idx="0"/>
            <a:endCxn id="92" idx="2"/>
          </p:cNvCxnSpPr>
          <p:nvPr/>
        </p:nvCxnSpPr>
        <p:spPr bwMode="auto">
          <a:xfrm rot="16200000" flipV="1">
            <a:off x="8335286" y="5223635"/>
            <a:ext cx="401118" cy="371978"/>
          </a:xfrm>
          <a:prstGeom prst="bentConnector3">
            <a:avLst>
              <a:gd name="adj1" fmla="val 50000"/>
            </a:avLst>
          </a:prstGeom>
          <a:ln w="28575">
            <a:solidFill>
              <a:schemeClr val="bg1">
                <a:lumMod val="65000"/>
              </a:schemeClr>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131" name="Elbow Connector 55">
            <a:extLst>
              <a:ext uri="{FF2B5EF4-FFF2-40B4-BE49-F238E27FC236}">
                <a16:creationId xmlns:a16="http://schemas.microsoft.com/office/drawing/2014/main" id="{E8B4B093-5F61-4EC6-9A71-BAB7438819B4}"/>
              </a:ext>
            </a:extLst>
          </p:cNvPr>
          <p:cNvCxnSpPr>
            <a:cxnSpLocks/>
            <a:stCxn id="95" idx="0"/>
            <a:endCxn id="92" idx="2"/>
          </p:cNvCxnSpPr>
          <p:nvPr/>
        </p:nvCxnSpPr>
        <p:spPr bwMode="auto">
          <a:xfrm rot="16200000" flipV="1">
            <a:off x="8875934" y="4682987"/>
            <a:ext cx="401118" cy="1453273"/>
          </a:xfrm>
          <a:prstGeom prst="bentConnector3">
            <a:avLst>
              <a:gd name="adj1" fmla="val 50000"/>
            </a:avLst>
          </a:prstGeom>
          <a:ln w="28575">
            <a:solidFill>
              <a:schemeClr val="bg1">
                <a:lumMod val="65000"/>
              </a:schemeClr>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6254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9910" y="58169"/>
            <a:ext cx="9537700" cy="690880"/>
          </a:xfrm>
        </p:spPr>
        <p:txBody>
          <a:bodyPr/>
          <a:lstStyle/>
          <a:p>
            <a:r>
              <a:rPr lang="en-US" altLang="zh-CN" b="1" dirty="0">
                <a:solidFill>
                  <a:srgbClr val="002060"/>
                </a:solidFill>
                <a:latin typeface="Arial" panose="020B0604020202020204" pitchFamily="34" charset="0"/>
                <a:ea typeface="Arial Unicode MS" panose="020B0604020202020204" charset="-122"/>
                <a:cs typeface="Arial" panose="020B0604020202020204" pitchFamily="34" charset="0"/>
              </a:rPr>
              <a:t>CWX Delivery Plan</a:t>
            </a:r>
            <a:endParaRPr lang="en-US" altLang="zh-CN" b="1" dirty="0">
              <a:latin typeface="微软雅黑" panose="020B0503020204020204" pitchFamily="34" charset="-122"/>
              <a:ea typeface="微软雅黑" panose="020B0503020204020204" pitchFamily="34" charset="-122"/>
              <a:sym typeface="+mn-ea"/>
            </a:endParaRPr>
          </a:p>
        </p:txBody>
      </p:sp>
      <p:sp>
        <p:nvSpPr>
          <p:cNvPr id="4" name="矩形 3"/>
          <p:cNvSpPr/>
          <p:nvPr/>
        </p:nvSpPr>
        <p:spPr>
          <a:xfrm>
            <a:off x="0" y="192134"/>
            <a:ext cx="218284" cy="42295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12517" y="192134"/>
            <a:ext cx="99768" cy="42295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2" name="图表 11">
            <a:extLst>
              <a:ext uri="{FF2B5EF4-FFF2-40B4-BE49-F238E27FC236}">
                <a16:creationId xmlns:a16="http://schemas.microsoft.com/office/drawing/2014/main" id="{DF6B6317-EF91-4378-B63E-7F15836F4F4D}"/>
              </a:ext>
            </a:extLst>
          </p:cNvPr>
          <p:cNvGraphicFramePr/>
          <p:nvPr>
            <p:extLst>
              <p:ext uri="{D42A27DB-BD31-4B8C-83A1-F6EECF244321}">
                <p14:modId xmlns:p14="http://schemas.microsoft.com/office/powerpoint/2010/main" val="4013570952"/>
              </p:ext>
            </p:extLst>
          </p:nvPr>
        </p:nvGraphicFramePr>
        <p:xfrm>
          <a:off x="549910" y="1084589"/>
          <a:ext cx="10714438"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2365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9283" y="99368"/>
            <a:ext cx="9537700" cy="690880"/>
          </a:xfrm>
        </p:spPr>
        <p:txBody>
          <a:bodyPr/>
          <a:lstStyle/>
          <a:p>
            <a:r>
              <a:rPr lang="en-US" altLang="zh-CN" b="1" dirty="0">
                <a:solidFill>
                  <a:srgbClr val="002060"/>
                </a:solidFill>
                <a:latin typeface="Arial" panose="020B0604020202020204" pitchFamily="34" charset="0"/>
                <a:ea typeface="Arial Unicode MS" panose="020B0604020202020204" charset="-122"/>
                <a:cs typeface="Arial" panose="020B0604020202020204" pitchFamily="34" charset="0"/>
              </a:rPr>
              <a:t>Imaging View Delivery Plan</a:t>
            </a:r>
            <a:endParaRPr lang="en-US" altLang="zh-CN" b="1" dirty="0">
              <a:latin typeface="微软雅黑" panose="020B0503020204020204" pitchFamily="34" charset="-122"/>
              <a:ea typeface="微软雅黑" panose="020B0503020204020204" pitchFamily="34" charset="-122"/>
              <a:sym typeface="+mn-ea"/>
            </a:endParaRPr>
          </a:p>
        </p:txBody>
      </p:sp>
      <p:sp>
        <p:nvSpPr>
          <p:cNvPr id="4" name="矩形 3"/>
          <p:cNvSpPr/>
          <p:nvPr/>
        </p:nvSpPr>
        <p:spPr>
          <a:xfrm>
            <a:off x="0" y="192134"/>
            <a:ext cx="218284" cy="42295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12517" y="192134"/>
            <a:ext cx="99768" cy="42295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 name="图表 10">
            <a:extLst>
              <a:ext uri="{FF2B5EF4-FFF2-40B4-BE49-F238E27FC236}">
                <a16:creationId xmlns:a16="http://schemas.microsoft.com/office/drawing/2014/main" id="{84D0B47A-9927-4001-A740-0B95D6C2B014}"/>
              </a:ext>
            </a:extLst>
          </p:cNvPr>
          <p:cNvGraphicFramePr/>
          <p:nvPr>
            <p:extLst>
              <p:ext uri="{D42A27DB-BD31-4B8C-83A1-F6EECF244321}">
                <p14:modId xmlns:p14="http://schemas.microsoft.com/office/powerpoint/2010/main" val="4062306562"/>
              </p:ext>
            </p:extLst>
          </p:nvPr>
        </p:nvGraphicFramePr>
        <p:xfrm>
          <a:off x="6559826" y="3879975"/>
          <a:ext cx="5380383" cy="2911765"/>
        </p:xfrm>
        <a:graphic>
          <a:graphicData uri="http://schemas.openxmlformats.org/drawingml/2006/chart">
            <c:chart xmlns:c="http://schemas.openxmlformats.org/drawingml/2006/chart" xmlns:r="http://schemas.openxmlformats.org/officeDocument/2006/relationships" r:id="rId2"/>
          </a:graphicData>
        </a:graphic>
      </p:graphicFrame>
      <p:sp>
        <p:nvSpPr>
          <p:cNvPr id="12" name="矩形 11">
            <a:extLst>
              <a:ext uri="{FF2B5EF4-FFF2-40B4-BE49-F238E27FC236}">
                <a16:creationId xmlns:a16="http://schemas.microsoft.com/office/drawing/2014/main" id="{8E3EBF5A-A950-4521-AAD3-C26FDA96D16F}"/>
              </a:ext>
            </a:extLst>
          </p:cNvPr>
          <p:cNvSpPr/>
          <p:nvPr/>
        </p:nvSpPr>
        <p:spPr>
          <a:xfrm>
            <a:off x="362401" y="3835753"/>
            <a:ext cx="5987046" cy="3168688"/>
          </a:xfrm>
          <a:prstGeom prst="rect">
            <a:avLst/>
          </a:prstGeom>
        </p:spPr>
        <p:txBody>
          <a:bodyPr wrap="square">
            <a:spAutoFit/>
          </a:bodyPr>
          <a:lstStyle/>
          <a:p>
            <a:pPr lvl="0" fontAlgn="base">
              <a:lnSpc>
                <a:spcPts val="2600"/>
              </a:lnSpc>
              <a:spcBef>
                <a:spcPct val="0"/>
              </a:spcBef>
              <a:spcAft>
                <a:spcPct val="0"/>
              </a:spcAft>
              <a:buClr>
                <a:srgbClr val="0070C0"/>
              </a:buClr>
              <a:buSzPct val="110000"/>
              <a:defRPr/>
            </a:pPr>
            <a:r>
              <a:rPr lang="en-US" altLang="zh-CN" b="1" u="sng" kern="0" dirty="0">
                <a:solidFill>
                  <a:srgbClr val="000000"/>
                </a:solidFill>
                <a:latin typeface="Arial" panose="020B0604020202020204" pitchFamily="34" charset="0"/>
                <a:ea typeface="微软雅黑" panose="020B0503020204020204" pitchFamily="34" charset="-122"/>
                <a:cs typeface="Arial" panose="020B0604020202020204" pitchFamily="34" charset="0"/>
              </a:rPr>
              <a:t>Milestone1 (January</a:t>
            </a:r>
            <a:r>
              <a:rPr lang="da-DK" altLang="zh-CN" b="1" u="sng" kern="0" dirty="0">
                <a:solidFill>
                  <a:srgbClr val="000000"/>
                </a:solidFill>
                <a:latin typeface="Arial" panose="020B0604020202020204" pitchFamily="34" charset="0"/>
                <a:ea typeface="微软雅黑" panose="020B0503020204020204" pitchFamily="34" charset="-122"/>
                <a:cs typeface="Arial" panose="020B0604020202020204" pitchFamily="34" charset="0"/>
              </a:rPr>
              <a:t> 1, 2020  --- </a:t>
            </a:r>
            <a:r>
              <a:rPr lang="en-US" altLang="zh-CN" b="1" u="sng" kern="0" dirty="0">
                <a:solidFill>
                  <a:srgbClr val="000000"/>
                </a:solidFill>
                <a:latin typeface="Arial" panose="020B0604020202020204" pitchFamily="34" charset="0"/>
                <a:ea typeface="微软雅黑" panose="020B0503020204020204" pitchFamily="34" charset="-122"/>
                <a:cs typeface="Arial" panose="020B0604020202020204" pitchFamily="34" charset="0"/>
              </a:rPr>
              <a:t>February</a:t>
            </a:r>
            <a:r>
              <a:rPr lang="da-DK" altLang="zh-CN" b="1" u="sng" kern="0" dirty="0">
                <a:solidFill>
                  <a:srgbClr val="000000"/>
                </a:solidFill>
                <a:latin typeface="Arial" panose="020B0604020202020204" pitchFamily="34" charset="0"/>
                <a:ea typeface="微软雅黑" panose="020B0503020204020204" pitchFamily="34" charset="-122"/>
                <a:cs typeface="Arial" panose="020B0604020202020204" pitchFamily="34" charset="0"/>
              </a:rPr>
              <a:t> 28, 2020</a:t>
            </a:r>
            <a:r>
              <a:rPr lang="en-US" altLang="zh-CN" b="1" u="sng" kern="0" dirty="0">
                <a:solidFill>
                  <a:srgbClr val="000000"/>
                </a:solidFill>
                <a:latin typeface="Arial" panose="020B0604020202020204" pitchFamily="34" charset="0"/>
                <a:ea typeface="微软雅黑" panose="020B0503020204020204" pitchFamily="34" charset="-122"/>
                <a:cs typeface="Arial" panose="020B0604020202020204" pitchFamily="34" charset="0"/>
              </a:rPr>
              <a:t>)</a:t>
            </a:r>
          </a:p>
          <a:p>
            <a:pPr lvl="0" fontAlgn="base">
              <a:lnSpc>
                <a:spcPts val="2600"/>
              </a:lnSpc>
              <a:spcBef>
                <a:spcPct val="0"/>
              </a:spcBef>
              <a:spcAft>
                <a:spcPct val="0"/>
              </a:spcAft>
              <a:buClr>
                <a:srgbClr val="0070C0"/>
              </a:buClr>
              <a:buSzPct val="110000"/>
              <a:buFont typeface="Wingdings" panose="05000000000000000000" pitchFamily="2" charset="2"/>
              <a:buChar char="l"/>
              <a:defRPr/>
            </a:pPr>
            <a:r>
              <a:rPr lang="en-US" altLang="zh-CN" sz="1600" kern="0" dirty="0">
                <a:solidFill>
                  <a:srgbClr val="000000"/>
                </a:solidFill>
                <a:latin typeface="Arial" panose="020B0604020202020204" pitchFamily="34" charset="0"/>
                <a:ea typeface="微软雅黑" panose="020B0503020204020204" pitchFamily="34" charset="-122"/>
                <a:cs typeface="Arial" panose="020B0604020202020204" pitchFamily="34" charset="0"/>
              </a:rPr>
              <a:t> Complete function analysis for Imaging View</a:t>
            </a:r>
          </a:p>
          <a:p>
            <a:pPr lvl="0" fontAlgn="base">
              <a:lnSpc>
                <a:spcPts val="2600"/>
              </a:lnSpc>
              <a:spcBef>
                <a:spcPct val="0"/>
              </a:spcBef>
              <a:spcAft>
                <a:spcPct val="0"/>
              </a:spcAft>
              <a:buClr>
                <a:srgbClr val="0070C0"/>
              </a:buClr>
              <a:buSzPct val="110000"/>
              <a:buFont typeface="Wingdings" panose="05000000000000000000" pitchFamily="2" charset="2"/>
              <a:buChar char="l"/>
              <a:defRPr/>
            </a:pPr>
            <a:r>
              <a:rPr lang="en-US" altLang="zh-CN" sz="1600" kern="0" dirty="0">
                <a:solidFill>
                  <a:srgbClr val="000000"/>
                </a:solidFill>
                <a:latin typeface="Arial" panose="020B0604020202020204" pitchFamily="34" charset="0"/>
                <a:ea typeface="微软雅黑" panose="020B0503020204020204" pitchFamily="34" charset="-122"/>
                <a:cs typeface="Arial" panose="020B0604020202020204" pitchFamily="34" charset="0"/>
              </a:rPr>
              <a:t> Knowledge Transformation</a:t>
            </a:r>
          </a:p>
          <a:p>
            <a:pPr lvl="0" fontAlgn="base">
              <a:lnSpc>
                <a:spcPts val="2600"/>
              </a:lnSpc>
              <a:spcBef>
                <a:spcPct val="0"/>
              </a:spcBef>
              <a:spcAft>
                <a:spcPct val="0"/>
              </a:spcAft>
              <a:buClr>
                <a:srgbClr val="0070C0"/>
              </a:buClr>
              <a:buSzPct val="110000"/>
              <a:buFont typeface="Wingdings" panose="05000000000000000000" pitchFamily="2" charset="2"/>
              <a:buChar char="l"/>
              <a:defRPr/>
            </a:pPr>
            <a:r>
              <a:rPr lang="en-US" altLang="zh-CN" sz="1600" kern="0" dirty="0">
                <a:solidFill>
                  <a:srgbClr val="000000"/>
                </a:solidFill>
                <a:latin typeface="Arial" panose="020B0604020202020204" pitchFamily="34" charset="0"/>
                <a:ea typeface="微软雅黑" panose="020B0503020204020204" pitchFamily="34" charset="-122"/>
                <a:cs typeface="Arial" panose="020B0604020202020204" pitchFamily="34" charset="0"/>
              </a:rPr>
              <a:t> Get a stable component</a:t>
            </a:r>
          </a:p>
          <a:p>
            <a:pPr lvl="0" fontAlgn="base">
              <a:lnSpc>
                <a:spcPts val="2600"/>
              </a:lnSpc>
              <a:spcBef>
                <a:spcPct val="0"/>
              </a:spcBef>
              <a:spcAft>
                <a:spcPct val="0"/>
              </a:spcAft>
              <a:buClr>
                <a:srgbClr val="0070C0"/>
              </a:buClr>
              <a:buSzPct val="110000"/>
              <a:buFont typeface="Wingdings" panose="05000000000000000000" pitchFamily="2" charset="2"/>
              <a:buChar char="l"/>
              <a:defRPr/>
            </a:pPr>
            <a:r>
              <a:rPr lang="en-US" altLang="zh-CN" sz="1600" kern="0" dirty="0">
                <a:solidFill>
                  <a:srgbClr val="000000"/>
                </a:solidFill>
                <a:latin typeface="Arial" panose="020B0604020202020204" pitchFamily="34" charset="0"/>
                <a:ea typeface="微软雅黑" panose="020B0503020204020204" pitchFamily="34" charset="-122"/>
                <a:cs typeface="Arial" panose="020B0604020202020204" pitchFamily="34" charset="0"/>
              </a:rPr>
              <a:t> Figure out Windows GWIS Integration Solution</a:t>
            </a:r>
          </a:p>
          <a:p>
            <a:pPr lvl="0" fontAlgn="base">
              <a:lnSpc>
                <a:spcPts val="2600"/>
              </a:lnSpc>
              <a:spcBef>
                <a:spcPct val="0"/>
              </a:spcBef>
              <a:spcAft>
                <a:spcPct val="0"/>
              </a:spcAft>
              <a:buClr>
                <a:srgbClr val="0070C0"/>
              </a:buClr>
              <a:buSzPct val="110000"/>
              <a:defRPr/>
            </a:pPr>
            <a:r>
              <a:rPr lang="en-US" altLang="zh-CN" sz="1600" b="1" u="sng" kern="0" dirty="0">
                <a:solidFill>
                  <a:srgbClr val="000000"/>
                </a:solidFill>
                <a:latin typeface="Arial" panose="020B0604020202020204" pitchFamily="34" charset="0"/>
                <a:ea typeface="微软雅黑" panose="020B0503020204020204" pitchFamily="34" charset="-122"/>
                <a:cs typeface="Arial" panose="020B0604020202020204" pitchFamily="34" charset="0"/>
              </a:rPr>
              <a:t>Milestone2 (March</a:t>
            </a:r>
            <a:r>
              <a:rPr lang="da-DK" altLang="zh-CN" sz="1600" b="1" u="sng" kern="0" dirty="0">
                <a:solidFill>
                  <a:srgbClr val="000000"/>
                </a:solidFill>
                <a:latin typeface="Arial" panose="020B0604020202020204" pitchFamily="34" charset="0"/>
                <a:ea typeface="微软雅黑" panose="020B0503020204020204" pitchFamily="34" charset="-122"/>
                <a:cs typeface="Arial" panose="020B0604020202020204" pitchFamily="34" charset="0"/>
              </a:rPr>
              <a:t> 2, 2020  --- </a:t>
            </a:r>
            <a:r>
              <a:rPr lang="en-US" altLang="zh-CN" sz="1600" b="1" u="sng" kern="0" dirty="0">
                <a:solidFill>
                  <a:srgbClr val="000000"/>
                </a:solidFill>
                <a:latin typeface="Arial" panose="020B0604020202020204" pitchFamily="34" charset="0"/>
                <a:ea typeface="微软雅黑" panose="020B0503020204020204" pitchFamily="34" charset="-122"/>
                <a:cs typeface="Arial" panose="020B0604020202020204" pitchFamily="34" charset="0"/>
              </a:rPr>
              <a:t>April</a:t>
            </a:r>
            <a:r>
              <a:rPr lang="da-DK" altLang="zh-CN" sz="1600" b="1" u="sng" kern="0" dirty="0">
                <a:solidFill>
                  <a:srgbClr val="000000"/>
                </a:solidFill>
                <a:latin typeface="Arial" panose="020B0604020202020204" pitchFamily="34" charset="0"/>
                <a:ea typeface="微软雅黑" panose="020B0503020204020204" pitchFamily="34" charset="-122"/>
                <a:cs typeface="Arial" panose="020B0604020202020204" pitchFamily="34" charset="0"/>
              </a:rPr>
              <a:t> 30, 2020</a:t>
            </a:r>
            <a:r>
              <a:rPr lang="en-US" altLang="zh-CN" sz="1600" b="1" u="sng" kern="0" dirty="0">
                <a:solidFill>
                  <a:srgbClr val="000000"/>
                </a:solidFill>
                <a:latin typeface="Arial" panose="020B0604020202020204" pitchFamily="34" charset="0"/>
                <a:ea typeface="微软雅黑" panose="020B0503020204020204" pitchFamily="34" charset="-122"/>
                <a:cs typeface="Arial" panose="020B0604020202020204" pitchFamily="34" charset="0"/>
              </a:rPr>
              <a:t>)</a:t>
            </a:r>
          </a:p>
          <a:p>
            <a:pPr lvl="0" fontAlgn="base">
              <a:lnSpc>
                <a:spcPts val="2600"/>
              </a:lnSpc>
              <a:spcBef>
                <a:spcPct val="0"/>
              </a:spcBef>
              <a:spcAft>
                <a:spcPct val="0"/>
              </a:spcAft>
              <a:buClr>
                <a:srgbClr val="0070C0"/>
              </a:buClr>
              <a:buSzPct val="110000"/>
              <a:buFont typeface="Wingdings" panose="05000000000000000000" pitchFamily="2" charset="2"/>
              <a:buChar char="l"/>
              <a:defRPr/>
            </a:pPr>
            <a:r>
              <a:rPr lang="en-US" altLang="zh-CN" sz="1600" kern="0" dirty="0">
                <a:solidFill>
                  <a:srgbClr val="000000"/>
                </a:solidFill>
                <a:latin typeface="Arial" panose="020B0604020202020204" pitchFamily="34" charset="0"/>
                <a:ea typeface="微软雅黑" panose="020B0503020204020204" pitchFamily="34" charset="-122"/>
                <a:cs typeface="Arial" panose="020B0604020202020204" pitchFamily="34" charset="0"/>
              </a:rPr>
              <a:t> Completed 12(Total 12) Imaging view sites Upgrade</a:t>
            </a:r>
          </a:p>
          <a:p>
            <a:pPr lvl="0" fontAlgn="base">
              <a:lnSpc>
                <a:spcPts val="2600"/>
              </a:lnSpc>
              <a:spcBef>
                <a:spcPct val="0"/>
              </a:spcBef>
              <a:spcAft>
                <a:spcPct val="0"/>
              </a:spcAft>
              <a:buClr>
                <a:srgbClr val="0070C0"/>
              </a:buClr>
              <a:buSzPct val="110000"/>
              <a:defRPr/>
            </a:pPr>
            <a:r>
              <a:rPr lang="en-US" altLang="zh-CN" sz="1600" b="1" u="sng" kern="0" dirty="0">
                <a:solidFill>
                  <a:srgbClr val="000000"/>
                </a:solidFill>
                <a:latin typeface="Arial" panose="020B0604020202020204" pitchFamily="34" charset="0"/>
                <a:ea typeface="微软雅黑" panose="020B0503020204020204" pitchFamily="34" charset="-122"/>
                <a:cs typeface="Arial" panose="020B0604020202020204" pitchFamily="34" charset="0"/>
              </a:rPr>
              <a:t>Milestone3 (May</a:t>
            </a:r>
            <a:r>
              <a:rPr lang="da-DK" altLang="zh-CN" sz="1600" b="1" u="sng" kern="0" dirty="0">
                <a:solidFill>
                  <a:srgbClr val="000000"/>
                </a:solidFill>
                <a:latin typeface="Arial" panose="020B0604020202020204" pitchFamily="34" charset="0"/>
                <a:ea typeface="微软雅黑" panose="020B0503020204020204" pitchFamily="34" charset="-122"/>
                <a:cs typeface="Arial" panose="020B0604020202020204" pitchFamily="34" charset="0"/>
              </a:rPr>
              <a:t> 1, 2020  --- </a:t>
            </a:r>
            <a:r>
              <a:rPr lang="en-US" altLang="zh-CN" sz="1600" b="1" u="sng" kern="0" dirty="0">
                <a:solidFill>
                  <a:srgbClr val="000000"/>
                </a:solidFill>
                <a:latin typeface="Arial" panose="020B0604020202020204" pitchFamily="34" charset="0"/>
                <a:ea typeface="微软雅黑" panose="020B0503020204020204" pitchFamily="34" charset="-122"/>
                <a:cs typeface="Arial" panose="020B0604020202020204" pitchFamily="34" charset="0"/>
              </a:rPr>
              <a:t>June</a:t>
            </a:r>
            <a:r>
              <a:rPr lang="da-DK" altLang="zh-CN" sz="1600" b="1" u="sng" kern="0" dirty="0">
                <a:solidFill>
                  <a:srgbClr val="000000"/>
                </a:solidFill>
                <a:latin typeface="Arial" panose="020B0604020202020204" pitchFamily="34" charset="0"/>
                <a:ea typeface="微软雅黑" panose="020B0503020204020204" pitchFamily="34" charset="-122"/>
                <a:cs typeface="Arial" panose="020B0604020202020204" pitchFamily="34" charset="0"/>
              </a:rPr>
              <a:t> 30, 2020</a:t>
            </a:r>
            <a:r>
              <a:rPr lang="en-US" altLang="zh-CN" sz="1600" b="1" u="sng" kern="0" dirty="0">
                <a:solidFill>
                  <a:srgbClr val="000000"/>
                </a:solidFill>
                <a:latin typeface="Arial" panose="020B0604020202020204" pitchFamily="34" charset="0"/>
                <a:ea typeface="微软雅黑" panose="020B0503020204020204" pitchFamily="34" charset="-122"/>
                <a:cs typeface="Arial" panose="020B0604020202020204" pitchFamily="34" charset="0"/>
              </a:rPr>
              <a:t>)</a:t>
            </a:r>
          </a:p>
          <a:p>
            <a:pPr lvl="0" fontAlgn="base">
              <a:lnSpc>
                <a:spcPts val="2600"/>
              </a:lnSpc>
              <a:spcBef>
                <a:spcPct val="0"/>
              </a:spcBef>
              <a:spcAft>
                <a:spcPct val="0"/>
              </a:spcAft>
              <a:buClr>
                <a:srgbClr val="0070C0"/>
              </a:buClr>
              <a:buSzPct val="110000"/>
              <a:buFont typeface="Wingdings" panose="05000000000000000000" pitchFamily="2" charset="2"/>
              <a:buChar char="l"/>
              <a:defRPr/>
            </a:pPr>
            <a:r>
              <a:rPr lang="en-US" altLang="zh-CN" sz="1400" kern="0" dirty="0">
                <a:solidFill>
                  <a:srgbClr val="000000"/>
                </a:solidFill>
                <a:latin typeface="Arial" panose="020B0604020202020204" pitchFamily="34" charset="0"/>
                <a:ea typeface="微软雅黑" panose="020B0503020204020204" pitchFamily="34" charset="-122"/>
                <a:cs typeface="Arial" panose="020B0604020202020204" pitchFamily="34" charset="0"/>
              </a:rPr>
              <a:t> </a:t>
            </a:r>
            <a:r>
              <a:rPr lang="en-US" altLang="zh-CN" sz="1600" kern="0" dirty="0">
                <a:solidFill>
                  <a:srgbClr val="000000"/>
                </a:solidFill>
                <a:latin typeface="Arial" panose="020B0604020202020204" pitchFamily="34" charset="0"/>
                <a:ea typeface="微软雅黑" panose="020B0503020204020204" pitchFamily="34" charset="-122"/>
                <a:cs typeface="Arial" panose="020B0604020202020204" pitchFamily="34" charset="0"/>
              </a:rPr>
              <a:t>Completed 11(Total 23) Imaging view sites Upgrade</a:t>
            </a:r>
            <a:endParaRPr lang="en-US" altLang="zh-CN" sz="1400" kern="0" dirty="0">
              <a:solidFill>
                <a:srgbClr val="000000"/>
              </a:solidFill>
              <a:latin typeface="Arial" panose="020B0604020202020204" pitchFamily="34" charset="0"/>
              <a:ea typeface="微软雅黑" panose="020B0503020204020204" pitchFamily="34" charset="-122"/>
              <a:cs typeface="Arial" panose="020B0604020202020204" pitchFamily="34" charset="0"/>
            </a:endParaRPr>
          </a:p>
        </p:txBody>
      </p:sp>
      <p:pic>
        <p:nvPicPr>
          <p:cNvPr id="13" name="图片 12">
            <a:extLst>
              <a:ext uri="{FF2B5EF4-FFF2-40B4-BE49-F238E27FC236}">
                <a16:creationId xmlns:a16="http://schemas.microsoft.com/office/drawing/2014/main" id="{21461A8B-FB18-4B4A-94E0-CA54FBB12682}"/>
              </a:ext>
            </a:extLst>
          </p:cNvPr>
          <p:cNvPicPr>
            <a:picLocks noChangeAspect="1"/>
          </p:cNvPicPr>
          <p:nvPr/>
        </p:nvPicPr>
        <p:blipFill>
          <a:blip r:embed="rId3"/>
          <a:stretch>
            <a:fillRect/>
          </a:stretch>
        </p:blipFill>
        <p:spPr>
          <a:xfrm>
            <a:off x="109141" y="798843"/>
            <a:ext cx="11831068" cy="3081132"/>
          </a:xfrm>
          <a:prstGeom prst="rect">
            <a:avLst/>
          </a:prstGeom>
        </p:spPr>
      </p:pic>
    </p:spTree>
    <p:extLst>
      <p:ext uri="{BB962C8B-B14F-4D97-AF65-F5344CB8AC3E}">
        <p14:creationId xmlns:p14="http://schemas.microsoft.com/office/powerpoint/2010/main" val="489239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6518" y="71865"/>
            <a:ext cx="9537700" cy="690880"/>
          </a:xfrm>
        </p:spPr>
        <p:txBody>
          <a:bodyPr/>
          <a:lstStyle/>
          <a:p>
            <a:r>
              <a:rPr lang="en-US" altLang="zh-CN" b="1" dirty="0">
                <a:solidFill>
                  <a:srgbClr val="002060"/>
                </a:solidFill>
                <a:latin typeface="Arial" panose="020B0604020202020204" pitchFamily="34" charset="0"/>
                <a:ea typeface="Arial Unicode MS" panose="020B0604020202020204" charset="-122"/>
                <a:cs typeface="Arial" panose="020B0604020202020204" pitchFamily="34" charset="0"/>
              </a:rPr>
              <a:t>Communication Plan</a:t>
            </a:r>
            <a:endParaRPr lang="en-US" altLang="zh-CN" b="1" dirty="0">
              <a:latin typeface="微软雅黑" panose="020B0503020204020204" pitchFamily="34" charset="-122"/>
              <a:ea typeface="微软雅黑" panose="020B0503020204020204" pitchFamily="34" charset="-122"/>
              <a:sym typeface="+mn-ea"/>
            </a:endParaRPr>
          </a:p>
        </p:txBody>
      </p:sp>
      <p:sp>
        <p:nvSpPr>
          <p:cNvPr id="4" name="矩形 3"/>
          <p:cNvSpPr/>
          <p:nvPr/>
        </p:nvSpPr>
        <p:spPr>
          <a:xfrm>
            <a:off x="0" y="192134"/>
            <a:ext cx="218284" cy="42295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12517" y="192134"/>
            <a:ext cx="99768" cy="42295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a:extLst>
              <a:ext uri="{FF2B5EF4-FFF2-40B4-BE49-F238E27FC236}">
                <a16:creationId xmlns:a16="http://schemas.microsoft.com/office/drawing/2014/main" id="{CB57CC48-FB34-4B87-AA72-2CE523BE4F67}"/>
              </a:ext>
            </a:extLst>
          </p:cNvPr>
          <p:cNvGraphicFramePr>
            <a:graphicFrameLocks noGrp="1"/>
          </p:cNvGraphicFramePr>
          <p:nvPr>
            <p:extLst>
              <p:ext uri="{D42A27DB-BD31-4B8C-83A1-F6EECF244321}">
                <p14:modId xmlns:p14="http://schemas.microsoft.com/office/powerpoint/2010/main" val="1346836428"/>
              </p:ext>
            </p:extLst>
          </p:nvPr>
        </p:nvGraphicFramePr>
        <p:xfrm>
          <a:off x="81889" y="1088155"/>
          <a:ext cx="11917045" cy="5697980"/>
        </p:xfrm>
        <a:graphic>
          <a:graphicData uri="http://schemas.openxmlformats.org/drawingml/2006/table">
            <a:tbl>
              <a:tblPr firstRow="1" bandRow="1">
                <a:tableStyleId>{5C22544A-7EE6-4342-B048-85BDC9FD1C3A}</a:tableStyleId>
              </a:tblPr>
              <a:tblGrid>
                <a:gridCol w="1937748">
                  <a:extLst>
                    <a:ext uri="{9D8B030D-6E8A-4147-A177-3AD203B41FA5}">
                      <a16:colId xmlns:a16="http://schemas.microsoft.com/office/drawing/2014/main" val="3690147805"/>
                    </a:ext>
                  </a:extLst>
                </a:gridCol>
                <a:gridCol w="2195351">
                  <a:extLst>
                    <a:ext uri="{9D8B030D-6E8A-4147-A177-3AD203B41FA5}">
                      <a16:colId xmlns:a16="http://schemas.microsoft.com/office/drawing/2014/main" val="2353564012"/>
                    </a:ext>
                  </a:extLst>
                </a:gridCol>
                <a:gridCol w="2053602">
                  <a:extLst>
                    <a:ext uri="{9D8B030D-6E8A-4147-A177-3AD203B41FA5}">
                      <a16:colId xmlns:a16="http://schemas.microsoft.com/office/drawing/2014/main" val="1654273180"/>
                    </a:ext>
                  </a:extLst>
                </a:gridCol>
                <a:gridCol w="1369069">
                  <a:extLst>
                    <a:ext uri="{9D8B030D-6E8A-4147-A177-3AD203B41FA5}">
                      <a16:colId xmlns:a16="http://schemas.microsoft.com/office/drawing/2014/main" val="3174555059"/>
                    </a:ext>
                  </a:extLst>
                </a:gridCol>
                <a:gridCol w="3157239">
                  <a:extLst>
                    <a:ext uri="{9D8B030D-6E8A-4147-A177-3AD203B41FA5}">
                      <a16:colId xmlns:a16="http://schemas.microsoft.com/office/drawing/2014/main" val="2768051669"/>
                    </a:ext>
                  </a:extLst>
                </a:gridCol>
                <a:gridCol w="1204036">
                  <a:extLst>
                    <a:ext uri="{9D8B030D-6E8A-4147-A177-3AD203B41FA5}">
                      <a16:colId xmlns:a16="http://schemas.microsoft.com/office/drawing/2014/main" val="3565314195"/>
                    </a:ext>
                  </a:extLst>
                </a:gridCol>
              </a:tblGrid>
              <a:tr h="686054">
                <a:tc>
                  <a:txBody>
                    <a:bodyPr/>
                    <a:lstStyle/>
                    <a:p>
                      <a:pPr algn="ctr"/>
                      <a:r>
                        <a:rPr lang="en-US" altLang="zh-CN" dirty="0">
                          <a:latin typeface="Arial" panose="020B0604020202020204" pitchFamily="34" charset="0"/>
                          <a:cs typeface="Arial" panose="020B0604020202020204" pitchFamily="34" charset="0"/>
                        </a:rPr>
                        <a:t>Communication Information</a:t>
                      </a:r>
                      <a:endParaRPr lang="zh-CN" altLang="en-US" dirty="0">
                        <a:latin typeface="Arial" panose="020B0604020202020204" pitchFamily="34" charset="0"/>
                        <a:cs typeface="Arial" panose="020B0604020202020204" pitchFamily="34" charset="0"/>
                      </a:endParaRPr>
                    </a:p>
                  </a:txBody>
                  <a:tcPr anchor="ctr"/>
                </a:tc>
                <a:tc>
                  <a:txBody>
                    <a:bodyPr/>
                    <a:lstStyle/>
                    <a:p>
                      <a:pPr algn="ctr"/>
                      <a:r>
                        <a:rPr lang="en-US" altLang="zh-CN" dirty="0">
                          <a:latin typeface="Arial" panose="020B0604020202020204" pitchFamily="34" charset="0"/>
                          <a:cs typeface="Arial" panose="020B0604020202020204" pitchFamily="34" charset="0"/>
                        </a:rPr>
                        <a:t>Attendance</a:t>
                      </a:r>
                      <a:endParaRPr lang="zh-CN" altLang="en-US" dirty="0">
                        <a:latin typeface="Arial" panose="020B0604020202020204" pitchFamily="34" charset="0"/>
                        <a:cs typeface="Arial" panose="020B0604020202020204" pitchFamily="34" charset="0"/>
                      </a:endParaRPr>
                    </a:p>
                  </a:txBody>
                  <a:tcPr anchor="ctr"/>
                </a:tc>
                <a:tc>
                  <a:txBody>
                    <a:bodyPr/>
                    <a:lstStyle/>
                    <a:p>
                      <a:pPr algn="ctr"/>
                      <a:r>
                        <a:rPr lang="en-US" altLang="zh-CN" dirty="0">
                          <a:latin typeface="Arial" panose="020B0604020202020204" pitchFamily="34" charset="0"/>
                          <a:cs typeface="Arial" panose="020B0604020202020204" pitchFamily="34" charset="0"/>
                        </a:rPr>
                        <a:t>Way of Communication</a:t>
                      </a:r>
                      <a:endParaRPr lang="zh-CN" altLang="en-US" dirty="0">
                        <a:latin typeface="Arial" panose="020B0604020202020204" pitchFamily="34" charset="0"/>
                        <a:cs typeface="Arial" panose="020B0604020202020204" pitchFamily="34" charset="0"/>
                      </a:endParaRPr>
                    </a:p>
                  </a:txBody>
                  <a:tcPr anchor="ctr"/>
                </a:tc>
                <a:tc>
                  <a:txBody>
                    <a:bodyPr/>
                    <a:lstStyle/>
                    <a:p>
                      <a:pPr algn="ctr"/>
                      <a:r>
                        <a:rPr lang="en-US" altLang="zh-CN" dirty="0">
                          <a:latin typeface="Arial" panose="020B0604020202020204" pitchFamily="34" charset="0"/>
                          <a:cs typeface="Arial" panose="020B0604020202020204" pitchFamily="34" charset="0"/>
                        </a:rPr>
                        <a:t>Frequency</a:t>
                      </a:r>
                      <a:endParaRPr lang="zh-CN" altLang="en-US" dirty="0">
                        <a:latin typeface="Arial" panose="020B0604020202020204" pitchFamily="34" charset="0"/>
                        <a:cs typeface="Arial" panose="020B0604020202020204" pitchFamily="34" charset="0"/>
                      </a:endParaRPr>
                    </a:p>
                  </a:txBody>
                  <a:tcPr anchor="ctr"/>
                </a:tc>
                <a:tc>
                  <a:txBody>
                    <a:bodyPr/>
                    <a:lstStyle/>
                    <a:p>
                      <a:pPr algn="ctr"/>
                      <a:r>
                        <a:rPr lang="en-US" altLang="zh-CN" dirty="0">
                          <a:latin typeface="Arial" panose="020B0604020202020204" pitchFamily="34" charset="0"/>
                          <a:cs typeface="Arial" panose="020B0604020202020204" pitchFamily="34" charset="0"/>
                        </a:rPr>
                        <a:t>Target</a:t>
                      </a:r>
                      <a:endParaRPr lang="zh-CN" altLang="en-US" dirty="0">
                        <a:latin typeface="Arial" panose="020B0604020202020204" pitchFamily="34" charset="0"/>
                        <a:cs typeface="Arial" panose="020B0604020202020204" pitchFamily="34" charset="0"/>
                      </a:endParaRPr>
                    </a:p>
                  </a:txBody>
                  <a:tcPr anchor="ctr"/>
                </a:tc>
                <a:tc>
                  <a:txBody>
                    <a:bodyPr/>
                    <a:lstStyle/>
                    <a:p>
                      <a:pPr algn="ctr"/>
                      <a:r>
                        <a:rPr lang="en-US" altLang="zh-CN" dirty="0">
                          <a:latin typeface="Arial" panose="020B0604020202020204" pitchFamily="34" charset="0"/>
                          <a:cs typeface="Arial" panose="020B0604020202020204" pitchFamily="34" charset="0"/>
                        </a:rPr>
                        <a:t>Owner</a:t>
                      </a:r>
                      <a:endParaRPr lang="zh-CN" alt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368418317"/>
                  </a:ext>
                </a:extLst>
              </a:tr>
              <a:tr h="573206">
                <a:tc>
                  <a:txBody>
                    <a:bodyPr/>
                    <a:lstStyle/>
                    <a:p>
                      <a:pPr algn="ctr"/>
                      <a:r>
                        <a:rPr lang="en-US" altLang="zh-CN" sz="1600" dirty="0">
                          <a:latin typeface="Arial" panose="020B0604020202020204" pitchFamily="34" charset="0"/>
                          <a:cs typeface="Arial" panose="020B0604020202020204" pitchFamily="34" charset="0"/>
                        </a:rPr>
                        <a:t>Exchange Meeting</a:t>
                      </a:r>
                      <a:endParaRPr lang="zh-CN" altLang="en-US" sz="1600"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SSP Project Management Team</a:t>
                      </a:r>
                    </a:p>
                  </a:txBody>
                  <a:tcPr anchor="ctr"/>
                </a:tc>
                <a:tc>
                  <a:txBody>
                    <a:bodyPr/>
                    <a:lstStyle/>
                    <a:p>
                      <a:pPr algn="ctr"/>
                      <a:r>
                        <a:rPr lang="en-US" altLang="zh-CN" sz="1600" dirty="0">
                          <a:latin typeface="Arial" panose="020B0604020202020204" pitchFamily="34" charset="0"/>
                          <a:cs typeface="Arial" panose="020B0604020202020204" pitchFamily="34" charset="0"/>
                        </a:rPr>
                        <a:t>Conference Call</a:t>
                      </a:r>
                      <a:endParaRPr lang="zh-CN" altLang="en-US" sz="1600" dirty="0">
                        <a:latin typeface="Arial" panose="020B0604020202020204" pitchFamily="34" charset="0"/>
                        <a:cs typeface="Arial" panose="020B0604020202020204" pitchFamily="34" charset="0"/>
                      </a:endParaRPr>
                    </a:p>
                  </a:txBody>
                  <a:tcPr anchor="ctr"/>
                </a:tc>
                <a:tc>
                  <a:txBody>
                    <a:bodyPr/>
                    <a:lstStyle/>
                    <a:p>
                      <a:pPr algn="ctr"/>
                      <a:r>
                        <a:rPr lang="en-US" altLang="zh-CN" sz="1600" dirty="0">
                          <a:latin typeface="Arial" panose="020B0604020202020204" pitchFamily="34" charset="0"/>
                          <a:cs typeface="Arial" panose="020B0604020202020204" pitchFamily="34" charset="0"/>
                        </a:rPr>
                        <a:t>Weekly</a:t>
                      </a:r>
                      <a:endParaRPr lang="zh-CN" altLang="en-US" sz="1600" dirty="0">
                        <a:latin typeface="Arial" panose="020B0604020202020204" pitchFamily="34" charset="0"/>
                        <a:cs typeface="Arial" panose="020B0604020202020204" pitchFamily="34" charset="0"/>
                      </a:endParaRPr>
                    </a:p>
                  </a:txBody>
                  <a:tcPr anchor="ctr"/>
                </a:tc>
                <a:tc>
                  <a:txBody>
                    <a:bodyPr/>
                    <a:lstStyle/>
                    <a:p>
                      <a:pPr algn="l"/>
                      <a:r>
                        <a:rPr lang="en-US" altLang="zh-CN" sz="1600" dirty="0">
                          <a:latin typeface="Arial" panose="020B0604020202020204" pitchFamily="34" charset="0"/>
                          <a:cs typeface="Arial" panose="020B0604020202020204" pitchFamily="34" charset="0"/>
                        </a:rPr>
                        <a:t>Review project status, risk, issues and discuss action</a:t>
                      </a:r>
                      <a:endParaRPr lang="zh-CN" altLang="en-US" sz="1600" dirty="0">
                        <a:latin typeface="Arial" panose="020B0604020202020204" pitchFamily="34" charset="0"/>
                        <a:cs typeface="Arial" panose="020B0604020202020204" pitchFamily="34" charset="0"/>
                      </a:endParaRPr>
                    </a:p>
                  </a:txBody>
                  <a:tcPr anchor="ctr"/>
                </a:tc>
                <a:tc>
                  <a:txBody>
                    <a:bodyPr/>
                    <a:lstStyle/>
                    <a:p>
                      <a:pPr algn="ctr"/>
                      <a:r>
                        <a:rPr lang="en-US" altLang="zh-CN" sz="1600" dirty="0">
                          <a:latin typeface="Arial" panose="020B0604020202020204" pitchFamily="34" charset="0"/>
                          <a:cs typeface="Arial" panose="020B0604020202020204" pitchFamily="34" charset="0"/>
                        </a:rPr>
                        <a:t>Chinasofti PM</a:t>
                      </a:r>
                      <a:endParaRPr lang="zh-CN" altLang="en-US" sz="1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906758182"/>
                  </a:ext>
                </a:extLst>
              </a:tr>
              <a:tr h="686482">
                <a:tc>
                  <a:txBody>
                    <a:bodyPr/>
                    <a:lstStyle/>
                    <a:p>
                      <a:pPr algn="ctr"/>
                      <a:r>
                        <a:rPr lang="en-US" altLang="zh-CN" sz="1600" dirty="0">
                          <a:latin typeface="Arial" panose="020B0604020202020204" pitchFamily="34" charset="0"/>
                          <a:cs typeface="Arial" panose="020B0604020202020204" pitchFamily="34" charset="0"/>
                        </a:rPr>
                        <a:t>Project Status Report</a:t>
                      </a:r>
                      <a:endParaRPr lang="zh-CN" altLang="en-US" sz="1600" dirty="0">
                        <a:latin typeface="Arial" panose="020B0604020202020204" pitchFamily="34" charset="0"/>
                        <a:cs typeface="Arial" panose="020B0604020202020204" pitchFamily="34" charset="0"/>
                      </a:endParaRPr>
                    </a:p>
                  </a:txBody>
                  <a:tcPr anchor="ctr"/>
                </a:tc>
                <a:tc>
                  <a:txBody>
                    <a:bodyPr/>
                    <a:lstStyle/>
                    <a:p>
                      <a:pPr algn="ctr"/>
                      <a:r>
                        <a:rPr lang="en-US" altLang="zh-CN" sz="1600" dirty="0">
                          <a:latin typeface="Arial" panose="020B0604020202020204" pitchFamily="34" charset="0"/>
                          <a:cs typeface="Arial" panose="020B0604020202020204" pitchFamily="34" charset="0"/>
                        </a:rPr>
                        <a:t>SSP Project Management Team</a:t>
                      </a:r>
                    </a:p>
                    <a:p>
                      <a:pPr algn="ctr"/>
                      <a:r>
                        <a:rPr lang="en-US" altLang="zh-CN" sz="1600" dirty="0">
                          <a:latin typeface="Arial" panose="020B0604020202020204" pitchFamily="34" charset="0"/>
                          <a:cs typeface="Arial" panose="020B0604020202020204" pitchFamily="34" charset="0"/>
                        </a:rPr>
                        <a:t>&amp; SSP Monitor Team</a:t>
                      </a:r>
                      <a:endParaRPr lang="zh-CN" altLang="en-US" sz="1600" dirty="0">
                        <a:latin typeface="Arial" panose="020B0604020202020204" pitchFamily="34" charset="0"/>
                        <a:cs typeface="Arial" panose="020B0604020202020204" pitchFamily="34" charset="0"/>
                      </a:endParaRPr>
                    </a:p>
                  </a:txBody>
                  <a:tcPr anchor="ctr"/>
                </a:tc>
                <a:tc>
                  <a:txBody>
                    <a:bodyPr/>
                    <a:lstStyle/>
                    <a:p>
                      <a:pPr algn="ctr"/>
                      <a:r>
                        <a:rPr lang="en-US" altLang="zh-CN" sz="1600" dirty="0">
                          <a:latin typeface="Arial" panose="020B0604020202020204" pitchFamily="34" charset="0"/>
                          <a:cs typeface="Arial" panose="020B0604020202020204" pitchFamily="34" charset="0"/>
                        </a:rPr>
                        <a:t>Weekly Report</a:t>
                      </a:r>
                    </a:p>
                  </a:txBody>
                  <a:tcPr anchor="ctr"/>
                </a:tc>
                <a:tc>
                  <a:txBody>
                    <a:bodyPr/>
                    <a:lstStyle/>
                    <a:p>
                      <a:pPr algn="ctr"/>
                      <a:r>
                        <a:rPr lang="en-US" altLang="zh-CN" sz="1600" dirty="0">
                          <a:latin typeface="Arial" panose="020B0604020202020204" pitchFamily="34" charset="0"/>
                          <a:cs typeface="Arial" panose="020B0604020202020204" pitchFamily="34" charset="0"/>
                        </a:rPr>
                        <a:t>Weekly</a:t>
                      </a:r>
                      <a:endParaRPr lang="zh-CN" altLang="en-US" sz="1600" dirty="0">
                        <a:latin typeface="Arial" panose="020B0604020202020204" pitchFamily="34" charset="0"/>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Report project weekly status, </a:t>
                      </a:r>
                      <a:r>
                        <a:rPr lang="en-US" altLang="zh-CN" sz="1800" b="0" i="0" kern="1200" dirty="0">
                          <a:solidFill>
                            <a:schemeClr val="dk1"/>
                          </a:solidFill>
                          <a:effectLst/>
                          <a:latin typeface="Arial" panose="020B0604020202020204" pitchFamily="34" charset="0"/>
                          <a:ea typeface="+mn-ea"/>
                          <a:cs typeface="Arial" panose="020B0604020202020204" pitchFamily="34" charset="0"/>
                        </a:rPr>
                        <a:t>variance(scope,</a:t>
                      </a:r>
                      <a:r>
                        <a:rPr lang="zh-CN" altLang="en-US" sz="1800" b="0" i="0" kern="1200" dirty="0">
                          <a:solidFill>
                            <a:schemeClr val="dk1"/>
                          </a:solidFill>
                          <a:effectLst/>
                          <a:latin typeface="Arial" panose="020B0604020202020204" pitchFamily="34" charset="0"/>
                          <a:ea typeface="+mn-ea"/>
                          <a:cs typeface="Arial" panose="020B0604020202020204" pitchFamily="34" charset="0"/>
                        </a:rPr>
                        <a:t> </a:t>
                      </a:r>
                      <a:r>
                        <a:rPr lang="en-US" altLang="zh-CN" sz="1800" b="0" i="0" kern="1200" dirty="0">
                          <a:solidFill>
                            <a:schemeClr val="dk1"/>
                          </a:solidFill>
                          <a:effectLst/>
                          <a:latin typeface="Arial" panose="020B0604020202020204" pitchFamily="34" charset="0"/>
                          <a:ea typeface="+mn-ea"/>
                          <a:cs typeface="Arial" panose="020B0604020202020204" pitchFamily="34" charset="0"/>
                        </a:rPr>
                        <a:t>schedule)</a:t>
                      </a:r>
                      <a:r>
                        <a:rPr lang="en-US" altLang="zh-CN" sz="1600" dirty="0">
                          <a:latin typeface="Arial" panose="020B0604020202020204" pitchFamily="34" charset="0"/>
                          <a:cs typeface="Arial" panose="020B0604020202020204" pitchFamily="34" charset="0"/>
                        </a:rPr>
                        <a:t>, plan for next week, risk, issues and action</a:t>
                      </a:r>
                      <a:endParaRPr lang="zh-CN" altLang="en-US" sz="1600" dirty="0">
                        <a:latin typeface="Arial" panose="020B0604020202020204" pitchFamily="34" charset="0"/>
                        <a:cs typeface="Arial" panose="020B0604020202020204" pitchFamily="34" charset="0"/>
                      </a:endParaRPr>
                    </a:p>
                  </a:txBody>
                  <a:tcPr anchor="ctr"/>
                </a:tc>
                <a:tc>
                  <a:txBody>
                    <a:bodyPr/>
                    <a:lstStyle/>
                    <a:p>
                      <a:pPr algn="ctr"/>
                      <a:r>
                        <a:rPr lang="en-US" altLang="zh-CN" sz="1600" dirty="0">
                          <a:latin typeface="Arial" panose="020B0604020202020204" pitchFamily="34" charset="0"/>
                          <a:cs typeface="Arial" panose="020B0604020202020204" pitchFamily="34" charset="0"/>
                        </a:rPr>
                        <a:t>Chinasofti PM</a:t>
                      </a:r>
                      <a:endParaRPr lang="zh-CN" altLang="en-US" sz="1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399297974"/>
                  </a:ext>
                </a:extLst>
              </a:tr>
              <a:tr h="686482">
                <a:tc>
                  <a:txBody>
                    <a:bodyPr/>
                    <a:lstStyle/>
                    <a:p>
                      <a:pPr algn="ctr"/>
                      <a:r>
                        <a:rPr lang="en-US" altLang="zh-CN" sz="1600" dirty="0">
                          <a:latin typeface="Arial" panose="020B0604020202020204" pitchFamily="34" charset="0"/>
                          <a:cs typeface="Arial" panose="020B0604020202020204" pitchFamily="34" charset="0"/>
                        </a:rPr>
                        <a:t>CWX Acceptance  of Deliverables</a:t>
                      </a:r>
                    </a:p>
                  </a:txBody>
                  <a:tcPr anchor="ctr"/>
                </a:tc>
                <a:tc>
                  <a:txBody>
                    <a:bodyPr/>
                    <a:lstStyle/>
                    <a:p>
                      <a:pPr algn="ctr"/>
                      <a:r>
                        <a:rPr lang="en-US" altLang="zh-CN" sz="1600" dirty="0">
                          <a:latin typeface="Arial" panose="020B0604020202020204" pitchFamily="34" charset="0"/>
                          <a:cs typeface="Arial" panose="020B0604020202020204" pitchFamily="34" charset="0"/>
                        </a:rPr>
                        <a:t>Hulk</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&amp;</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Chinasofti Delivery Team </a:t>
                      </a:r>
                      <a:endParaRPr lang="zh-CN" altLang="en-US" sz="1600" dirty="0">
                        <a:latin typeface="Arial" panose="020B0604020202020204" pitchFamily="34" charset="0"/>
                        <a:cs typeface="Arial" panose="020B0604020202020204" pitchFamily="34" charset="0"/>
                      </a:endParaRPr>
                    </a:p>
                  </a:txBody>
                  <a:tcPr anchor="ctr"/>
                </a:tc>
                <a:tc>
                  <a:txBody>
                    <a:bodyPr/>
                    <a:lstStyle/>
                    <a:p>
                      <a:pPr algn="ctr"/>
                      <a:r>
                        <a:rPr lang="en-US" altLang="zh-CN" sz="1600" b="0" i="0" kern="1200" dirty="0">
                          <a:solidFill>
                            <a:schemeClr val="dk1"/>
                          </a:solidFill>
                          <a:effectLst/>
                          <a:latin typeface="Arial" panose="020B0604020202020204" pitchFamily="34" charset="0"/>
                          <a:ea typeface="+mn-ea"/>
                          <a:cs typeface="Arial" panose="020B0604020202020204" pitchFamily="34" charset="0"/>
                        </a:rPr>
                        <a:t>Face to Face Meeting</a:t>
                      </a:r>
                    </a:p>
                  </a:txBody>
                  <a:tcPr anchor="ctr"/>
                </a:tc>
                <a:tc>
                  <a:txBody>
                    <a:bodyPr/>
                    <a:lstStyle/>
                    <a:p>
                      <a:pPr algn="ctr"/>
                      <a:r>
                        <a:rPr lang="en-US" altLang="zh-CN" sz="1600" b="0" i="0" kern="1200" dirty="0">
                          <a:solidFill>
                            <a:schemeClr val="dk1"/>
                          </a:solidFill>
                          <a:effectLst/>
                          <a:latin typeface="Arial" panose="020B0604020202020204" pitchFamily="34" charset="0"/>
                          <a:ea typeface="+mn-ea"/>
                          <a:cs typeface="Arial" panose="020B0604020202020204" pitchFamily="34" charset="0"/>
                        </a:rPr>
                        <a:t>Biweekly</a:t>
                      </a:r>
                      <a:endParaRPr lang="zh-CN" altLang="en-US" sz="1600" dirty="0">
                        <a:latin typeface="Arial" panose="020B0604020202020204" pitchFamily="34" charset="0"/>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Review CWX deliverables and </a:t>
                      </a:r>
                      <a:r>
                        <a:rPr lang="en-US" altLang="zh-CN" sz="1800" b="0" i="0" kern="1200" dirty="0">
                          <a:solidFill>
                            <a:schemeClr val="dk1"/>
                          </a:solidFill>
                          <a:effectLst/>
                          <a:latin typeface="+mn-lt"/>
                          <a:ea typeface="+mn-ea"/>
                          <a:cs typeface="+mn-cs"/>
                        </a:rPr>
                        <a:t>make conclusions of the acceptance</a:t>
                      </a:r>
                      <a:r>
                        <a:rPr lang="en-US" altLang="zh-CN" sz="1600" dirty="0">
                          <a:latin typeface="Arial" panose="020B0604020202020204" pitchFamily="34" charset="0"/>
                          <a:cs typeface="Arial" panose="020B0604020202020204" pitchFamily="34" charset="0"/>
                        </a:rPr>
                        <a:t> </a:t>
                      </a:r>
                      <a:endParaRPr lang="zh-CN" altLang="en-US" sz="1600" dirty="0">
                        <a:latin typeface="Arial" panose="020B0604020202020204" pitchFamily="34" charset="0"/>
                        <a:cs typeface="Arial" panose="020B0604020202020204" pitchFamily="34" charset="0"/>
                      </a:endParaRPr>
                    </a:p>
                  </a:txBody>
                  <a:tcPr anchor="ctr"/>
                </a:tc>
                <a:tc>
                  <a:txBody>
                    <a:bodyPr/>
                    <a:lstStyle/>
                    <a:p>
                      <a:pPr algn="ctr"/>
                      <a:r>
                        <a:rPr lang="en-US" altLang="zh-CN" sz="1600" dirty="0">
                          <a:latin typeface="Arial" panose="020B0604020202020204" pitchFamily="34" charset="0"/>
                          <a:cs typeface="Arial" panose="020B0604020202020204" pitchFamily="34" charset="0"/>
                        </a:rPr>
                        <a:t>Hulk</a:t>
                      </a:r>
                      <a:endParaRPr lang="zh-CN" altLang="en-US" sz="1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07893233"/>
                  </a:ext>
                </a:extLst>
              </a:tr>
              <a:tr h="12258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Chinasofti Internal</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Project Review </a:t>
                      </a:r>
                    </a:p>
                  </a:txBody>
                  <a:tcPr anchor="ctr"/>
                </a:tc>
                <a:tc>
                  <a:txBody>
                    <a:bodyPr/>
                    <a:lstStyle/>
                    <a:p>
                      <a:pPr algn="ctr"/>
                      <a:r>
                        <a:rPr lang="en-US" altLang="zh-CN" sz="1600" dirty="0">
                          <a:latin typeface="Arial" panose="020B0604020202020204" pitchFamily="34" charset="0"/>
                          <a:cs typeface="Arial" panose="020B0604020202020204" pitchFamily="34" charset="0"/>
                        </a:rPr>
                        <a:t>Chinasofti Delivery Team &amp; Chinasofti QA</a:t>
                      </a:r>
                      <a:endParaRPr lang="zh-CN" altLang="en-US" sz="1600" dirty="0">
                        <a:latin typeface="Arial" panose="020B0604020202020204" pitchFamily="34" charset="0"/>
                        <a:cs typeface="Arial" panose="020B0604020202020204" pitchFamily="34" charset="0"/>
                      </a:endParaRPr>
                    </a:p>
                  </a:txBody>
                  <a:tcPr anchor="ctr"/>
                </a:tc>
                <a:tc>
                  <a:txBody>
                    <a:bodyPr/>
                    <a:lstStyle/>
                    <a:p>
                      <a:pPr algn="ctr"/>
                      <a:r>
                        <a:rPr lang="en-US" altLang="zh-CN" sz="1600" dirty="0">
                          <a:latin typeface="Arial" panose="020B0604020202020204" pitchFamily="34" charset="0"/>
                          <a:cs typeface="Arial" panose="020B0604020202020204" pitchFamily="34" charset="0"/>
                        </a:rPr>
                        <a:t>Face to Face Meeting</a:t>
                      </a:r>
                      <a:endParaRPr lang="zh-CN" altLang="en-US" sz="1600" dirty="0">
                        <a:latin typeface="Arial" panose="020B0604020202020204" pitchFamily="34" charset="0"/>
                        <a:cs typeface="Arial" panose="020B0604020202020204" pitchFamily="34" charset="0"/>
                      </a:endParaRPr>
                    </a:p>
                  </a:txBody>
                  <a:tcPr anchor="ctr"/>
                </a:tc>
                <a:tc>
                  <a:txBody>
                    <a:bodyPr/>
                    <a:lstStyle/>
                    <a:p>
                      <a:pPr algn="ctr"/>
                      <a:r>
                        <a:rPr lang="en-US" altLang="zh-CN" sz="1600" dirty="0">
                          <a:latin typeface="Arial" panose="020B0604020202020204" pitchFamily="34" charset="0"/>
                          <a:cs typeface="Arial" panose="020B0604020202020204" pitchFamily="34" charset="0"/>
                        </a:rPr>
                        <a:t>Key Milestone</a:t>
                      </a:r>
                      <a:endParaRPr lang="zh-CN" altLang="en-US" sz="1600" dirty="0">
                        <a:latin typeface="Arial" panose="020B0604020202020204" pitchFamily="34" charset="0"/>
                        <a:cs typeface="Arial" panose="020B0604020202020204" pitchFamily="34" charset="0"/>
                      </a:endParaRPr>
                    </a:p>
                  </a:txBody>
                  <a:tcPr anchor="ctr"/>
                </a:tc>
                <a:tc>
                  <a:txBody>
                    <a:bodyPr/>
                    <a:lstStyle/>
                    <a:p>
                      <a:pPr algn="l"/>
                      <a:r>
                        <a:rPr lang="en-US" altLang="zh-CN" sz="1600" dirty="0">
                          <a:latin typeface="Arial" panose="020B0604020202020204" pitchFamily="34" charset="0"/>
                          <a:cs typeface="Arial" panose="020B0604020202020204" pitchFamily="34" charset="0"/>
                        </a:rPr>
                        <a:t>Review project status, variance</a:t>
                      </a:r>
                      <a:r>
                        <a:rPr lang="zh-CN" altLang="en-US" sz="1600" dirty="0">
                          <a:latin typeface="Arial" panose="020B0604020202020204" pitchFamily="34" charset="0"/>
                          <a:cs typeface="Arial" panose="020B0604020202020204" pitchFamily="34" charset="0"/>
                        </a:rPr>
                        <a:t>（</a:t>
                      </a:r>
                      <a:r>
                        <a:rPr lang="en-US" altLang="zh-CN" sz="1600" dirty="0">
                          <a:latin typeface="Arial" panose="020B0604020202020204" pitchFamily="34" charset="0"/>
                          <a:cs typeface="Arial" panose="020B0604020202020204" pitchFamily="34" charset="0"/>
                        </a:rPr>
                        <a:t>cost,</a:t>
                      </a:r>
                      <a:r>
                        <a:rPr lang="en-US" altLang="zh-CN" sz="1800" b="0" i="0" kern="1200" dirty="0">
                          <a:solidFill>
                            <a:schemeClr val="dk1"/>
                          </a:solidFill>
                          <a:effectLst/>
                          <a:latin typeface="Arial" panose="020B0604020202020204" pitchFamily="34" charset="0"/>
                          <a:ea typeface="+mn-ea"/>
                          <a:cs typeface="Arial" panose="020B0604020202020204" pitchFamily="34" charset="0"/>
                        </a:rPr>
                        <a:t> scope, schedule, resource</a:t>
                      </a:r>
                      <a:r>
                        <a:rPr lang="zh-CN" altLang="en-US" sz="1600" b="0" i="0" kern="1200" dirty="0">
                          <a:solidFill>
                            <a:schemeClr val="dk1"/>
                          </a:solidFill>
                          <a:effectLst/>
                          <a:latin typeface="Arial" panose="020B0604020202020204" pitchFamily="34" charset="0"/>
                          <a:ea typeface="+mn-ea"/>
                          <a:cs typeface="Arial" panose="020B0604020202020204" pitchFamily="34" charset="0"/>
                        </a:rPr>
                        <a:t>）</a:t>
                      </a:r>
                      <a:r>
                        <a:rPr lang="en-US" altLang="zh-CN" sz="1600" dirty="0">
                          <a:latin typeface="Arial" panose="020B0604020202020204" pitchFamily="34" charset="0"/>
                          <a:cs typeface="Arial" panose="020B0604020202020204" pitchFamily="34" charset="0"/>
                        </a:rPr>
                        <a:t>, risk, issues and action</a:t>
                      </a:r>
                      <a:endParaRPr lang="zh-CN" altLang="en-US" sz="1600" dirty="0">
                        <a:latin typeface="Arial" panose="020B0604020202020204" pitchFamily="34" charset="0"/>
                        <a:cs typeface="Arial" panose="020B0604020202020204" pitchFamily="34" charset="0"/>
                      </a:endParaRPr>
                    </a:p>
                  </a:txBody>
                  <a:tcPr anchor="ctr"/>
                </a:tc>
                <a:tc>
                  <a:txBody>
                    <a:bodyPr/>
                    <a:lstStyle/>
                    <a:p>
                      <a:pPr algn="ctr"/>
                      <a:endParaRPr lang="en-US" altLang="zh-CN" sz="1600" dirty="0">
                        <a:latin typeface="Arial" panose="020B0604020202020204" pitchFamily="34" charset="0"/>
                        <a:cs typeface="Arial" panose="020B0604020202020204" pitchFamily="34" charset="0"/>
                      </a:endParaRPr>
                    </a:p>
                    <a:p>
                      <a:pPr algn="ctr"/>
                      <a:r>
                        <a:rPr lang="en-US" altLang="zh-CN" sz="1600" dirty="0">
                          <a:latin typeface="Arial" panose="020B0604020202020204" pitchFamily="34" charset="0"/>
                          <a:cs typeface="Arial" panose="020B0604020202020204" pitchFamily="34" charset="0"/>
                        </a:rPr>
                        <a:t>Chinasofti QA</a:t>
                      </a:r>
                    </a:p>
                    <a:p>
                      <a:pPr algn="ctr"/>
                      <a:endParaRPr lang="zh-CN" altLang="en-US" sz="1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472965135"/>
                  </a:ext>
                </a:extLst>
              </a:tr>
              <a:tr h="12258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Temporary conference </a:t>
                      </a:r>
                    </a:p>
                  </a:txBody>
                  <a:tcPr anchor="ctr"/>
                </a:tc>
                <a:tc>
                  <a:txBody>
                    <a:bodyPr/>
                    <a:lstStyle/>
                    <a:p>
                      <a:pPr algn="ctr"/>
                      <a:r>
                        <a:rPr lang="en-US" altLang="zh-CN" sz="1600" dirty="0">
                          <a:latin typeface="Arial" panose="020B0604020202020204" pitchFamily="34" charset="0"/>
                          <a:cs typeface="Arial" panose="020B0604020202020204" pitchFamily="34" charset="0"/>
                        </a:rPr>
                        <a:t>HSBC Customer &amp; SSP Project Management Team</a:t>
                      </a:r>
                    </a:p>
                    <a:p>
                      <a:pPr algn="ctr"/>
                      <a:r>
                        <a:rPr lang="en-US" altLang="zh-CN" sz="1600" dirty="0">
                          <a:latin typeface="Arial" panose="020B0604020202020204" pitchFamily="34" charset="0"/>
                          <a:cs typeface="Arial" panose="020B0604020202020204" pitchFamily="34" charset="0"/>
                        </a:rPr>
                        <a:t>&amp; SSP Monitor Team</a:t>
                      </a:r>
                      <a:endParaRPr lang="zh-CN" altLang="en-US" sz="1600" dirty="0">
                        <a:latin typeface="Arial" panose="020B0604020202020204" pitchFamily="34" charset="0"/>
                        <a:cs typeface="Arial" panose="020B0604020202020204" pitchFamily="34" charset="0"/>
                      </a:endParaRPr>
                    </a:p>
                  </a:txBody>
                  <a:tcPr anchor="ctr"/>
                </a:tc>
                <a:tc>
                  <a:txBody>
                    <a:bodyPr/>
                    <a:lstStyle/>
                    <a:p>
                      <a:pPr algn="ctr"/>
                      <a:r>
                        <a:rPr lang="en-US" altLang="zh-CN" sz="1600" dirty="0">
                          <a:latin typeface="Arial" panose="020B0604020202020204" pitchFamily="34" charset="0"/>
                          <a:cs typeface="Arial" panose="020B0604020202020204" pitchFamily="34" charset="0"/>
                        </a:rPr>
                        <a:t>Conference Call</a:t>
                      </a:r>
                      <a:endParaRPr lang="zh-CN" altLang="en-US" sz="1600" dirty="0">
                        <a:latin typeface="Arial" panose="020B0604020202020204" pitchFamily="34" charset="0"/>
                        <a:cs typeface="Arial" panose="020B0604020202020204" pitchFamily="34" charset="0"/>
                      </a:endParaRPr>
                    </a:p>
                  </a:txBody>
                  <a:tcPr anchor="ctr"/>
                </a:tc>
                <a:tc>
                  <a:txBody>
                    <a:bodyPr/>
                    <a:lstStyle/>
                    <a:p>
                      <a:pPr algn="ctr"/>
                      <a:r>
                        <a:rPr lang="en-US" altLang="zh-CN" sz="1600" dirty="0">
                          <a:latin typeface="Arial" panose="020B0604020202020204" pitchFamily="34" charset="0"/>
                          <a:cs typeface="Arial" panose="020B0604020202020204" pitchFamily="34" charset="0"/>
                        </a:rPr>
                        <a:t>Random</a:t>
                      </a:r>
                      <a:endParaRPr lang="zh-CN" altLang="en-US" sz="1600" dirty="0">
                        <a:latin typeface="Arial" panose="020B0604020202020204" pitchFamily="34" charset="0"/>
                        <a:cs typeface="Arial" panose="020B0604020202020204" pitchFamily="34" charset="0"/>
                      </a:endParaRPr>
                    </a:p>
                  </a:txBody>
                  <a:tcPr anchor="ctr"/>
                </a:tc>
                <a:tc>
                  <a:txBody>
                    <a:bodyPr/>
                    <a:lstStyle/>
                    <a:p>
                      <a:pPr algn="l"/>
                      <a:r>
                        <a:rPr lang="en-US" altLang="zh-CN" sz="1800" b="0" i="0" kern="1200" dirty="0">
                          <a:solidFill>
                            <a:schemeClr val="dk1"/>
                          </a:solidFill>
                          <a:effectLst/>
                          <a:latin typeface="Arial" panose="020B0604020202020204" pitchFamily="34" charset="0"/>
                          <a:ea typeface="+mn-ea"/>
                          <a:cs typeface="Arial" panose="020B0604020202020204" pitchFamily="34" charset="0"/>
                        </a:rPr>
                        <a:t>Discuss emergencies and action</a:t>
                      </a:r>
                      <a:endParaRPr lang="zh-CN" altLang="en-US" sz="1600" dirty="0">
                        <a:latin typeface="Arial" panose="020B0604020202020204" pitchFamily="34" charset="0"/>
                        <a:cs typeface="Arial" panose="020B0604020202020204" pitchFamily="34" charset="0"/>
                      </a:endParaRPr>
                    </a:p>
                  </a:txBody>
                  <a:tcPr/>
                </a:tc>
                <a:tc>
                  <a:txBody>
                    <a:bodyPr/>
                    <a:lstStyle/>
                    <a:p>
                      <a:pPr algn="ctr"/>
                      <a:r>
                        <a:rPr lang="en-US" altLang="zh-CN" sz="1600" dirty="0">
                          <a:latin typeface="Arial" panose="020B0604020202020204" pitchFamily="34" charset="0"/>
                          <a:cs typeface="Arial" panose="020B0604020202020204" pitchFamily="34" charset="0"/>
                        </a:rPr>
                        <a:t>Anyone</a:t>
                      </a:r>
                      <a:endParaRPr lang="zh-CN" altLang="en-US" sz="1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971549387"/>
                  </a:ext>
                </a:extLst>
              </a:tr>
            </a:tbl>
          </a:graphicData>
        </a:graphic>
      </p:graphicFrame>
    </p:spTree>
    <p:extLst>
      <p:ext uri="{BB962C8B-B14F-4D97-AF65-F5344CB8AC3E}">
        <p14:creationId xmlns:p14="http://schemas.microsoft.com/office/powerpoint/2010/main" val="173768535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lumMod val="20000"/>
            <a:lumOff val="80000"/>
          </a:schemeClr>
        </a:solidFill>
        <a:ln>
          <a:noFill/>
        </a:ln>
      </a:spPr>
      <a:bodyPr rtlCol="0" anchor="ctr"/>
      <a:lstStyle>
        <a:defPPr algn="ctr">
          <a:defRPr lang="zh-CN" altLang="en-US"/>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2383</TotalTime>
  <Words>956</Words>
  <Application>Microsoft Office PowerPoint</Application>
  <PresentationFormat>宽屏</PresentationFormat>
  <Paragraphs>193</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 Unicode MS</vt:lpstr>
      <vt:lpstr>SimSun</vt:lpstr>
      <vt:lpstr>SimSun</vt:lpstr>
      <vt:lpstr>微软雅黑</vt:lpstr>
      <vt:lpstr>微软雅黑</vt:lpstr>
      <vt:lpstr>Arial</vt:lpstr>
      <vt:lpstr>Calibri</vt:lpstr>
      <vt:lpstr>Calibri Light</vt:lpstr>
      <vt:lpstr>Wingdings</vt:lpstr>
      <vt:lpstr>Office 主题</vt:lpstr>
      <vt:lpstr>PowerPoint 演示文稿</vt:lpstr>
      <vt:lpstr>Agenda</vt:lpstr>
      <vt:lpstr>Service Sustainability Program Overview</vt:lpstr>
      <vt:lpstr>CWX Delivery Process</vt:lpstr>
      <vt:lpstr>Imaging View Delivery Process</vt:lpstr>
      <vt:lpstr>SSP Team Structure</vt:lpstr>
      <vt:lpstr>CWX Delivery Plan</vt:lpstr>
      <vt:lpstr>Imaging View Delivery Plan</vt:lpstr>
      <vt:lpstr>Communication Plan</vt:lpstr>
      <vt:lpstr>CWX Status Summary and Analysis</vt:lpstr>
      <vt:lpstr>Imaging View Status Summary</vt:lpstr>
      <vt:lpstr>Risk Management</vt:lpstr>
      <vt:lpstr>Risk Management</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雎 秋菲</dc:creator>
  <cp:lastModifiedBy>GX</cp:lastModifiedBy>
  <cp:revision>196</cp:revision>
  <dcterms:created xsi:type="dcterms:W3CDTF">2019-12-26T04:07:00Z</dcterms:created>
  <dcterms:modified xsi:type="dcterms:W3CDTF">2020-01-21T04:06:23Z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2052-11.1.0.9330</vt:lpwstr>
  </property>
</Properties>
</file>