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7"/>
  </p:handoutMasterIdLst>
  <p:sldIdLst>
    <p:sldId id="567" r:id="rId3"/>
    <p:sldId id="571" r:id="rId4"/>
    <p:sldId id="565" r:id="rId5"/>
    <p:sldId id="575" r:id="rId6"/>
    <p:sldId id="582" r:id="rId7"/>
    <p:sldId id="583" r:id="rId8"/>
    <p:sldId id="574" r:id="rId9"/>
    <p:sldId id="573" r:id="rId10"/>
    <p:sldId id="578" r:id="rId11"/>
    <p:sldId id="585" r:id="rId12"/>
    <p:sldId id="586" r:id="rId13"/>
    <p:sldId id="584" r:id="rId15"/>
    <p:sldId id="50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C8E3F99-1F2C-464F-AEDA-C94A00424118}">
          <p14:sldIdLst>
            <p14:sldId id="571"/>
            <p14:sldId id="565"/>
            <p14:sldId id="575"/>
            <p14:sldId id="582"/>
            <p14:sldId id="583"/>
            <p14:sldId id="574"/>
            <p14:sldId id="578"/>
            <p14:sldId id="585"/>
            <p14:sldId id="586"/>
            <p14:sldId id="584"/>
            <p14:sldId id="508"/>
            <p14:sldId id="573"/>
            <p14:sldId id="56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F1EE"/>
    <a:srgbClr val="CDE2DB"/>
    <a:srgbClr val="0070C0"/>
    <a:srgbClr val="D0CECE"/>
    <a:srgbClr val="009051"/>
    <a:srgbClr val="CEF4EC"/>
    <a:srgbClr val="404040"/>
    <a:srgbClr val="B1B1B1"/>
    <a:srgbClr val="954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5368" autoAdjust="0"/>
  </p:normalViewPr>
  <p:slideViewPr>
    <p:cSldViewPr snapToGrid="0">
      <p:cViewPr varScale="1">
        <p:scale>
          <a:sx n="138" d="100"/>
          <a:sy n="138" d="100"/>
        </p:scale>
        <p:origin x="-184" y="-112"/>
      </p:cViewPr>
      <p:guideLst>
        <p:guide orient="horz" pos="217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4" Type="http://schemas.microsoft.com/office/2011/relationships/chartColorStyle" Target="colors2.xml"/><Relationship Id="rId3" Type="http://schemas.microsoft.com/office/2011/relationships/chartStyle" Target="style2.xml"/><Relationship Id="rId2" Type="http://schemas.openxmlformats.org/officeDocument/2006/relationships/themeOverride" Target="../theme/themeOverride1.xml"/><Relationship Id="rId1" Type="http://schemas.openxmlformats.org/officeDocument/2006/relationships/oleObject" Target="file:///C:\Users\44086659\Desktop\PPT\anlysis.xlsx" TargetMode="External"/></Relationships>
</file>

<file path=ppt/charts/_rels/chart3.xml.rels><?xml version="1.0" encoding="UTF-8" standalone="yes"?>
<Relationships xmlns="http://schemas.openxmlformats.org/package/2006/relationships"><Relationship Id="rId4" Type="http://schemas.microsoft.com/office/2011/relationships/chartColorStyle" Target="colors3.xml"/><Relationship Id="rId3" Type="http://schemas.microsoft.com/office/2011/relationships/chartStyle" Target="style3.xml"/><Relationship Id="rId2" Type="http://schemas.openxmlformats.org/officeDocument/2006/relationships/themeOverride" Target="../theme/themeOverride2.xml"/><Relationship Id="rId1" Type="http://schemas.openxmlformats.org/officeDocument/2006/relationships/oleObject" Target="file:///C:\Users\44086659\Desktop\PPT\anlysis.xlsx" TargetMode="External"/></Relationships>
</file>

<file path=ppt/charts/_rels/chart4.xml.rels><?xml version="1.0" encoding="UTF-8" standalone="yes"?>
<Relationships xmlns="http://schemas.openxmlformats.org/package/2006/relationships"><Relationship Id="rId4" Type="http://schemas.microsoft.com/office/2011/relationships/chartColorStyle" Target="colors4.xml"/><Relationship Id="rId3" Type="http://schemas.microsoft.com/office/2011/relationships/chartStyle" Target="style4.xml"/><Relationship Id="rId2" Type="http://schemas.openxmlformats.org/officeDocument/2006/relationships/themeOverride" Target="../theme/themeOverride3.xml"/><Relationship Id="rId1" Type="http://schemas.openxmlformats.org/officeDocument/2006/relationships/oleObject" Target="file:///C:\Users\44086659\Desktop\PPT\anlysis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../embeddings/oleObject1.bin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2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Workbook3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Workboo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L1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cap="none" spc="0" normalizeH="0" baseline="0">
                    <a:solidFill>
                      <a:schemeClr val="bg1"/>
                    </a:solidFill>
                    <a:uFill>
                      <a:solidFill>
                        <a:schemeClr val="bg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工作表1!$A$2:$A$7</c:f>
              <c:strCache>
                <c:ptCount val="6"/>
                <c:pt idx="0">
                  <c:v>Python 6</c:v>
                </c:pt>
                <c:pt idx="1">
                  <c:v>javascript 33</c:v>
                </c:pt>
                <c:pt idx="2">
                  <c:v>SQL 66</c:v>
                </c:pt>
                <c:pt idx="3">
                  <c:v>Linux Shell 70</c:v>
                </c:pt>
                <c:pt idx="4">
                  <c:v>Java 80</c:v>
                </c:pt>
              </c:strCache>
            </c:str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4</c:v>
                </c:pt>
                <c:pt idx="1">
                  <c:v>5</c:v>
                </c:pt>
                <c:pt idx="2">
                  <c:v>15</c:v>
                </c:pt>
                <c:pt idx="3">
                  <c:v>8</c:v>
                </c:pt>
                <c:pt idx="4">
                  <c:v>28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L2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工作表1!$A$2:$A$7</c:f>
              <c:strCache>
                <c:ptCount val="6"/>
                <c:pt idx="0">
                  <c:v>Python 6</c:v>
                </c:pt>
                <c:pt idx="1">
                  <c:v>javascript 33</c:v>
                </c:pt>
                <c:pt idx="2">
                  <c:v>SQL 66</c:v>
                </c:pt>
                <c:pt idx="3">
                  <c:v>Linux Shell 70</c:v>
                </c:pt>
                <c:pt idx="4">
                  <c:v>Java 80</c:v>
                </c:pt>
              </c:strCache>
            </c:strRef>
          </c:cat>
          <c:val>
            <c:numRef>
              <c:f>工作表1!$C$2:$C$7</c:f>
              <c:numCache>
                <c:formatCode>General</c:formatCode>
                <c:ptCount val="6"/>
                <c:pt idx="0">
                  <c:v>0</c:v>
                </c:pt>
                <c:pt idx="1">
                  <c:v>14</c:v>
                </c:pt>
                <c:pt idx="2">
                  <c:v>31</c:v>
                </c:pt>
                <c:pt idx="3">
                  <c:v>43</c:v>
                </c:pt>
                <c:pt idx="4">
                  <c:v>43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L3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工作表1!$A$2:$A$7</c:f>
              <c:strCache>
                <c:ptCount val="6"/>
                <c:pt idx="0">
                  <c:v>Python 6</c:v>
                </c:pt>
                <c:pt idx="1">
                  <c:v>javascript 33</c:v>
                </c:pt>
                <c:pt idx="2">
                  <c:v>SQL 66</c:v>
                </c:pt>
                <c:pt idx="3">
                  <c:v>Linux Shell 70</c:v>
                </c:pt>
                <c:pt idx="4">
                  <c:v>Java 80</c:v>
                </c:pt>
              </c:strCache>
            </c:strRef>
          </c:cat>
          <c:val>
            <c:numRef>
              <c:f>工作表1!$D$2:$D$7</c:f>
              <c:numCache>
                <c:formatCode>General</c:formatCode>
                <c:ptCount val="6"/>
                <c:pt idx="0">
                  <c:v>2</c:v>
                </c:pt>
                <c:pt idx="1">
                  <c:v>14</c:v>
                </c:pt>
                <c:pt idx="2">
                  <c:v>20</c:v>
                </c:pt>
                <c:pt idx="3">
                  <c:v>19</c:v>
                </c:pt>
                <c:pt idx="4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576000"/>
        <c:axId val="48577920"/>
      </c:barChart>
      <c:catAx>
        <c:axId val="485760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1" i="0" u="none" strike="noStrike" kern="1200" cap="none" spc="0" normalizeH="0" baseline="0">
                <a:solidFill>
                  <a:srgbClr val="000000"/>
                </a:solidFill>
                <a:uFill>
                  <a:solidFill>
                    <a:schemeClr val="bg1"/>
                  </a:solidFill>
                </a:u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pPr>
          </a:p>
        </c:txPr>
        <c:crossAx val="48577920"/>
        <c:crosses val="autoZero"/>
        <c:auto val="1"/>
        <c:lblAlgn val="ctr"/>
        <c:lblOffset val="100"/>
        <c:noMultiLvlLbl val="0"/>
      </c:catAx>
      <c:valAx>
        <c:axId val="48577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pPr>
          </a:p>
        </c:txPr>
        <c:crossAx val="48576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sz="1195" b="0" i="0" u="none" strike="noStrike" kern="1200" cap="none" spc="0" normalizeH="0" baseline="0">
                <a:solidFill>
                  <a:srgbClr val="000000"/>
                </a:solidFill>
                <a:uFill>
                  <a:solidFill>
                    <a:schemeClr val="bg1"/>
                  </a:solidFill>
                </a:u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sz="1195" b="0" i="0" u="none" strike="noStrike" kern="1200" cap="none" spc="0" normalizeH="0" baseline="0">
                <a:solidFill>
                  <a:srgbClr val="000000"/>
                </a:solidFill>
                <a:uFill>
                  <a:solidFill>
                    <a:schemeClr val="bg1"/>
                  </a:solidFill>
                </a:u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zh-CN" sz="1195" b="0" i="0" u="none" strike="noStrike" kern="1200" cap="none" spc="0" normalizeH="0" baseline="0">
                <a:solidFill>
                  <a:srgbClr val="000000"/>
                </a:solidFill>
                <a:uFill>
                  <a:solidFill>
                    <a:schemeClr val="bg1"/>
                  </a:solidFill>
                </a:u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pPr>
          </a:p>
        </c:txPr>
      </c:legendEntry>
      <c:layout/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cap="none" spc="0" normalizeH="0" baseline="0">
              <a:solidFill>
                <a:srgbClr val="000000"/>
              </a:solidFill>
              <a:uFill>
                <a:solidFill>
                  <a:schemeClr val="bg1"/>
                </a:solidFill>
              </a:u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chemeClr val="bg1"/>
          </a:solidFill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baseline="0" dirty="0">
                <a:effectLst/>
              </a:rPr>
              <a:t>2020 ENV Xi'an team JIRA task overall</a:t>
            </a:r>
            <a:endParaRPr lang="zh-CN" altLang="zh-CN" sz="11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Summary!$B$46</c:f>
              <c:strCache>
                <c:ptCount val="1"/>
                <c:pt idx="0">
                  <c:v>OS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Summary!$C$45:$F$45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Summary!$C$46:$F$46</c:f>
              <c:numCache>
                <c:formatCode>General</c:formatCode>
                <c:ptCount val="4"/>
                <c:pt idx="0">
                  <c:v>17</c:v>
                </c:pt>
                <c:pt idx="1">
                  <c:v>9</c:v>
                </c:pt>
                <c:pt idx="2">
                  <c:v>37</c:v>
                </c:pt>
                <c:pt idx="3">
                  <c:v>37</c:v>
                </c:pt>
              </c:numCache>
            </c:numRef>
          </c:val>
        </c:ser>
        <c:ser>
          <c:idx val="1"/>
          <c:order val="1"/>
          <c:tx>
            <c:strRef>
              <c:f>Summary!$B$47</c:f>
              <c:strCache>
                <c:ptCount val="1"/>
                <c:pt idx="0">
                  <c:v>MW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Summary!$C$45:$F$45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Summary!$C$47:$F$47</c:f>
              <c:numCache>
                <c:formatCode>General</c:formatCode>
                <c:ptCount val="4"/>
                <c:pt idx="0">
                  <c:v>8</c:v>
                </c:pt>
                <c:pt idx="1">
                  <c:v>9</c:v>
                </c:pt>
                <c:pt idx="2">
                  <c:v>6</c:v>
                </c:pt>
                <c:pt idx="3">
                  <c:v>6</c:v>
                </c:pt>
              </c:numCache>
            </c:numRef>
          </c:val>
        </c:ser>
        <c:ser>
          <c:idx val="2"/>
          <c:order val="2"/>
          <c:tx>
            <c:strRef>
              <c:f>Summary!$B$48</c:f>
              <c:strCache>
                <c:ptCount val="1"/>
                <c:pt idx="0">
                  <c:v>DB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Summary!$C$45:$F$45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Summary!$C$48:$F$48</c:f>
              <c:numCache>
                <c:formatCode>General</c:formatCode>
                <c:ptCount val="4"/>
                <c:pt idx="0">
                  <c:v>15</c:v>
                </c:pt>
                <c:pt idx="1">
                  <c:v>7</c:v>
                </c:pt>
                <c:pt idx="2">
                  <c:v>30</c:v>
                </c:pt>
                <c:pt idx="3">
                  <c:v>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94134912"/>
        <c:axId val="994140352"/>
      </c:barChart>
      <c:lineChart>
        <c:grouping val="standard"/>
        <c:varyColors val="0"/>
        <c:ser>
          <c:idx val="3"/>
          <c:order val="3"/>
          <c:tx>
            <c:strRef>
              <c:f>Summary!$B$49</c:f>
              <c:strCache>
                <c:ptCount val="1"/>
                <c:pt idx="0">
                  <c:v>Overall trend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marker>
            <c:symbol val="none"/>
          </c:marker>
          <c:dLbls>
            <c:delete val="1"/>
          </c:dLbls>
          <c:cat>
            <c:strRef>
              <c:f>Summary!$C$45:$F$45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Summary!$C$49:$F$49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73</c:v>
                </c:pt>
                <c:pt idx="3">
                  <c:v>76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994134912"/>
        <c:axId val="994140352"/>
      </c:lineChart>
      <c:catAx>
        <c:axId val="994134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94140352"/>
        <c:crosses val="autoZero"/>
        <c:auto val="1"/>
        <c:lblAlgn val="ctr"/>
        <c:lblOffset val="100"/>
        <c:noMultiLvlLbl val="0"/>
      </c:catAx>
      <c:valAx>
        <c:axId val="994140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94134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72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dirty="0"/>
              <a:t>Task Percentage</a:t>
            </a:r>
            <a:endParaRPr lang="en-US" sz="10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Summary!$B$36</c:f>
              <c:strCache>
                <c:ptCount val="1"/>
                <c:pt idx="0">
                  <c:v>DB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50000"/>
                      <a:satMod val="30000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50000"/>
                      <a:satMod val="300000"/>
                    </a:schemeClr>
                  </a:gs>
                  <a:gs pos="35000">
                    <a:schemeClr val="accent4">
                      <a:tint val="37000"/>
                      <a:satMod val="300000"/>
                    </a:schemeClr>
                  </a:gs>
                  <a:gs pos="100000">
                    <a:schemeClr val="accent4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50000"/>
                      <a:satMod val="300000"/>
                    </a:schemeClr>
                  </a:gs>
                  <a:gs pos="35000">
                    <a:schemeClr val="accent5">
                      <a:tint val="37000"/>
                      <a:satMod val="300000"/>
                    </a:schemeClr>
                  </a:gs>
                  <a:gs pos="100000">
                    <a:schemeClr val="accent5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50000"/>
                      <a:satMod val="300000"/>
                    </a:schemeClr>
                  </a:gs>
                  <a:gs pos="35000">
                    <a:schemeClr val="accent6">
                      <a:tint val="37000"/>
                      <a:satMod val="300000"/>
                    </a:schemeClr>
                  </a:gs>
                  <a:gs pos="100000">
                    <a:schemeClr val="accent6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1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1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Lbls>
            <c:dLbl>
              <c:idx val="0"/>
              <c:layout>
                <c:manualLayout>
                  <c:x val="-0.0549013241161872"/>
                  <c:y val="-0.0737507120348809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30500735620104"/>
                  <c:y val="0.0067046101849891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zh-CN" sz="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Summary!$C$35:$I$35</c:f>
              <c:strCache>
                <c:ptCount val="7"/>
                <c:pt idx="0">
                  <c:v>Troubleshooting</c:v>
                </c:pt>
                <c:pt idx="1">
                  <c:v>Postconfig</c:v>
                </c:pt>
                <c:pt idx="2">
                  <c:v>Release</c:v>
                </c:pt>
                <c:pt idx="3">
                  <c:v>Migration</c:v>
                </c:pt>
                <c:pt idx="4">
                  <c:v>DRE</c:v>
                </c:pt>
                <c:pt idx="5">
                  <c:v>Patch</c:v>
                </c:pt>
                <c:pt idx="6">
                  <c:v>Demise</c:v>
                </c:pt>
              </c:strCache>
            </c:strRef>
          </c:cat>
          <c:val>
            <c:numRef>
              <c:f>Summary!$C$36:$I$36</c:f>
              <c:numCache>
                <c:formatCode>General</c:formatCode>
                <c:ptCount val="7"/>
                <c:pt idx="0">
                  <c:v>44</c:v>
                </c:pt>
                <c:pt idx="1">
                  <c:v>35</c:v>
                </c:pt>
                <c:pt idx="2">
                  <c:v>29</c:v>
                </c:pt>
                <c:pt idx="3">
                  <c:v>16</c:v>
                </c:pt>
                <c:pt idx="4">
                  <c:v>6</c:v>
                </c:pt>
                <c:pt idx="5">
                  <c:v>12</c:v>
                </c:pt>
                <c:pt idx="6">
                  <c:v>4</c:v>
                </c:pt>
              </c:numCache>
            </c:numRef>
          </c:val>
        </c:ser>
        <c:ser>
          <c:idx val="1"/>
          <c:order val="1"/>
          <c:tx>
            <c:strRef>
              <c:f>Summary!$B$37</c:f>
              <c:strCache>
                <c:ptCount val="1"/>
                <c:pt idx="0">
                  <c:v>MW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50000"/>
                      <a:satMod val="30000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50000"/>
                      <a:satMod val="300000"/>
                    </a:schemeClr>
                  </a:gs>
                  <a:gs pos="35000">
                    <a:schemeClr val="accent4">
                      <a:tint val="37000"/>
                      <a:satMod val="300000"/>
                    </a:schemeClr>
                  </a:gs>
                  <a:gs pos="100000">
                    <a:schemeClr val="accent4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50000"/>
                      <a:satMod val="300000"/>
                    </a:schemeClr>
                  </a:gs>
                  <a:gs pos="35000">
                    <a:schemeClr val="accent5">
                      <a:tint val="37000"/>
                      <a:satMod val="300000"/>
                    </a:schemeClr>
                  </a:gs>
                  <a:gs pos="100000">
                    <a:schemeClr val="accent5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50000"/>
                      <a:satMod val="300000"/>
                    </a:schemeClr>
                  </a:gs>
                  <a:gs pos="35000">
                    <a:schemeClr val="accent6">
                      <a:tint val="37000"/>
                      <a:satMod val="300000"/>
                    </a:schemeClr>
                  </a:gs>
                  <a:gs pos="100000">
                    <a:schemeClr val="accent6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1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1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Summary!$C$35:$I$35</c:f>
              <c:strCache>
                <c:ptCount val="7"/>
                <c:pt idx="0">
                  <c:v>Troubleshooting</c:v>
                </c:pt>
                <c:pt idx="1">
                  <c:v>Postconfig</c:v>
                </c:pt>
                <c:pt idx="2">
                  <c:v>Release</c:v>
                </c:pt>
                <c:pt idx="3">
                  <c:v>Migration</c:v>
                </c:pt>
                <c:pt idx="4">
                  <c:v>DRE</c:v>
                </c:pt>
                <c:pt idx="5">
                  <c:v>Patch</c:v>
                </c:pt>
                <c:pt idx="6">
                  <c:v>Demise</c:v>
                </c:pt>
              </c:strCache>
            </c:strRef>
          </c:cat>
          <c:val>
            <c:numRef>
              <c:f>Summary!$C$37:$I$37</c:f>
              <c:numCache>
                <c:formatCode>General</c:formatCode>
                <c:ptCount val="7"/>
                <c:pt idx="0">
                  <c:v>45</c:v>
                </c:pt>
                <c:pt idx="1">
                  <c:v>44</c:v>
                </c:pt>
                <c:pt idx="2">
                  <c:v>31</c:v>
                </c:pt>
                <c:pt idx="3">
                  <c:v>6</c:v>
                </c:pt>
                <c:pt idx="4">
                  <c:v>6</c:v>
                </c:pt>
                <c:pt idx="5">
                  <c:v>5</c:v>
                </c:pt>
                <c:pt idx="6">
                  <c:v>0</c:v>
                </c:pt>
              </c:numCache>
            </c:numRef>
          </c:val>
        </c:ser>
        <c:ser>
          <c:idx val="2"/>
          <c:order val="2"/>
          <c:tx>
            <c:strRef>
              <c:f>Summary!$B$38</c:f>
              <c:strCache>
                <c:ptCount val="1"/>
                <c:pt idx="0">
                  <c:v>OS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50000"/>
                      <a:satMod val="30000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50000"/>
                      <a:satMod val="300000"/>
                    </a:schemeClr>
                  </a:gs>
                  <a:gs pos="35000">
                    <a:schemeClr val="accent4">
                      <a:tint val="37000"/>
                      <a:satMod val="300000"/>
                    </a:schemeClr>
                  </a:gs>
                  <a:gs pos="100000">
                    <a:schemeClr val="accent4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50000"/>
                      <a:satMod val="300000"/>
                    </a:schemeClr>
                  </a:gs>
                  <a:gs pos="35000">
                    <a:schemeClr val="accent5">
                      <a:tint val="37000"/>
                      <a:satMod val="300000"/>
                    </a:schemeClr>
                  </a:gs>
                  <a:gs pos="100000">
                    <a:schemeClr val="accent5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50000"/>
                      <a:satMod val="300000"/>
                    </a:schemeClr>
                  </a:gs>
                  <a:gs pos="35000">
                    <a:schemeClr val="accent6">
                      <a:tint val="37000"/>
                      <a:satMod val="300000"/>
                    </a:schemeClr>
                  </a:gs>
                  <a:gs pos="100000">
                    <a:schemeClr val="accent6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1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1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Summary!$C$35:$I$35</c:f>
              <c:strCache>
                <c:ptCount val="7"/>
                <c:pt idx="0">
                  <c:v>Troubleshooting</c:v>
                </c:pt>
                <c:pt idx="1">
                  <c:v>Postconfig</c:v>
                </c:pt>
                <c:pt idx="2">
                  <c:v>Release</c:v>
                </c:pt>
                <c:pt idx="3">
                  <c:v>Migration</c:v>
                </c:pt>
                <c:pt idx="4">
                  <c:v>DRE</c:v>
                </c:pt>
                <c:pt idx="5">
                  <c:v>Patch</c:v>
                </c:pt>
                <c:pt idx="6">
                  <c:v>Demise</c:v>
                </c:pt>
              </c:strCache>
            </c:strRef>
          </c:cat>
          <c:val>
            <c:numRef>
              <c:f>Summary!$C$38:$I$38</c:f>
              <c:numCache>
                <c:formatCode>General</c:formatCode>
                <c:ptCount val="7"/>
                <c:pt idx="0">
                  <c:v>41</c:v>
                </c:pt>
                <c:pt idx="1">
                  <c:v>61</c:v>
                </c:pt>
                <c:pt idx="2">
                  <c:v>17</c:v>
                </c:pt>
                <c:pt idx="3">
                  <c:v>6</c:v>
                </c:pt>
                <c:pt idx="4">
                  <c:v>1</c:v>
                </c:pt>
                <c:pt idx="5">
                  <c:v>1</c:v>
                </c:pt>
                <c:pt idx="6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600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sz="1400" b="0" i="0" u="none" strike="noStrike" kern="1200" cap="none" spc="20" baseline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 b="0" i="0" baseline="0" dirty="0">
                <a:effectLst/>
              </a:rPr>
              <a:t>2020 ENV Xi'an team Change Order overall</a:t>
            </a:r>
            <a:endParaRPr lang="zh-CN" altLang="zh-CN" sz="105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Summary!$B$50</c:f>
              <c:strCache>
                <c:ptCount val="1"/>
                <c:pt idx="0">
                  <c:v>CO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Summary!$C$45:$F$45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Summary!$C$50:$F$50</c:f>
              <c:numCache>
                <c:formatCode>General</c:formatCode>
                <c:ptCount val="4"/>
                <c:pt idx="0">
                  <c:v>43</c:v>
                </c:pt>
                <c:pt idx="1">
                  <c:v>21</c:v>
                </c:pt>
                <c:pt idx="2">
                  <c:v>45</c:v>
                </c:pt>
                <c:pt idx="3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94132736"/>
        <c:axId val="994141984"/>
      </c:barChart>
      <c:catAx>
        <c:axId val="994132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94141984"/>
        <c:crosses val="autoZero"/>
        <c:auto val="1"/>
        <c:lblAlgn val="ctr"/>
        <c:lblOffset val="100"/>
        <c:noMultiLvlLbl val="0"/>
      </c:catAx>
      <c:valAx>
        <c:axId val="994141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94132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</c:v>
                </c:pt>
              </c:strCache>
            </c:strRef>
          </c:tx>
          <c:spPr>
            <a:ln w="28575" cap="rnd">
              <a:solidFill>
                <a:srgbClr val="4BB0D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6200">
                <a:solidFill>
                  <a:srgbClr val="4BB0D0"/>
                </a:solidFill>
                <a:bevel/>
              </a:ln>
              <a:effectLst/>
            </c:spPr>
          </c:marker>
          <c:dLbls>
            <c:delete val="1"/>
          </c:dLbls>
          <c:cat>
            <c:numRef>
              <c:f>Sheet1!$A$2:$A$10</c:f>
              <c:numCache>
                <c:formatCode>General</c:formatCode>
                <c:ptCount val="9"/>
                <c:pt idx="0">
                  <c:v>201906</c:v>
                </c:pt>
                <c:pt idx="1">
                  <c:v>201907</c:v>
                </c:pt>
                <c:pt idx="2">
                  <c:v>201908</c:v>
                </c:pt>
                <c:pt idx="3">
                  <c:v>201909</c:v>
                </c:pt>
                <c:pt idx="4">
                  <c:v>201910</c:v>
                </c:pt>
                <c:pt idx="5">
                  <c:v>201911</c:v>
                </c:pt>
                <c:pt idx="6">
                  <c:v>201912</c:v>
                </c:pt>
                <c:pt idx="7">
                  <c:v>202001</c:v>
                </c:pt>
                <c:pt idx="8">
                  <c:v>202002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3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1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rgbClr val="EE906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76200">
                <a:solidFill>
                  <a:srgbClr val="EE9065"/>
                </a:solidFill>
              </a:ln>
              <a:effectLst/>
            </c:spPr>
          </c:marker>
          <c:dLbls>
            <c:delete val="1"/>
          </c:dLbls>
          <c:cat>
            <c:numRef>
              <c:f>Sheet1!$A$2:$A$10</c:f>
              <c:numCache>
                <c:formatCode>General</c:formatCode>
                <c:ptCount val="9"/>
                <c:pt idx="0">
                  <c:v>201906</c:v>
                </c:pt>
                <c:pt idx="1">
                  <c:v>201907</c:v>
                </c:pt>
                <c:pt idx="2">
                  <c:v>201908</c:v>
                </c:pt>
                <c:pt idx="3">
                  <c:v>201909</c:v>
                </c:pt>
                <c:pt idx="4">
                  <c:v>201910</c:v>
                </c:pt>
                <c:pt idx="5">
                  <c:v>201911</c:v>
                </c:pt>
                <c:pt idx="6">
                  <c:v>201912</c:v>
                </c:pt>
                <c:pt idx="7">
                  <c:v>202001</c:v>
                </c:pt>
                <c:pt idx="8">
                  <c:v>202002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4</c:v>
                </c:pt>
                <c:pt idx="4">
                  <c:v>1</c:v>
                </c:pt>
                <c:pt idx="5">
                  <c:v>7</c:v>
                </c:pt>
                <c:pt idx="6">
                  <c:v>0</c:v>
                </c:pt>
                <c:pt idx="7">
                  <c:v>2</c:v>
                </c:pt>
                <c:pt idx="8">
                  <c:v>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rgbClr val="A6BABA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76200" cap="flat">
                <a:solidFill>
                  <a:srgbClr val="A6BABA"/>
                </a:solidFill>
                <a:bevel/>
              </a:ln>
              <a:effectLst/>
            </c:spPr>
          </c:marker>
          <c:dLbls>
            <c:delete val="1"/>
          </c:dLbls>
          <c:cat>
            <c:numRef>
              <c:f>Sheet1!$A$2:$A$10</c:f>
              <c:numCache>
                <c:formatCode>General</c:formatCode>
                <c:ptCount val="9"/>
                <c:pt idx="0">
                  <c:v>201906</c:v>
                </c:pt>
                <c:pt idx="1">
                  <c:v>201907</c:v>
                </c:pt>
                <c:pt idx="2">
                  <c:v>201908</c:v>
                </c:pt>
                <c:pt idx="3">
                  <c:v>201909</c:v>
                </c:pt>
                <c:pt idx="4">
                  <c:v>201910</c:v>
                </c:pt>
                <c:pt idx="5">
                  <c:v>201911</c:v>
                </c:pt>
                <c:pt idx="6">
                  <c:v>201912</c:v>
                </c:pt>
                <c:pt idx="7">
                  <c:v>202001</c:v>
                </c:pt>
                <c:pt idx="8">
                  <c:v>202002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934080"/>
        <c:axId val="45317440"/>
      </c:lineChart>
      <c:catAx>
        <c:axId val="85934080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5317440"/>
        <c:crosses val="autoZero"/>
        <c:auto val="1"/>
        <c:lblAlgn val="ctr"/>
        <c:lblOffset val="100"/>
        <c:noMultiLvlLbl val="0"/>
      </c:catAx>
      <c:valAx>
        <c:axId val="4531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5934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0" i="0" u="none" strike="noStrike" kern="1200" baseline="0">
                    <a:solidFill>
                      <a:srgbClr val="F7F4E5"/>
                    </a:solidFill>
                    <a:latin typeface="+mj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  <c:pt idx="0">
                  <c:v>201906</c:v>
                </c:pt>
                <c:pt idx="1">
                  <c:v>201907</c:v>
                </c:pt>
                <c:pt idx="2">
                  <c:v>201908</c:v>
                </c:pt>
                <c:pt idx="3">
                  <c:v>201909</c:v>
                </c:pt>
                <c:pt idx="4">
                  <c:v>201910</c:v>
                </c:pt>
                <c:pt idx="5">
                  <c:v>201911</c:v>
                </c:pt>
                <c:pt idx="6">
                  <c:v>201912</c:v>
                </c:pt>
                <c:pt idx="7">
                  <c:v>202001</c:v>
                </c:pt>
                <c:pt idx="8">
                  <c:v>202002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5</c:v>
                </c:pt>
                <c:pt idx="1">
                  <c:v>9</c:v>
                </c:pt>
                <c:pt idx="2">
                  <c:v>4</c:v>
                </c:pt>
                <c:pt idx="3">
                  <c:v>9</c:v>
                </c:pt>
                <c:pt idx="4">
                  <c:v>2</c:v>
                </c:pt>
                <c:pt idx="5">
                  <c:v>15</c:v>
                </c:pt>
                <c:pt idx="6">
                  <c:v>5</c:v>
                </c:pt>
                <c:pt idx="7">
                  <c:v>7</c:v>
                </c:pt>
                <c:pt idx="8">
                  <c:v>11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309D96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0" i="0" u="none" strike="noStrike" kern="1200" baseline="0">
                    <a:solidFill>
                      <a:srgbClr val="F7F5E6"/>
                    </a:solidFill>
                    <a:latin typeface="+mj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  <c:pt idx="0">
                  <c:v>201906</c:v>
                </c:pt>
                <c:pt idx="1">
                  <c:v>201907</c:v>
                </c:pt>
                <c:pt idx="2">
                  <c:v>201908</c:v>
                </c:pt>
                <c:pt idx="3">
                  <c:v>201909</c:v>
                </c:pt>
                <c:pt idx="4">
                  <c:v>201910</c:v>
                </c:pt>
                <c:pt idx="5">
                  <c:v>201911</c:v>
                </c:pt>
                <c:pt idx="6">
                  <c:v>201912</c:v>
                </c:pt>
                <c:pt idx="7">
                  <c:v>202001</c:v>
                </c:pt>
                <c:pt idx="8">
                  <c:v>202002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0</c:v>
                </c:pt>
                <c:pt idx="5">
                  <c:v>3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27"/>
        <c:axId val="32440320"/>
        <c:axId val="42138368"/>
      </c:barChart>
      <c:catAx>
        <c:axId val="32440320"/>
        <c:scaling>
          <c:orientation val="minMax"/>
        </c:scaling>
        <c:delete val="0"/>
        <c:axPos val="b"/>
        <c:minorGridlines>
          <c:spPr>
            <a:ln>
              <a:solidFill>
                <a:srgbClr val="DCD4CE"/>
              </a:solidFill>
              <a:prstDash val="lgDash"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2138368"/>
        <c:crosses val="autoZero"/>
        <c:auto val="1"/>
        <c:lblAlgn val="ctr"/>
        <c:lblOffset val="100"/>
        <c:noMultiLvlLbl val="0"/>
      </c:catAx>
      <c:valAx>
        <c:axId val="42138368"/>
        <c:scaling>
          <c:orientation val="minMax"/>
        </c:scaling>
        <c:delete val="0"/>
        <c:axPos val="l"/>
        <c:minorGridlines>
          <c:spPr>
            <a:ln>
              <a:solidFill>
                <a:srgbClr val="DCD4CE"/>
              </a:solidFill>
              <a:prstDash val="lgDash"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2440320"/>
        <c:crosses val="autoZero"/>
        <c:crossBetween val="between"/>
        <c:minorUnit val="1"/>
      </c:valAx>
      <c:spPr>
        <a:noFill/>
        <a:ln>
          <a:solidFill>
            <a:srgbClr val="DCD4CE"/>
          </a:solidFill>
          <a:prstDash val="lgDash"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130" b="1" i="0" u="none" strike="noStrike" kern="120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Application Upgrad Status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58</c:v>
                </c:pt>
                <c:pt idx="1">
                  <c:v>13</c:v>
                </c:pt>
                <c:pt idx="2">
                  <c:v>28</c:v>
                </c:pt>
                <c:pt idx="3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600" b="0" i="0" u="none" strike="noStrike" kern="120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CWX Delivery Velocity</a:t>
            </a:r>
            <a:endParaRPr lang="zh-CN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Planned Work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</c:v>
                </c:pt>
                <c:pt idx="1">
                  <c:v>15</c:v>
                </c:pt>
                <c:pt idx="2">
                  <c:v>25</c:v>
                </c:pt>
                <c:pt idx="3">
                  <c:v>25</c:v>
                </c:pt>
                <c:pt idx="4">
                  <c:v>20</c:v>
                </c:pt>
                <c:pt idx="5">
                  <c:v>10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Realized Work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681765840"/>
        <c:axId val="1687952240"/>
      </c:barChart>
      <c:catAx>
        <c:axId val="168176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</a:p>
        </c:txPr>
        <c:crossAx val="1687952240"/>
        <c:crosses val="autoZero"/>
        <c:auto val="1"/>
        <c:lblAlgn val="ctr"/>
        <c:lblOffset val="100"/>
        <c:noMultiLvlLbl val="0"/>
      </c:catAx>
      <c:valAx>
        <c:axId val="168795224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81765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3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5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2"/>
    </cs:fontRef>
    <cs:defRPr sz="1195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5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3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5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5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lt1"/>
    </cs:fontRef>
    <cs:defRPr sz="1195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5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0A603-9B2F-4BB7-BEEE-6E0FE7239E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C6719-5532-4E4C-BD10-24C610D0E2C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先说现状，计划怎么做，步骤</a:t>
            </a:r>
            <a:endParaRPr lang="en-US" altLang="zh-CN" dirty="0"/>
          </a:p>
          <a:p>
            <a:r>
              <a:rPr lang="zh-CN" altLang="en-US" dirty="0"/>
              <a:t>先诊断，治疗，看客户的建议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2019干部大会-PPT底图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560" cy="6858000"/>
          </a:xfrm>
          <a:prstGeom prst="rect">
            <a:avLst/>
          </a:prstGeom>
        </p:spPr>
      </p:pic>
      <p:sp>
        <p:nvSpPr>
          <p:cNvPr id="18" name="标题 1"/>
          <p:cNvSpPr>
            <a:spLocks noGrp="1"/>
          </p:cNvSpPr>
          <p:nvPr>
            <p:ph type="ctrTitle"/>
          </p:nvPr>
        </p:nvSpPr>
        <p:spPr>
          <a:xfrm>
            <a:off x="457200" y="1122363"/>
            <a:ext cx="11734800" cy="2387600"/>
          </a:xfrm>
        </p:spPr>
        <p:txBody>
          <a:bodyPr anchor="b">
            <a:normAutofit/>
          </a:bodyPr>
          <a:lstStyle>
            <a:lvl1pPr algn="l">
              <a:lnSpc>
                <a:spcPct val="150000"/>
              </a:lnSpc>
              <a:defRPr sz="48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9" name="副标题 2"/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11734800" cy="1655762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67225"/>
            <a:ext cx="6771939" cy="383632"/>
          </a:xfrm>
          <a:prstGeom prst="rect">
            <a:avLst/>
          </a:prstGeom>
        </p:spPr>
      </p:pic>
      <p:pic>
        <p:nvPicPr>
          <p:cNvPr id="9" name="图片 8" descr="2019干部大会-主题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7" r="40923" b="59497"/>
          <a:stretch>
            <a:fillRect/>
          </a:stretch>
        </p:blipFill>
        <p:spPr>
          <a:xfrm>
            <a:off x="10175118" y="-74386"/>
            <a:ext cx="1771953" cy="10631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2019干部大会-PPT底图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560" cy="6858000"/>
          </a:xfrm>
          <a:prstGeom prst="rect">
            <a:avLst/>
          </a:prstGeom>
        </p:spPr>
      </p:pic>
      <p:pic>
        <p:nvPicPr>
          <p:cNvPr id="12" name="图片 11" descr="2019干部大会-主题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7" r="40923" b="59497"/>
          <a:stretch>
            <a:fillRect/>
          </a:stretch>
        </p:blipFill>
        <p:spPr>
          <a:xfrm>
            <a:off x="10175118" y="-74386"/>
            <a:ext cx="1771953" cy="106317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67225"/>
            <a:ext cx="6771939" cy="383632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框 4"/>
          <p:cNvSpPr txBox="1">
            <a:spLocks noChangeArrowheads="1"/>
          </p:cNvSpPr>
          <p:nvPr userDrawn="1"/>
        </p:nvSpPr>
        <p:spPr bwMode="auto">
          <a:xfrm>
            <a:off x="575981" y="963365"/>
            <a:ext cx="11102937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目录</a:t>
            </a:r>
            <a:endParaRPr lang="zh-CN" altLang="en-US" sz="4000" b="1" dirty="0">
              <a:ln w="18415" cmpd="sng">
                <a:noFill/>
                <a:prstDash val="solid"/>
              </a:ln>
              <a:solidFill>
                <a:srgbClr val="FFFFFF"/>
              </a:solidFill>
              <a:effectLst/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44" name="文本占位符 43"/>
          <p:cNvSpPr>
            <a:spLocks noGrp="1"/>
          </p:cNvSpPr>
          <p:nvPr>
            <p:ph type="body" sz="quarter" idx="13" hasCustomPrompt="1"/>
          </p:nvPr>
        </p:nvSpPr>
        <p:spPr>
          <a:xfrm>
            <a:off x="575981" y="1939773"/>
            <a:ext cx="11075327" cy="3949687"/>
          </a:xfrm>
        </p:spPr>
        <p:txBody>
          <a:bodyPr/>
          <a:lstStyle>
            <a:lvl1pPr marL="457200" indent="-457200">
              <a:lnSpc>
                <a:spcPct val="150000"/>
              </a:lnSpc>
              <a:spcAft>
                <a:spcPts val="300"/>
              </a:spcAft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单击此处编辑目录文本样式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4325" y="87640"/>
            <a:ext cx="9009657" cy="64769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87640"/>
            <a:ext cx="9000132" cy="64769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87640"/>
            <a:ext cx="9000132" cy="64769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982" y="1089212"/>
            <a:ext cx="5443818" cy="50877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089212"/>
            <a:ext cx="5443818" cy="50877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5981" y="75266"/>
            <a:ext cx="8748000" cy="6873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5982" y="1080661"/>
            <a:ext cx="5421594" cy="611661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5982" y="1815152"/>
            <a:ext cx="5421594" cy="4374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080661"/>
            <a:ext cx="5443818" cy="611661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1815152"/>
            <a:ext cx="5443818" cy="4374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2019干部大会-PPT底图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560" cy="6858000"/>
          </a:xfrm>
          <a:prstGeom prst="rect">
            <a:avLst/>
          </a:prstGeom>
        </p:spPr>
      </p:pic>
      <p:pic>
        <p:nvPicPr>
          <p:cNvPr id="12" name="图片 11" descr="2019干部大会-主题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7" r="40923" b="59497"/>
          <a:stretch>
            <a:fillRect/>
          </a:stretch>
        </p:blipFill>
        <p:spPr>
          <a:xfrm>
            <a:off x="10175118" y="-74386"/>
            <a:ext cx="1771953" cy="1063172"/>
          </a:xfrm>
          <a:prstGeom prst="rect">
            <a:avLst/>
          </a:prstGeom>
        </p:spPr>
      </p:pic>
      <p:sp>
        <p:nvSpPr>
          <p:cNvPr id="4" name="文本框 1"/>
          <p:cNvSpPr>
            <a:spLocks noChangeArrowheads="1"/>
          </p:cNvSpPr>
          <p:nvPr userDrawn="1"/>
        </p:nvSpPr>
        <p:spPr bwMode="auto">
          <a:xfrm>
            <a:off x="414147" y="2590408"/>
            <a:ext cx="6865622" cy="23380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35000"/>
              </a:lnSpc>
              <a:buFont typeface="Arial" panose="020B0604020202020204" pitchFamily="34" charset="0"/>
              <a:buNone/>
              <a:defRPr/>
            </a:pPr>
            <a:r>
              <a:rPr lang="zh-CN" altLang="en-US" sz="6600" i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rPr>
              <a:t>谢 谢</a:t>
            </a:r>
            <a:endParaRPr lang="en-US" altLang="zh-CN" sz="6600" i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/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Microsoft YaHei" panose="020B0503020204020204" charset="-122"/>
            </a:endParaRPr>
          </a:p>
          <a:p>
            <a:pPr algn="ctr" eaLnBrk="1" hangingPunct="1">
              <a:lnSpc>
                <a:spcPct val="13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4400" i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rPr>
              <a:t>Thanks</a:t>
            </a:r>
            <a:endParaRPr lang="en-US" altLang="zh-CN" sz="4400" i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/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Microsoft YaHei" panose="020B0503020204020204" charset="-122"/>
            </a:endParaRPr>
          </a:p>
        </p:txBody>
      </p:sp>
      <p:pic>
        <p:nvPicPr>
          <p:cNvPr id="2" name="图片 1" descr="2019干部大会-主题002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82" y="5963583"/>
            <a:ext cx="6882066" cy="644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WechatIMG2.jpeg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69"/>
          <a:stretch>
            <a:fillRect/>
          </a:stretch>
        </p:blipFill>
        <p:spPr>
          <a:xfrm>
            <a:off x="0" y="1"/>
            <a:ext cx="12201203" cy="79139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23850" y="87640"/>
            <a:ext cx="9000132" cy="647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5982" y="1089212"/>
            <a:ext cx="11040036" cy="508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76382" y="6356350"/>
            <a:ext cx="1139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组合-1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217" y="63597"/>
            <a:ext cx="2518050" cy="701906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11053098" y="285270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bg1"/>
          </a:solidFill>
          <a:effectLst/>
          <a:latin typeface="Microsoft YaHei" panose="020B0503020204020204" charset="-122"/>
          <a:ea typeface="Microsoft YaHei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Microsoft YaHei" panose="020B0503020204020204" charset="-122"/>
          <a:ea typeface="Microsoft YaHei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Microsoft YaHei" panose="020B0503020204020204" charset="-122"/>
          <a:ea typeface="Microsoft YaHei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Microsoft YaHei" panose="020B0503020204020204" charset="-122"/>
          <a:ea typeface="Microsoft YaHei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Microsoft YaHei" panose="020B0503020204020204" charset="-122"/>
          <a:ea typeface="Microsoft YaHei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Microsoft YaHei" panose="020B0503020204020204" charset="-122"/>
          <a:ea typeface="Microsoft YaHei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.png"/><Relationship Id="rId2" Type="http://schemas.openxmlformats.org/officeDocument/2006/relationships/chart" Target="../charts/chart6.xml"/><Relationship Id="rId1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hart" Target="../charts/chart8.xml"/><Relationship Id="rId1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457200" y="1316673"/>
            <a:ext cx="11734800" cy="2387600"/>
          </a:xfrm>
        </p:spPr>
        <p:txBody>
          <a:bodyPr anchor="b">
            <a:normAutofit/>
          </a:bodyPr>
          <a:lstStyle>
            <a:lvl1pPr algn="l">
              <a:lnSpc>
                <a:spcPct val="150000"/>
              </a:lnSpc>
              <a:defRPr sz="4800" b="1"/>
            </a:lvl1pPr>
          </a:lstStyle>
          <a:p>
            <a:r>
              <a:rPr lang="en-US" altLang="zh-CN" dirty="0"/>
              <a:t>2020</a:t>
            </a:r>
            <a:br>
              <a:rPr lang="en-US" altLang="zh-CN" dirty="0" smtClean="0"/>
            </a:br>
            <a:r>
              <a:rPr lang="en-US" altLang="zh-CN" dirty="0" smtClean="0"/>
              <a:t>BOS Executive Governance Meeting</a:t>
            </a:r>
            <a:endParaRPr lang="en-US" altLang="zh-CN" dirty="0"/>
          </a:p>
        </p:txBody>
      </p:sp>
      <p:sp>
        <p:nvSpPr>
          <p:cNvPr id="5" name="副标题 2"/>
          <p:cNvSpPr>
            <a:spLocks noGrp="1"/>
          </p:cNvSpPr>
          <p:nvPr>
            <p:ph type="subTitle" idx="4294967295"/>
          </p:nvPr>
        </p:nvSpPr>
        <p:spPr>
          <a:xfrm>
            <a:off x="457200" y="3602038"/>
            <a:ext cx="11734800" cy="1655762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</a:t>
            </a:r>
            <a:r>
              <a:rPr lang="zh-CN" altLang="en-US" dirty="0" smtClean="0"/>
              <a:t>编辑副</a:t>
            </a:r>
            <a:r>
              <a:rPr lang="zh-CN" altLang="en-US" dirty="0"/>
              <a:t>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14325" y="87640"/>
            <a:ext cx="9009657" cy="647699"/>
          </a:xfrm>
        </p:spPr>
        <p:txBody>
          <a:bodyPr/>
          <a:lstStyle/>
          <a:p>
            <a:r>
              <a:rPr kumimoji="1" lang="en-US" altLang="zh-CN" dirty="0">
                <a:latin typeface="Microsoft YaHei" panose="020B0503020204020204" charset="-122"/>
                <a:ea typeface="Microsoft YaHei" panose="020B0503020204020204" charset="-122"/>
              </a:rPr>
              <a:t>Project Overview – SSP(T&amp;M)</a:t>
            </a:r>
            <a:endParaRPr kumimoji="1" lang="zh-CN" alt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05243" y="1004943"/>
            <a:ext cx="2032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dirty="0">
                <a:latin typeface="Microsoft YaHei" panose="020B0503020204020204" charset="-122"/>
                <a:ea typeface="Microsoft YaHei" panose="020B0503020204020204" charset="-122"/>
              </a:rPr>
              <a:t>Existing Problem</a:t>
            </a:r>
            <a:endParaRPr lang="zh-CN" alt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76947" y="1424286"/>
            <a:ext cx="4775859" cy="1526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Microsoft YaHei" panose="020B0503020204020204" charset="-122"/>
                <a:ea typeface="Microsoft YaHei" panose="020B0503020204020204" charset="-122"/>
              </a:rPr>
              <a:t>Lower coverage check points in checklist</a:t>
            </a:r>
            <a:endParaRPr lang="en-US" altLang="zh-CN" sz="1600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Microsoft YaHei" panose="020B0503020204020204" charset="-122"/>
                <a:ea typeface="Microsoft YaHei" panose="020B0503020204020204" charset="-122"/>
              </a:rPr>
              <a:t>Not well preparation before review meeting</a:t>
            </a:r>
            <a:endParaRPr lang="en-US" altLang="zh-CN" sz="1600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Microsoft YaHei" panose="020B0503020204020204" charset="-122"/>
                <a:ea typeface="Microsoft YaHei" panose="020B0503020204020204" charset="-122"/>
              </a:rPr>
              <a:t>Lack of record on testing result(evidence)</a:t>
            </a:r>
            <a:endParaRPr lang="en-US" altLang="zh-CN" sz="1600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Microsoft YaHei" panose="020B0503020204020204" charset="-122"/>
                <a:ea typeface="Microsoft YaHei" panose="020B0503020204020204" charset="-122"/>
              </a:rPr>
              <a:t>Not careful delivery in project team</a:t>
            </a:r>
            <a:endParaRPr lang="zh-CN" altLang="en-US" sz="160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76947" y="3119785"/>
            <a:ext cx="2460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dirty="0">
                <a:latin typeface="Microsoft YaHei" panose="020B0503020204020204" charset="-122"/>
                <a:ea typeface="Microsoft YaHei" panose="020B0503020204020204" charset="-122"/>
              </a:rPr>
              <a:t>Improvement Action</a:t>
            </a:r>
            <a:endParaRPr lang="zh-CN" alt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67952" y="3780567"/>
          <a:ext cx="10582836" cy="272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763"/>
                <a:gridCol w="7413731"/>
                <a:gridCol w="1512178"/>
                <a:gridCol w="8141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#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Action Item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Owner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Audit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QA need join into SIT, checklist reviewing before product release, also monitor process and result.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Evan Wang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QA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Request on saving evidence, such as test result, checklist item result, key step, and should to double check.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Evan Wang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QA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To clear Critical and High level bug in Find bugs static check.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Evan Wang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QA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To improve automation capacity on basic manual action, to reduce mistake.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To analyze and make plan on automation item.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Evan Wang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QA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800286" y="953996"/>
            <a:ext cx="391795" cy="398145"/>
            <a:chOff x="1498" y="2803"/>
            <a:chExt cx="938" cy="950"/>
          </a:xfrm>
        </p:grpSpPr>
        <p:sp>
          <p:nvSpPr>
            <p:cNvPr id="26" name="椭圆 25"/>
            <p:cNvSpPr/>
            <p:nvPr/>
          </p:nvSpPr>
          <p:spPr>
            <a:xfrm>
              <a:off x="1498" y="2803"/>
              <a:ext cx="777" cy="777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660" y="2977"/>
              <a:ext cx="777" cy="777"/>
            </a:xfrm>
            <a:prstGeom prst="ellipse">
              <a:avLst/>
            </a:prstGeom>
            <a:noFill/>
            <a:ln w="12700" cap="flat" cmpd="sng" algn="ctr">
              <a:solidFill>
                <a:srgbClr val="4472C4">
                  <a:lumMod val="50000"/>
                </a:srgb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20000"/>
                      <a:lumOff val="80000"/>
                    </a:schemeClr>
                  </a:solidFill>
                </a14:hiddenFill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67952" y="3068708"/>
            <a:ext cx="391795" cy="398145"/>
            <a:chOff x="1498" y="2803"/>
            <a:chExt cx="938" cy="950"/>
          </a:xfrm>
        </p:grpSpPr>
        <p:sp>
          <p:nvSpPr>
            <p:cNvPr id="32" name="椭圆 31"/>
            <p:cNvSpPr/>
            <p:nvPr/>
          </p:nvSpPr>
          <p:spPr>
            <a:xfrm>
              <a:off x="1498" y="2803"/>
              <a:ext cx="777" cy="777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1660" y="2977"/>
              <a:ext cx="777" cy="777"/>
            </a:xfrm>
            <a:prstGeom prst="ellipse">
              <a:avLst/>
            </a:prstGeom>
            <a:noFill/>
            <a:ln w="12700" cap="flat" cmpd="sng" algn="ctr">
              <a:solidFill>
                <a:srgbClr val="4472C4">
                  <a:lumMod val="50000"/>
                </a:srgb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20000"/>
                      <a:lumOff val="80000"/>
                    </a:schemeClr>
                  </a:solidFill>
                </a14:hiddenFill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053" y="107577"/>
            <a:ext cx="8822820" cy="65419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Project Overview – ICCM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505243" y="1004943"/>
            <a:ext cx="2032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dirty="0">
                <a:latin typeface="Microsoft YaHei" panose="020B0503020204020204" charset="-122"/>
                <a:ea typeface="Microsoft YaHei" panose="020B0503020204020204" charset="-122"/>
              </a:rPr>
              <a:t>Existing Problem</a:t>
            </a:r>
            <a:endParaRPr lang="zh-CN" alt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00286" y="953996"/>
            <a:ext cx="391795" cy="398145"/>
            <a:chOff x="1498" y="2803"/>
            <a:chExt cx="938" cy="950"/>
          </a:xfrm>
        </p:grpSpPr>
        <p:sp>
          <p:nvSpPr>
            <p:cNvPr id="21" name="椭圆 20"/>
            <p:cNvSpPr/>
            <p:nvPr/>
          </p:nvSpPr>
          <p:spPr>
            <a:xfrm>
              <a:off x="1498" y="2803"/>
              <a:ext cx="777" cy="777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660" y="2977"/>
              <a:ext cx="777" cy="777"/>
            </a:xfrm>
            <a:prstGeom prst="ellipse">
              <a:avLst/>
            </a:prstGeom>
            <a:noFill/>
            <a:ln w="12700" cap="flat" cmpd="sng" algn="ctr">
              <a:solidFill>
                <a:srgbClr val="4472C4">
                  <a:lumMod val="50000"/>
                </a:srgb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20000"/>
                      <a:lumOff val="80000"/>
                    </a:schemeClr>
                  </a:solidFill>
                </a14:hiddenFill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528326" y="2941492"/>
            <a:ext cx="2460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dirty="0">
                <a:latin typeface="Microsoft YaHei" panose="020B0503020204020204" charset="-122"/>
                <a:ea typeface="Microsoft YaHei" panose="020B0503020204020204" charset="-122"/>
              </a:rPr>
              <a:t>Improvement Action</a:t>
            </a:r>
            <a:endParaRPr lang="zh-CN" alt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67952" y="2887916"/>
            <a:ext cx="391795" cy="398145"/>
            <a:chOff x="1498" y="2803"/>
            <a:chExt cx="938" cy="950"/>
          </a:xfrm>
        </p:grpSpPr>
        <p:sp>
          <p:nvSpPr>
            <p:cNvPr id="25" name="椭圆 24"/>
            <p:cNvSpPr/>
            <p:nvPr/>
          </p:nvSpPr>
          <p:spPr>
            <a:xfrm>
              <a:off x="1498" y="2803"/>
              <a:ext cx="777" cy="777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660" y="2977"/>
              <a:ext cx="777" cy="777"/>
            </a:xfrm>
            <a:prstGeom prst="ellipse">
              <a:avLst/>
            </a:prstGeom>
            <a:noFill/>
            <a:ln w="12700" cap="flat" cmpd="sng" algn="ctr">
              <a:solidFill>
                <a:srgbClr val="4472C4">
                  <a:lumMod val="50000"/>
                </a:srgb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20000"/>
                      <a:lumOff val="80000"/>
                    </a:schemeClr>
                  </a:solidFill>
                </a14:hiddenFill>
              </a:ext>
            </a:ex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605522" y="1448470"/>
            <a:ext cx="6788269" cy="1156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Microsoft YaHei" panose="020B0503020204020204" charset="-122"/>
                <a:ea typeface="Microsoft YaHei" panose="020B0503020204020204" charset="-122"/>
              </a:rPr>
              <a:t>Necessary in improving on resource technical skill.</a:t>
            </a:r>
            <a:endParaRPr lang="en-US" altLang="zh-CN" sz="1600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Microsoft YaHei" panose="020B0503020204020204" charset="-122"/>
                <a:ea typeface="Microsoft YaHei" panose="020B0503020204020204" charset="-122"/>
              </a:rPr>
              <a:t>Lack of understanding on system structure and user business. </a:t>
            </a:r>
            <a:endParaRPr lang="en-US" altLang="zh-CN" sz="1600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Microsoft YaHei" panose="020B0503020204020204" charset="-122"/>
                <a:ea typeface="Microsoft YaHei" panose="020B0503020204020204" charset="-122"/>
              </a:rPr>
              <a:t>Slower response from India team's source.</a:t>
            </a:r>
            <a:endParaRPr lang="en-US" altLang="zh-CN" sz="160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800286" y="3654063"/>
          <a:ext cx="10582836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763"/>
                <a:gridCol w="7232010"/>
                <a:gridCol w="1680882"/>
                <a:gridCol w="8271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序号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改进措施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Owner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Audit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Rebuild guide document, and make it to be more clearer and easier using.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Weekly sharing, to make multiple knowledge base.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To prepare UAT test case, and test according to different user situation. 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Michael Chen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QA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To have review request.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Senior staff to review the business design in advance.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Release checklist Item review.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Michael Chen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QA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To find out the root cause of incident, to complete checklist item and knowledge base.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Michael Chen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QA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讲一些疫情相关数据？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WFH</a:t>
            </a:r>
            <a:r>
              <a:rPr lang="zh-CN" altLang="en-US"/>
              <a:t>的人数？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整个</a:t>
            </a:r>
            <a:r>
              <a:rPr lang="en-US" altLang="zh-CN"/>
              <a:t>2</a:t>
            </a:r>
            <a:r>
              <a:rPr lang="zh-CN" altLang="en-US"/>
              <a:t>月每周都有多少人在家正常办公？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如何避免</a:t>
            </a:r>
            <a:r>
              <a:rPr lang="en-US" altLang="zh-CN"/>
              <a:t>VPN</a:t>
            </a:r>
            <a:r>
              <a:rPr lang="zh-CN" altLang="en-US"/>
              <a:t>白天不好的情况？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228600" y="861695"/>
            <a:ext cx="11734800" cy="1022350"/>
          </a:xfrm>
        </p:spPr>
        <p:txBody>
          <a:bodyPr anchor="b">
            <a:normAutofit fontScale="90000"/>
          </a:bodyPr>
          <a:lstStyle>
            <a:lvl1pPr algn="l">
              <a:lnSpc>
                <a:spcPct val="150000"/>
              </a:lnSpc>
              <a:defRPr sz="4800" b="1"/>
            </a:lvl1pPr>
          </a:lstStyle>
          <a:p>
            <a:r>
              <a:rPr lang="en-US" altLang="zh-CN" dirty="0"/>
              <a:t>AGENDA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75945" y="2029460"/>
            <a:ext cx="11040110" cy="4147185"/>
          </a:xfrm>
        </p:spPr>
        <p:txBody>
          <a:bodyPr/>
          <a:p>
            <a:r>
              <a:rPr kumimoji="1" lang="en-US" altLang="zh-CN" sz="3200">
                <a:solidFill>
                  <a:schemeClr val="bg1"/>
                </a:solidFill>
              </a:rPr>
              <a:t>1 Pod Resource Overall Status</a:t>
            </a:r>
            <a:endParaRPr kumimoji="1" lang="en-US" altLang="zh-CN" sz="3200">
              <a:solidFill>
                <a:schemeClr val="bg1"/>
              </a:solidFill>
            </a:endParaRPr>
          </a:p>
          <a:p>
            <a:r>
              <a:rPr kumimoji="1" lang="en-US" altLang="zh-CN" sz="3200">
                <a:solidFill>
                  <a:schemeClr val="bg1"/>
                </a:solidFill>
              </a:rPr>
              <a:t>2 Project Overview</a:t>
            </a:r>
            <a:endParaRPr kumimoji="1" lang="en-US" altLang="zh-CN" sz="3200">
              <a:solidFill>
                <a:schemeClr val="bg1"/>
              </a:solidFill>
            </a:endParaRPr>
          </a:p>
          <a:p>
            <a:r>
              <a:rPr kumimoji="1" lang="en-US" altLang="zh-CN" sz="3200">
                <a:solidFill>
                  <a:schemeClr val="bg1"/>
                </a:solidFill>
              </a:rPr>
              <a:t>3 Best Practice&amp;Innovation&amp;Showcase</a:t>
            </a:r>
            <a:endParaRPr kumimoji="1" lang="en-US" altLang="zh-CN" sz="3200">
              <a:solidFill>
                <a:schemeClr val="bg1"/>
              </a:solidFill>
            </a:endParaRPr>
          </a:p>
          <a:p>
            <a:r>
              <a:rPr kumimoji="1" lang="en-US" altLang="zh-CN" sz="3200">
                <a:solidFill>
                  <a:schemeClr val="bg1"/>
                </a:solidFill>
              </a:rPr>
              <a:t>4 Open Topic </a:t>
            </a:r>
            <a:r>
              <a:rPr lang="en-US" altLang="zh-CN" sz="3200" dirty="0">
                <a:solidFill>
                  <a:schemeClr val="bg1"/>
                </a:solidFill>
                <a:sym typeface="+mn-ea"/>
              </a:rPr>
              <a:t>and Discussion</a:t>
            </a:r>
            <a:endParaRPr kumimoji="1" lang="en-US" altLang="zh-CN" sz="32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POD Resource Overall Status</a:t>
            </a:r>
            <a:endParaRPr kumimoji="1"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419100" y="914400"/>
          <a:ext cx="11196955" cy="5545455"/>
        </p:xfrm>
        <a:graphic>
          <a:graphicData uri="http://schemas.openxmlformats.org/drawingml/2006/table">
            <a:tbl>
              <a:tblPr/>
              <a:tblGrid>
                <a:gridCol w="1887855"/>
                <a:gridCol w="2533650"/>
                <a:gridCol w="2012950"/>
                <a:gridCol w="1818005"/>
                <a:gridCol w="2944495"/>
              </a:tblGrid>
              <a:tr h="8743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sym typeface="+mn-ea"/>
                        </a:rPr>
                        <a:t>POD </a:t>
                      </a:r>
                      <a:endParaRPr 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CSI POD Leader</a:t>
                      </a:r>
                      <a:endParaRPr 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Existing HC</a:t>
                      </a:r>
                      <a:endParaRPr 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rtl="0" fontAlgn="ctr">
                        <a:buNone/>
                      </a:pPr>
                      <a:r>
                        <a:rPr lang="en-US" altLang="en-US" sz="18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Key Person</a:t>
                      </a:r>
                      <a:endParaRPr lang="en-US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rtl="0" fontAlgn="ctr">
                        <a:buNone/>
                      </a:pPr>
                      <a:endParaRPr lang="en-US" altLang="en-US" sz="18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94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sym typeface="+mn-ea"/>
                        </a:rPr>
                        <a:t>ITID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Shawn L M Shang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buNone/>
                      </a:pPr>
                      <a:endParaRPr lang="en-US" alt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BPM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sym typeface="+mn-ea"/>
                        </a:rPr>
                        <a:t>Leo S YANG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buNone/>
                      </a:pPr>
                      <a:endParaRPr lang="en-US" alt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67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GWIS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 Z X DONG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3+2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581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ICCM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Michael S Chen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rtl="0" fontAlgn="ctr">
                        <a:buClrTx/>
                        <a:buSzTx/>
                        <a:buFontTx/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5+1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 rtl="0" fontAlgn="ctr">
                        <a:buClrTx/>
                        <a:buSzTx/>
                        <a:buFontTx/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9(ICCM)+2(ICCM CORE)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02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DLO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Bonnie B L Xie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rtl="0" fontAlgn="ctr">
                        <a:buClrTx/>
                        <a:buSzTx/>
                        <a:buFontTx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4+1+1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7(DLO)+3(DPU)+2(CYS)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19430">
                <a:tc>
                  <a:txBody>
                    <a:bodyPr/>
                    <a:p>
                      <a:pPr algn="ctr" rtl="0" fontAlgn="ctr">
                        <a:buNone/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SSP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（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TM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rtl="0" fontAlgn="ctr">
                        <a:buNone/>
                      </a:pPr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Evan P Wang</a:t>
                      </a:r>
                      <a:endParaRPr lang="en-US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rtl="0" fontAlgn="ctr">
                        <a:buNone/>
                      </a:pPr>
                      <a:r>
                        <a:rPr lang="en-US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rtl="0" fontAlgn="ctr">
                        <a:buClrTx/>
                        <a:buSzTx/>
                        <a:buFontTx/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None/>
                      </a:pPr>
                      <a:endParaRPr lang="en-US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SSP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（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FP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Disa L Zhang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rtl="0" fontAlgn="ctr">
                        <a:buClrTx/>
                        <a:buSzTx/>
                        <a:buFontTx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None/>
                      </a:pP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279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ECM (&amp;ML)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Bernie Y ZHOU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rtl="0" fontAlgn="ctr">
                        <a:buClrTx/>
                        <a:buSzTx/>
                        <a:buFontTx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4(ML)+9(ECM)+1(PMO)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SUPPORT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rtl="0" fontAlgn="ctr">
                        <a:buNone/>
                      </a:pPr>
                      <a:r>
                        <a:rPr lang="en-US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Alvin Z Gong</a:t>
                      </a:r>
                      <a:endParaRPr lang="en-US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buNone/>
                      </a:pPr>
                      <a:endParaRPr lang="en-US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16255">
                <a:tc>
                  <a:txBody>
                    <a:bodyPr/>
                    <a:p>
                      <a:pPr algn="ctr" rtl="0" fontAlgn="ctr">
                        <a:buNone/>
                      </a:pPr>
                      <a:r>
                        <a:rPr lang="en-US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AOTUMATION</a:t>
                      </a:r>
                      <a:endParaRPr lang="en-US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rtl="0" font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sym typeface="+mn-ea"/>
                        </a:rPr>
                        <a:t>Sam Z X DONG</a:t>
                      </a:r>
                      <a:endParaRPr lang="en-US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rtl="0" fontAlgn="ctr">
                        <a:buNone/>
                      </a:pPr>
                      <a:r>
                        <a:rPr lang="en-US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2</a:t>
                      </a:r>
                      <a:endParaRPr lang="en-US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buNone/>
                      </a:pPr>
                      <a:endParaRPr lang="en-US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Skill </a:t>
            </a:r>
            <a:r>
              <a:rPr kumimoji="1" lang="en-US" altLang="zh-CN">
                <a:sym typeface="+mn-ea"/>
              </a:rPr>
              <a:t>Overall</a:t>
            </a:r>
            <a:endParaRPr kumimoji="1"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9" name="内容占位符 18"/>
          <p:cNvGraphicFramePr/>
          <p:nvPr>
            <p:ph idx="1"/>
          </p:nvPr>
        </p:nvGraphicFramePr>
        <p:xfrm>
          <a:off x="589915" y="1012825"/>
          <a:ext cx="11040110" cy="3331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矩形 7"/>
          <p:cNvSpPr/>
          <p:nvPr/>
        </p:nvSpPr>
        <p:spPr>
          <a:xfrm>
            <a:off x="575945" y="906145"/>
            <a:ext cx="10592435" cy="7073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665" b="1" dirty="0">
                <a:solidFill>
                  <a:srgbClr val="91D14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L1,L2,L3</a:t>
            </a:r>
            <a:r>
              <a:rPr lang="zh-CN" altLang="en-US" sz="2665" b="1" dirty="0">
                <a:solidFill>
                  <a:srgbClr val="91D14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的定义</a:t>
            </a:r>
            <a:endParaRPr lang="zh-CN" altLang="en-US" sz="2665" b="1" dirty="0">
              <a:solidFill>
                <a:srgbClr val="91D140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57201" y="4175254"/>
            <a:ext cx="9667321" cy="6873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l">
              <a:spcBef>
                <a:spcPts val="800"/>
              </a:spcBef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800"/>
              </a:spcBef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右箭头标注 15"/>
          <p:cNvSpPr/>
          <p:nvPr/>
        </p:nvSpPr>
        <p:spPr>
          <a:xfrm>
            <a:off x="575905" y="4252089"/>
            <a:ext cx="1399518" cy="1384995"/>
          </a:xfrm>
          <a:prstGeom prst="rightArrowCallout">
            <a:avLst/>
          </a:prstGeom>
          <a:solidFill>
            <a:srgbClr val="00B0F0"/>
          </a:solidFill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l">
              <a:spcBef>
                <a:spcPts val="800"/>
              </a:spcBef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800"/>
              </a:spcBef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800"/>
              </a:spcBef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800"/>
              </a:spcBef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057201" y="5014439"/>
            <a:ext cx="9649072" cy="6873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l">
              <a:spcBef>
                <a:spcPts val="800"/>
              </a:spcBef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800"/>
              </a:spcBef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89707" y="4621421"/>
            <a:ext cx="819424" cy="459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Platforms and tools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116493" y="4257358"/>
            <a:ext cx="1308861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GB" sz="1400" i="0" u="none" strike="noStrike" normalizeH="0" baseline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BPM LITE</a:t>
            </a:r>
            <a:endParaRPr kumimoji="0" lang="en-US" altLang="en-GB" sz="1400" i="0" u="none" strike="noStrike" normalizeH="0" baseline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323705" y="4143375"/>
            <a:ext cx="2292350" cy="735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GB" sz="1400" i="0" u="none" strike="noStrike" cap="none" spc="0" normalizeH="0" baseline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F</a:t>
            </a:r>
            <a:r>
              <a:rPr kumimoji="0" lang="en-US" altLang="en-GB" sz="1400" i="0" u="none" strike="noStrike" cap="none" spc="0" normalizeH="0" baseline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ileNet、Datacap、Captiva、Iupload、ICC、ARC</a:t>
            </a:r>
            <a:endParaRPr kumimoji="0" lang="zh-CN" altLang="en-US" sz="1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048635" y="5205730"/>
            <a:ext cx="1219200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i="0" u="none" strike="noStrike" normalizeH="0" baseline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/>
              </a:rPr>
              <a:t>Workflow</a:t>
            </a:r>
            <a:endParaRPr kumimoji="0" lang="en-US" sz="1400" i="0" u="none" strike="noStrike" normalizeH="0" baseline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241040" y="4257675"/>
            <a:ext cx="1102995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GB" sz="1400" i="0" u="none" strike="noStrike" normalizeH="0" baseline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BPM SIL</a:t>
            </a:r>
            <a:endParaRPr kumimoji="0" lang="en-US" altLang="en-GB" sz="1400" i="0" u="none" strike="noStrike" normalizeH="0" baseline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181090" y="5205730"/>
            <a:ext cx="1219200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i="0" u="none" strike="noStrike" normalizeH="0" baseline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/>
              </a:rPr>
              <a:t>CCM</a:t>
            </a:r>
            <a:endParaRPr kumimoji="0" lang="en-US" sz="1400" i="0" u="none" strike="noStrike" normalizeH="0" baseline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267835" y="4251960"/>
            <a:ext cx="1102995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GB" sz="1400" i="0" u="none" strike="noStrike" normalizeH="0" baseline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BPM Test Asset</a:t>
            </a:r>
            <a:endParaRPr kumimoji="0" lang="en-US" altLang="en-GB" sz="1400" i="0" u="none" strike="noStrike" normalizeH="0" baseline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537065" y="5205730"/>
            <a:ext cx="1219200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i="0" u="none" strike="noStrike" normalizeH="0" baseline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/>
              </a:rPr>
              <a:t>ECM</a:t>
            </a:r>
            <a:endParaRPr kumimoji="0" lang="en-US" sz="1400" i="0" u="none" strike="noStrike" normalizeH="0" baseline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909310" y="4258310"/>
            <a:ext cx="121920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GB" sz="1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Opentext Extream</a:t>
            </a:r>
            <a:endParaRPr kumimoji="0" lang="en-US" sz="1400" i="0" u="none" strike="noStrike" normalizeH="0" baseline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868795" y="4253865"/>
            <a:ext cx="1219200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GB" sz="1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MainFrame</a:t>
            </a:r>
            <a:endParaRPr kumimoji="0" lang="en-US" sz="1400" i="0" u="none" strike="noStrike" normalizeH="0" baseline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Arrangement of GWIS</a:t>
            </a:r>
            <a:endParaRPr kumimoji="1"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614506" y="2732167"/>
          <a:ext cx="9779635" cy="2572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375"/>
                <a:gridCol w="1222375"/>
                <a:gridCol w="1222483"/>
                <a:gridCol w="1222429"/>
                <a:gridCol w="1222429"/>
                <a:gridCol w="1222429"/>
                <a:gridCol w="1222429"/>
                <a:gridCol w="1222429"/>
              </a:tblGrid>
              <a:tr h="428787"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787"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787"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787"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625"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" name="矩形 38"/>
          <p:cNvSpPr/>
          <p:nvPr/>
        </p:nvSpPr>
        <p:spPr>
          <a:xfrm>
            <a:off x="1538940" y="5488068"/>
            <a:ext cx="191521" cy="1915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1804034" y="5399162"/>
            <a:ext cx="108857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BPM project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35292" y="5488068"/>
            <a:ext cx="191521" cy="19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3800386" y="5399162"/>
            <a:ext cx="108857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GWIS project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4" name="等腰三角形 56"/>
          <p:cNvSpPr/>
          <p:nvPr/>
        </p:nvSpPr>
        <p:spPr>
          <a:xfrm>
            <a:off x="5482046" y="5507117"/>
            <a:ext cx="195263" cy="15342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5677309" y="5389120"/>
            <a:ext cx="108857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Transfer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26501" y="2766804"/>
            <a:ext cx="6826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Sam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493395" y="3202305"/>
            <a:ext cx="8159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Bernie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26501" y="3637468"/>
            <a:ext cx="6826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Alysa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26501" y="4072800"/>
            <a:ext cx="6826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Abe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493395" y="4507865"/>
            <a:ext cx="8159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Steven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159694" y="2345432"/>
            <a:ext cx="90962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2020/3/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884535" y="2345690"/>
            <a:ext cx="10585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2020/11/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377143" y="2345432"/>
            <a:ext cx="90962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2020/4/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594592" y="2345432"/>
            <a:ext cx="90962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2020/5/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812041" y="2345432"/>
            <a:ext cx="90962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2020/6/1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029490" y="2345432"/>
            <a:ext cx="90962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2020/7/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246939" y="2345432"/>
            <a:ext cx="90962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2020/8/1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464388" y="2345432"/>
            <a:ext cx="90962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2020/9/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681845" y="2345690"/>
            <a:ext cx="10426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2020/10/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614805" y="2823210"/>
            <a:ext cx="9779635" cy="250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2843464" y="3265135"/>
            <a:ext cx="3906157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1614805" y="3264535"/>
            <a:ext cx="9779635" cy="2292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2282825" y="3677285"/>
            <a:ext cx="5455920" cy="227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1614805" y="3676650"/>
            <a:ext cx="1228725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等腰三角形 44"/>
          <p:cNvSpPr/>
          <p:nvPr/>
        </p:nvSpPr>
        <p:spPr>
          <a:xfrm>
            <a:off x="2746286" y="3860830"/>
            <a:ext cx="195263" cy="15342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1614170" y="4536440"/>
            <a:ext cx="3721100" cy="2628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5306060" y="4537075"/>
            <a:ext cx="6059170" cy="26225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等腰三角形 44"/>
          <p:cNvSpPr/>
          <p:nvPr/>
        </p:nvSpPr>
        <p:spPr>
          <a:xfrm>
            <a:off x="5198126" y="4660865"/>
            <a:ext cx="195263" cy="15342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26745" y="937895"/>
            <a:ext cx="10592435" cy="7073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sz="2665" b="1" dirty="0">
                <a:solidFill>
                  <a:srgbClr val="91D14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WorkFlow</a:t>
            </a:r>
            <a:r>
              <a:rPr lang="zh-CN" altLang="en-US" sz="2665" b="1" dirty="0">
                <a:solidFill>
                  <a:srgbClr val="91D14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的人员资源整合</a:t>
            </a:r>
            <a:endParaRPr lang="zh-CN" altLang="en-US" sz="2665" b="1" dirty="0">
              <a:solidFill>
                <a:srgbClr val="91D140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Best Practices of Auto-Testing in BPM-Lite</a:t>
            </a:r>
            <a:endParaRPr kumimoji="1"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4325" y="958215"/>
            <a:ext cx="11301730" cy="5398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5982" y="404163"/>
            <a:ext cx="8822820" cy="404729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ITID XI</a:t>
            </a:r>
            <a:r>
              <a:rPr kumimoji="1" lang="zh-CN" altLang="en-US" dirty="0" smtClean="0"/>
              <a:t>‘</a:t>
            </a:r>
            <a:r>
              <a:rPr kumimoji="1" lang="en-US" altLang="zh-CN" dirty="0" smtClean="0"/>
              <a:t>an Team Capability(</a:t>
            </a:r>
            <a:r>
              <a:rPr kumimoji="1" lang="zh-CN" altLang="en-US" dirty="0" smtClean="0"/>
              <a:t>尚雷明周末太忙，还未提供更新版数据</a:t>
            </a:r>
            <a:r>
              <a:rPr kumimoji="1" lang="en-US" altLang="zh-CN" dirty="0" smtClean="0"/>
              <a:t>)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575420" y="856283"/>
          <a:ext cx="475215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077"/>
                <a:gridCol w="2376077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Team Manager/Contractor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 Lead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Shawn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9" name="表格 4"/>
          <p:cNvGraphicFramePr>
            <a:graphicFrameLocks noGrp="1"/>
          </p:cNvGraphicFramePr>
          <p:nvPr/>
        </p:nvGraphicFramePr>
        <p:xfrm>
          <a:off x="571811" y="2429462"/>
          <a:ext cx="4752340" cy="28562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68655"/>
                <a:gridCol w="796963"/>
                <a:gridCol w="732170"/>
                <a:gridCol w="538592"/>
                <a:gridCol w="538592"/>
                <a:gridCol w="538592"/>
                <a:gridCol w="538592"/>
              </a:tblGrid>
              <a:tr h="24828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Project (Jan-April)</a:t>
                      </a:r>
                      <a:endParaRPr lang="zh-CN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Sub-project</a:t>
                      </a:r>
                      <a:endParaRPr lang="zh-CN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Completion</a:t>
                      </a:r>
                      <a:r>
                        <a:rPr lang="en-US" altLang="zh-CN" sz="1050" baseline="0" dirty="0"/>
                        <a:t> Rate</a:t>
                      </a:r>
                      <a:endParaRPr lang="zh-CN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OAT</a:t>
                      </a:r>
                      <a:endParaRPr lang="en-US" sz="900" b="1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Microsoft YaHei" panose="020B0503020204020204" charset="-122"/>
                      </a:endParaRPr>
                    </a:p>
                  </a:txBody>
                  <a:tcPr marL="7761" marR="7761" marT="7761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Project </a:t>
                      </a:r>
                      <a:r>
                        <a:rPr lang="en-US" altLang="zh-CN" sz="900" u="none" strike="noStrike" cap="none" spc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sym typeface="Microsoft YaHei" panose="020B0503020204020204" charset="-122"/>
                        </a:rPr>
                        <a:t>Status</a:t>
                      </a:r>
                      <a:endParaRPr lang="en-US" altLang="zh-CN" sz="900" b="1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Microsoft YaHei" panose="020B0503020204020204" charset="-122"/>
                      </a:endParaRPr>
                    </a:p>
                  </a:txBody>
                  <a:tcPr marL="7761" marR="7761" marT="7761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cPr/>
                </a:tc>
              </a:tr>
              <a:tr h="248217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Microsoft YaHei" panose="020B0503020204020204" charset="-122"/>
                        </a:rPr>
                        <a:t>PASS</a:t>
                      </a:r>
                      <a:endParaRPr lang="en-US" sz="900" b="1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Microsoft YaHei" panose="020B0503020204020204" charset="-122"/>
                      </a:endParaRPr>
                    </a:p>
                  </a:txBody>
                  <a:tcPr marL="7761" marR="7761" marT="7761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Microsoft YaHei" panose="020B0503020204020204" charset="-122"/>
                        </a:rPr>
                        <a:t>Ongoing</a:t>
                      </a:r>
                      <a:endParaRPr lang="en-US" sz="900" b="1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Microsoft YaHei" panose="020B0503020204020204" charset="-122"/>
                      </a:endParaRPr>
                    </a:p>
                  </a:txBody>
                  <a:tcPr marL="7761" marR="7761" marT="7761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Microsoft YaHei" panose="020B0503020204020204" charset="-122"/>
                        </a:rPr>
                        <a:t>Number</a:t>
                      </a:r>
                      <a:endParaRPr lang="en-US" altLang="zh-CN" sz="900" b="1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Microsoft YaHei" panose="020B0503020204020204" charset="-122"/>
                      </a:endParaRPr>
                    </a:p>
                  </a:txBody>
                  <a:tcPr marL="7761" marR="7761" marT="7761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Microsoft YaHei" panose="020B0503020204020204" charset="-122"/>
                        </a:rPr>
                        <a:t>Issues/</a:t>
                      </a:r>
                      <a:endParaRPr lang="en-US" altLang="zh-CN" sz="900" b="1" i="0" u="none" strike="noStrike" cap="none" spc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Microsoft YaHei" panose="020B0503020204020204" charset="-122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Microsoft YaHei" panose="020B0503020204020204" charset="-122"/>
                        </a:rPr>
                        <a:t>blocker</a:t>
                      </a:r>
                      <a:endParaRPr lang="en-US" altLang="zh-CN" sz="900" b="1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Microsoft YaHei" panose="020B0503020204020204" charset="-122"/>
                      </a:endParaRPr>
                    </a:p>
                  </a:txBody>
                  <a:tcPr marL="7761" marR="7761" marT="7761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3084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SSP GWIS</a:t>
                      </a:r>
                      <a:endParaRPr lang="en-US" altLang="zh-CN" sz="900" dirty="0"/>
                    </a:p>
                  </a:txBody>
                  <a:tcP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Microsoft YaHei" panose="020B0503020204020204" charset="-122"/>
                        </a:rPr>
                        <a:t>11</a:t>
                      </a:r>
                      <a:endParaRPr lang="en-US" altLang="zh-CN" sz="9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Microsoft YaHei" panose="020B0503020204020204" charset="-122"/>
                      </a:endParaRPr>
                    </a:p>
                  </a:txBody>
                  <a:tcPr marL="7761" marR="7761" marT="7761" marB="0"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Microsoft YaHei" panose="020B0503020204020204" charset="-122"/>
                        </a:rPr>
                        <a:t>90%</a:t>
                      </a:r>
                      <a:endParaRPr lang="en-US" altLang="zh-CN" sz="9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Microsoft YaHei" panose="020B0503020204020204" charset="-122"/>
                      </a:endParaRPr>
                    </a:p>
                  </a:txBody>
                  <a:tcPr marL="7761" marR="7761" marT="7761" marB="0"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61" marR="7761" marT="7761" marB="0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61" marR="7761" marT="7761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61" marR="7761" marT="7761" marB="0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OTA</a:t>
                      </a:r>
                      <a:endParaRPr lang="en-US" sz="9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(DB2)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61" marR="7761" marT="7761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1071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ICCM</a:t>
                      </a:r>
                      <a:endParaRPr lang="en-US" altLang="zh-CN" sz="9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Microsoft YaHei" panose="020B0503020204020204" charset="-122"/>
                        </a:rPr>
                        <a:t>1</a:t>
                      </a:r>
                      <a:endParaRPr lang="en-US" altLang="zh-CN" sz="9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Microsoft YaHei" panose="020B0503020204020204" charset="-122"/>
                      </a:endParaRPr>
                    </a:p>
                  </a:txBody>
                  <a:tcPr marL="7761" marR="7761" marT="776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Microsoft YaHei" panose="020B0503020204020204" charset="-122"/>
                        </a:rPr>
                        <a:t>90%</a:t>
                      </a:r>
                      <a:endParaRPr lang="en-US" altLang="zh-CN" sz="900" b="0" i="0" u="none" strike="noStrike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Microsoft YaHei" panose="020B0503020204020204" charset="-122"/>
                      </a:endParaRPr>
                    </a:p>
                  </a:txBody>
                  <a:tcPr marL="7761" marR="7761" marT="776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61" marR="7761" marT="7761" marB="0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61" marR="7761" marT="7761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61" marR="7761" marT="7761" marB="0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61" marR="7761" marT="7761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27297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SSP BSC</a:t>
                      </a:r>
                      <a:endParaRPr lang="en-US" altLang="zh-CN" sz="9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Microsoft YaHei" panose="020B0503020204020204" charset="-122"/>
                        </a:rPr>
                        <a:t>1</a:t>
                      </a:r>
                      <a:endParaRPr lang="en-US" altLang="zh-CN" sz="9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Microsoft YaHei" panose="020B0503020204020204" charset="-122"/>
                      </a:endParaRPr>
                    </a:p>
                  </a:txBody>
                  <a:tcPr marL="7761" marR="7761" marT="776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Microsoft YaHei" panose="020B0503020204020204" charset="-122"/>
                        </a:rPr>
                        <a:t>100%</a:t>
                      </a:r>
                      <a:endParaRPr lang="en-US" altLang="zh-CN" sz="900" b="0" i="0" u="none" strike="noStrike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Microsoft YaHei" panose="020B0503020204020204" charset="-122"/>
                      </a:endParaRPr>
                    </a:p>
                  </a:txBody>
                  <a:tcPr marL="7761" marR="7761" marT="776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61" marR="7761" marT="7761" marB="0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61" marR="7761" marT="7761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61" marR="7761" marT="7761" marB="0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  <a:endParaRPr lang="en-US" altLang="zh-CN" sz="9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61" marR="7761" marT="7761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47237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SSP Filenet Arc</a:t>
                      </a:r>
                      <a:endParaRPr lang="en-US" altLang="zh-CN" sz="9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Microsoft YaHei" panose="020B0503020204020204" charset="-122"/>
                        </a:rPr>
                        <a:t>1</a:t>
                      </a:r>
                      <a:endParaRPr lang="en-US" altLang="zh-CN" sz="9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Microsoft YaHei" panose="020B0503020204020204" charset="-122"/>
                      </a:endParaRPr>
                    </a:p>
                  </a:txBody>
                  <a:tcPr marL="7761" marR="7761" marT="776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Microsoft YaHei" panose="020B0503020204020204" charset="-122"/>
                        </a:rPr>
                        <a:t>60%</a:t>
                      </a:r>
                      <a:endParaRPr lang="en-US" altLang="zh-CN" sz="900" b="0" i="0" u="none" strike="noStrike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Microsoft YaHei" panose="020B0503020204020204" charset="-122"/>
                      </a:endParaRPr>
                    </a:p>
                  </a:txBody>
                  <a:tcPr marL="7761" marR="7761" marT="776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61" marR="7761" marT="7761" marB="0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61" marR="7761" marT="7761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61" marR="7761" marT="7761" marB="0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 issues</a:t>
                      </a:r>
                      <a:endParaRPr lang="en-US" sz="9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61" marR="7761" marT="7761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31204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SSP Kana response</a:t>
                      </a:r>
                      <a:endParaRPr lang="en-US" altLang="zh-CN" sz="9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90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61" marR="7761" marT="776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Microsoft YaHei" panose="020B0503020204020204" charset="-122"/>
                        </a:rPr>
                        <a:t>100%</a:t>
                      </a:r>
                      <a:endParaRPr lang="en-US" altLang="zh-CN" sz="900" b="0" i="0" u="none" strike="noStrike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Microsoft YaHei" panose="020B0503020204020204" charset="-122"/>
                      </a:endParaRPr>
                    </a:p>
                  </a:txBody>
                  <a:tcPr marL="7761" marR="7761" marT="7761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61" marR="7761" marT="7761" marB="0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61" marR="7761" marT="7761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61" marR="7761" marT="7761" marB="0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  <a:endParaRPr lang="en-US" altLang="zh-CN" sz="9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61" marR="7761" marT="7761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1359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SSP AEM Forms Adoption</a:t>
                      </a:r>
                      <a:endParaRPr lang="en-US" altLang="zh-CN" sz="9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90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61" marR="7761" marT="776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Microsoft YaHei" panose="020B0503020204020204" charset="-122"/>
                        </a:rPr>
                        <a:t>100%</a:t>
                      </a:r>
                      <a:endParaRPr lang="en-US" altLang="zh-CN" sz="900" b="0" i="0" u="none" strike="noStrike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Microsoft YaHei" panose="020B0503020204020204" charset="-122"/>
                      </a:endParaRPr>
                    </a:p>
                  </a:txBody>
                  <a:tcPr marL="7761" marR="7761" marT="7761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61" marR="7761" marT="7761" marB="0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61" marR="7761" marT="7761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61" marR="7761" marT="7761" marB="0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  <a:endParaRPr lang="en-US" altLang="zh-CN" sz="9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61" marR="7761" marT="7761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571870" y="862821"/>
          <a:ext cx="251705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527"/>
                <a:gridCol w="1258527"/>
              </a:tblGrid>
              <a:tr h="243840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Last Updated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8152102" y="853938"/>
          <a:ext cx="316573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865"/>
                <a:gridCol w="1582865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Overall RAG Status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On Target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571870" y="1274888"/>
          <a:ext cx="5745962" cy="62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5962"/>
              </a:tblGrid>
              <a:tr h="243840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Key Risks,Escalations &amp; Assumptions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6433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Resources are very limited but tasks are heavy,some teammates need to support weekend CO almost every</a:t>
                      </a:r>
                      <a:endParaRPr lang="en-US" altLang="zh-CN" sz="9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 week since India </a:t>
                      </a:r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teammates can’t support frequently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571870" y="1965312"/>
          <a:ext cx="5745962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5962"/>
              </a:tblGrid>
              <a:tr h="174807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Recent Achievements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4199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√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Delivered 2 projects successfully</a:t>
                      </a:r>
                      <a:endParaRPr lang="en-US" altLang="zh-CN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√  </a:t>
                      </a:r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Comleted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 over 90% of GWIS SSP sub-projects configuration</a:t>
                      </a:r>
                      <a:endParaRPr lang="en-US" altLang="zh-CN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√  </a:t>
                      </a:r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Conducted 182 Cos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 from jan to April</a:t>
                      </a:r>
                      <a:endParaRPr lang="en-US" altLang="zh-CN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√  </a:t>
                      </a:r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Resolved hundreds of Incidents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571870" y="2990342"/>
          <a:ext cx="5745962" cy="82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5962"/>
              </a:tblGrid>
              <a:tr h="263936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Next step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65911">
                <a:tc>
                  <a:txBody>
                    <a:bodyPr/>
                    <a:lstStyle/>
                    <a:p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  Optimize and improve standards for common tasks</a:t>
                      </a:r>
                      <a:endParaRPr lang="en-US" altLang="zh-CN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Apply more Automation(Ansible/HPSA/Shell script/Venafi)</a:t>
                      </a:r>
                      <a:endParaRPr lang="en-US" altLang="zh-CN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  Track Root Cause and update in knowledge base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71811" y="1233346"/>
          <a:ext cx="4755760" cy="1062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5760"/>
              </a:tblGrid>
              <a:tr h="253709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Team Capacity/Skill set Overall &amp; Objectives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09184">
                <a:tc>
                  <a:txBody>
                    <a:bodyPr/>
                    <a:lstStyle/>
                    <a:p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Capacity:6 Chinasoft &amp; 1 HC(6 Senior,1 intermediate)</a:t>
                      </a:r>
                      <a:endParaRPr lang="en-US" altLang="zh-CN" sz="1200" baseline="0" dirty="0" smtClean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 Skill set : Weak on English skills, </a:t>
                      </a:r>
                      <a:endParaRPr lang="en-US" altLang="zh-CN" sz="1200" baseline="0" dirty="0" smtClean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                 Strong on troubleshooting</a:t>
                      </a:r>
                      <a:endParaRPr lang="zh-CN" altLang="en-US" sz="1200" baseline="0" dirty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5571870" y="3962862"/>
          <a:ext cx="574596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5962"/>
              </a:tblGrid>
              <a:tr h="162655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Blockers&amp; Delays(Provide with mitigation plan)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2655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 SSP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 Filenet Arc Postconfig,returned servers to build team to rebuild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内容占位符 4"/>
          <p:cNvGraphicFramePr/>
          <p:nvPr/>
        </p:nvGraphicFramePr>
        <p:xfrm>
          <a:off x="5571870" y="4577628"/>
          <a:ext cx="5745962" cy="312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981"/>
                <a:gridCol w="2872981"/>
              </a:tblGrid>
              <a:tr h="312420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Cost Tracking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en-US" altLang="zh-CN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hart 9"/>
          <p:cNvGraphicFramePr/>
          <p:nvPr/>
        </p:nvGraphicFramePr>
        <p:xfrm>
          <a:off x="6623685" y="5001260"/>
          <a:ext cx="4693920" cy="1838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8" name="Chart 13"/>
          <p:cNvGraphicFramePr/>
          <p:nvPr/>
        </p:nvGraphicFramePr>
        <p:xfrm>
          <a:off x="4305356" y="4945428"/>
          <a:ext cx="2081917" cy="1894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4"/>
          <p:cNvGraphicFramePr/>
          <p:nvPr/>
        </p:nvGraphicFramePr>
        <p:xfrm>
          <a:off x="571401" y="5138204"/>
          <a:ext cx="3148981" cy="1508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5982" y="404163"/>
            <a:ext cx="8822820" cy="404729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Project Overview </a:t>
            </a:r>
            <a:r>
              <a:rPr kumimoji="1" lang="en-US" altLang="zh-CN" dirty="0" smtClean="0"/>
              <a:t>– DLO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575420" y="922958"/>
          <a:ext cx="475234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170"/>
                <a:gridCol w="2376077"/>
              </a:tblGrid>
              <a:tr h="243840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Team Management</a:t>
                      </a:r>
                      <a:endParaRPr lang="zh-CN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76580" y="5872480"/>
          <a:ext cx="10711180" cy="786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118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Next step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1965">
                <a:tc>
                  <a:txBody>
                    <a:bodyPr/>
                    <a:lstStyle/>
                    <a:p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</a:rPr>
                        <a:t>  Improve our RTB capability to prepare fully take L2 support in XA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图表 10"/>
          <p:cNvGraphicFramePr/>
          <p:nvPr/>
        </p:nvGraphicFramePr>
        <p:xfrm>
          <a:off x="576580" y="3495675"/>
          <a:ext cx="7512685" cy="2281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pSp>
        <p:nvGrpSpPr>
          <p:cNvPr id="33" name="组合 32"/>
          <p:cNvGrpSpPr/>
          <p:nvPr/>
        </p:nvGrpSpPr>
        <p:grpSpPr>
          <a:xfrm>
            <a:off x="8410641" y="4470572"/>
            <a:ext cx="2576677" cy="337185"/>
            <a:chOff x="6812981" y="2465535"/>
            <a:chExt cx="2576677" cy="337185"/>
          </a:xfrm>
        </p:grpSpPr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6812981" y="2523027"/>
              <a:ext cx="216000" cy="216000"/>
            </a:xfrm>
            <a:custGeom>
              <a:avLst/>
              <a:gdLst>
                <a:gd name="T0" fmla="*/ 93 w 196"/>
                <a:gd name="T1" fmla="*/ 0 h 200"/>
                <a:gd name="T2" fmla="*/ 54 w 196"/>
                <a:gd name="T3" fmla="*/ 8 h 200"/>
                <a:gd name="T4" fmla="*/ 25 w 196"/>
                <a:gd name="T5" fmla="*/ 29 h 200"/>
                <a:gd name="T6" fmla="*/ 7 w 196"/>
                <a:gd name="T7" fmla="*/ 60 h 200"/>
                <a:gd name="T8" fmla="*/ 0 w 196"/>
                <a:gd name="T9" fmla="*/ 97 h 200"/>
                <a:gd name="T10" fmla="*/ 1 w 196"/>
                <a:gd name="T11" fmla="*/ 118 h 200"/>
                <a:gd name="T12" fmla="*/ 15 w 196"/>
                <a:gd name="T13" fmla="*/ 155 h 200"/>
                <a:gd name="T14" fmla="*/ 38 w 196"/>
                <a:gd name="T15" fmla="*/ 183 h 200"/>
                <a:gd name="T16" fmla="*/ 73 w 196"/>
                <a:gd name="T17" fmla="*/ 198 h 200"/>
                <a:gd name="T18" fmla="*/ 93 w 196"/>
                <a:gd name="T19" fmla="*/ 200 h 200"/>
                <a:gd name="T20" fmla="*/ 136 w 196"/>
                <a:gd name="T21" fmla="*/ 192 h 200"/>
                <a:gd name="T22" fmla="*/ 167 w 196"/>
                <a:gd name="T23" fmla="*/ 171 h 200"/>
                <a:gd name="T24" fmla="*/ 188 w 196"/>
                <a:gd name="T25" fmla="*/ 138 h 200"/>
                <a:gd name="T26" fmla="*/ 196 w 196"/>
                <a:gd name="T27" fmla="*/ 97 h 200"/>
                <a:gd name="T28" fmla="*/ 194 w 196"/>
                <a:gd name="T29" fmla="*/ 78 h 200"/>
                <a:gd name="T30" fmla="*/ 180 w 196"/>
                <a:gd name="T31" fmla="*/ 43 h 200"/>
                <a:gd name="T32" fmla="*/ 153 w 196"/>
                <a:gd name="T33" fmla="*/ 17 h 200"/>
                <a:gd name="T34" fmla="*/ 114 w 196"/>
                <a:gd name="T35" fmla="*/ 2 h 200"/>
                <a:gd name="T36" fmla="*/ 93 w 196"/>
                <a:gd name="T37" fmla="*/ 0 h 200"/>
                <a:gd name="T38" fmla="*/ 116 w 196"/>
                <a:gd name="T39" fmla="*/ 122 h 200"/>
                <a:gd name="T40" fmla="*/ 116 w 196"/>
                <a:gd name="T41" fmla="*/ 161 h 200"/>
                <a:gd name="T42" fmla="*/ 110 w 196"/>
                <a:gd name="T43" fmla="*/ 179 h 200"/>
                <a:gd name="T44" fmla="*/ 93 w 196"/>
                <a:gd name="T45" fmla="*/ 187 h 200"/>
                <a:gd name="T46" fmla="*/ 87 w 196"/>
                <a:gd name="T47" fmla="*/ 185 h 200"/>
                <a:gd name="T48" fmla="*/ 77 w 196"/>
                <a:gd name="T49" fmla="*/ 171 h 200"/>
                <a:gd name="T50" fmla="*/ 75 w 196"/>
                <a:gd name="T51" fmla="*/ 122 h 200"/>
                <a:gd name="T52" fmla="*/ 36 w 196"/>
                <a:gd name="T53" fmla="*/ 122 h 200"/>
                <a:gd name="T54" fmla="*/ 21 w 196"/>
                <a:gd name="T55" fmla="*/ 116 h 200"/>
                <a:gd name="T56" fmla="*/ 15 w 196"/>
                <a:gd name="T57" fmla="*/ 97 h 200"/>
                <a:gd name="T58" fmla="*/ 17 w 196"/>
                <a:gd name="T59" fmla="*/ 91 h 200"/>
                <a:gd name="T60" fmla="*/ 27 w 196"/>
                <a:gd name="T61" fmla="*/ 85 h 200"/>
                <a:gd name="T62" fmla="*/ 75 w 196"/>
                <a:gd name="T63" fmla="*/ 85 h 200"/>
                <a:gd name="T64" fmla="*/ 75 w 196"/>
                <a:gd name="T65" fmla="*/ 45 h 200"/>
                <a:gd name="T66" fmla="*/ 81 w 196"/>
                <a:gd name="T67" fmla="*/ 25 h 200"/>
                <a:gd name="T68" fmla="*/ 93 w 196"/>
                <a:gd name="T69" fmla="*/ 17 h 200"/>
                <a:gd name="T70" fmla="*/ 103 w 196"/>
                <a:gd name="T71" fmla="*/ 19 h 200"/>
                <a:gd name="T72" fmla="*/ 114 w 196"/>
                <a:gd name="T73" fmla="*/ 33 h 200"/>
                <a:gd name="T74" fmla="*/ 116 w 196"/>
                <a:gd name="T75" fmla="*/ 85 h 200"/>
                <a:gd name="T76" fmla="*/ 155 w 196"/>
                <a:gd name="T77" fmla="*/ 85 h 200"/>
                <a:gd name="T78" fmla="*/ 173 w 196"/>
                <a:gd name="T79" fmla="*/ 87 h 200"/>
                <a:gd name="T80" fmla="*/ 180 w 196"/>
                <a:gd name="T81" fmla="*/ 97 h 200"/>
                <a:gd name="T82" fmla="*/ 180 w 196"/>
                <a:gd name="T83" fmla="*/ 103 h 200"/>
                <a:gd name="T84" fmla="*/ 173 w 196"/>
                <a:gd name="T85" fmla="*/ 116 h 200"/>
                <a:gd name="T86" fmla="*/ 155 w 196"/>
                <a:gd name="T87" fmla="*/ 12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6" h="200">
                  <a:moveTo>
                    <a:pt x="93" y="0"/>
                  </a:moveTo>
                  <a:lnTo>
                    <a:pt x="93" y="0"/>
                  </a:lnTo>
                  <a:lnTo>
                    <a:pt x="73" y="2"/>
                  </a:lnTo>
                  <a:lnTo>
                    <a:pt x="54" y="8"/>
                  </a:lnTo>
                  <a:lnTo>
                    <a:pt x="38" y="17"/>
                  </a:lnTo>
                  <a:lnTo>
                    <a:pt x="25" y="29"/>
                  </a:lnTo>
                  <a:lnTo>
                    <a:pt x="15" y="43"/>
                  </a:lnTo>
                  <a:lnTo>
                    <a:pt x="7" y="60"/>
                  </a:lnTo>
                  <a:lnTo>
                    <a:pt x="1" y="78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1" y="118"/>
                  </a:lnTo>
                  <a:lnTo>
                    <a:pt x="7" y="138"/>
                  </a:lnTo>
                  <a:lnTo>
                    <a:pt x="15" y="155"/>
                  </a:lnTo>
                  <a:lnTo>
                    <a:pt x="25" y="171"/>
                  </a:lnTo>
                  <a:lnTo>
                    <a:pt x="38" y="183"/>
                  </a:lnTo>
                  <a:lnTo>
                    <a:pt x="54" y="192"/>
                  </a:lnTo>
                  <a:lnTo>
                    <a:pt x="73" y="198"/>
                  </a:lnTo>
                  <a:lnTo>
                    <a:pt x="93" y="200"/>
                  </a:lnTo>
                  <a:lnTo>
                    <a:pt x="93" y="200"/>
                  </a:lnTo>
                  <a:lnTo>
                    <a:pt x="114" y="198"/>
                  </a:lnTo>
                  <a:lnTo>
                    <a:pt x="136" y="192"/>
                  </a:lnTo>
                  <a:lnTo>
                    <a:pt x="153" y="183"/>
                  </a:lnTo>
                  <a:lnTo>
                    <a:pt x="167" y="171"/>
                  </a:lnTo>
                  <a:lnTo>
                    <a:pt x="180" y="155"/>
                  </a:lnTo>
                  <a:lnTo>
                    <a:pt x="188" y="138"/>
                  </a:lnTo>
                  <a:lnTo>
                    <a:pt x="194" y="118"/>
                  </a:lnTo>
                  <a:lnTo>
                    <a:pt x="196" y="97"/>
                  </a:lnTo>
                  <a:lnTo>
                    <a:pt x="196" y="97"/>
                  </a:lnTo>
                  <a:lnTo>
                    <a:pt x="194" y="78"/>
                  </a:lnTo>
                  <a:lnTo>
                    <a:pt x="188" y="60"/>
                  </a:lnTo>
                  <a:lnTo>
                    <a:pt x="180" y="43"/>
                  </a:lnTo>
                  <a:lnTo>
                    <a:pt x="167" y="29"/>
                  </a:lnTo>
                  <a:lnTo>
                    <a:pt x="153" y="17"/>
                  </a:lnTo>
                  <a:lnTo>
                    <a:pt x="136" y="8"/>
                  </a:lnTo>
                  <a:lnTo>
                    <a:pt x="114" y="2"/>
                  </a:lnTo>
                  <a:lnTo>
                    <a:pt x="93" y="0"/>
                  </a:lnTo>
                  <a:lnTo>
                    <a:pt x="93" y="0"/>
                  </a:lnTo>
                  <a:close/>
                  <a:moveTo>
                    <a:pt x="155" y="122"/>
                  </a:moveTo>
                  <a:lnTo>
                    <a:pt x="116" y="122"/>
                  </a:lnTo>
                  <a:lnTo>
                    <a:pt x="116" y="161"/>
                  </a:lnTo>
                  <a:lnTo>
                    <a:pt x="116" y="161"/>
                  </a:lnTo>
                  <a:lnTo>
                    <a:pt x="114" y="171"/>
                  </a:lnTo>
                  <a:lnTo>
                    <a:pt x="110" y="179"/>
                  </a:lnTo>
                  <a:lnTo>
                    <a:pt x="103" y="185"/>
                  </a:lnTo>
                  <a:lnTo>
                    <a:pt x="93" y="187"/>
                  </a:lnTo>
                  <a:lnTo>
                    <a:pt x="93" y="187"/>
                  </a:lnTo>
                  <a:lnTo>
                    <a:pt x="87" y="185"/>
                  </a:lnTo>
                  <a:lnTo>
                    <a:pt x="81" y="179"/>
                  </a:lnTo>
                  <a:lnTo>
                    <a:pt x="77" y="171"/>
                  </a:lnTo>
                  <a:lnTo>
                    <a:pt x="75" y="161"/>
                  </a:lnTo>
                  <a:lnTo>
                    <a:pt x="75" y="122"/>
                  </a:lnTo>
                  <a:lnTo>
                    <a:pt x="36" y="122"/>
                  </a:lnTo>
                  <a:lnTo>
                    <a:pt x="36" y="122"/>
                  </a:lnTo>
                  <a:lnTo>
                    <a:pt x="27" y="120"/>
                  </a:lnTo>
                  <a:lnTo>
                    <a:pt x="21" y="116"/>
                  </a:lnTo>
                  <a:lnTo>
                    <a:pt x="17" y="109"/>
                  </a:lnTo>
                  <a:lnTo>
                    <a:pt x="15" y="97"/>
                  </a:lnTo>
                  <a:lnTo>
                    <a:pt x="15" y="97"/>
                  </a:lnTo>
                  <a:lnTo>
                    <a:pt x="17" y="91"/>
                  </a:lnTo>
                  <a:lnTo>
                    <a:pt x="21" y="87"/>
                  </a:lnTo>
                  <a:lnTo>
                    <a:pt x="27" y="85"/>
                  </a:lnTo>
                  <a:lnTo>
                    <a:pt x="36" y="85"/>
                  </a:lnTo>
                  <a:lnTo>
                    <a:pt x="75" y="85"/>
                  </a:lnTo>
                  <a:lnTo>
                    <a:pt x="75" y="45"/>
                  </a:lnTo>
                  <a:lnTo>
                    <a:pt x="75" y="45"/>
                  </a:lnTo>
                  <a:lnTo>
                    <a:pt x="77" y="33"/>
                  </a:lnTo>
                  <a:lnTo>
                    <a:pt x="81" y="25"/>
                  </a:lnTo>
                  <a:lnTo>
                    <a:pt x="87" y="19"/>
                  </a:lnTo>
                  <a:lnTo>
                    <a:pt x="93" y="17"/>
                  </a:lnTo>
                  <a:lnTo>
                    <a:pt x="93" y="17"/>
                  </a:lnTo>
                  <a:lnTo>
                    <a:pt x="103" y="19"/>
                  </a:lnTo>
                  <a:lnTo>
                    <a:pt x="110" y="25"/>
                  </a:lnTo>
                  <a:lnTo>
                    <a:pt x="114" y="33"/>
                  </a:lnTo>
                  <a:lnTo>
                    <a:pt x="116" y="45"/>
                  </a:lnTo>
                  <a:lnTo>
                    <a:pt x="116" y="85"/>
                  </a:lnTo>
                  <a:lnTo>
                    <a:pt x="155" y="85"/>
                  </a:lnTo>
                  <a:lnTo>
                    <a:pt x="155" y="85"/>
                  </a:lnTo>
                  <a:lnTo>
                    <a:pt x="165" y="85"/>
                  </a:lnTo>
                  <a:lnTo>
                    <a:pt x="173" y="87"/>
                  </a:lnTo>
                  <a:lnTo>
                    <a:pt x="178" y="91"/>
                  </a:lnTo>
                  <a:lnTo>
                    <a:pt x="180" y="97"/>
                  </a:lnTo>
                  <a:lnTo>
                    <a:pt x="180" y="97"/>
                  </a:lnTo>
                  <a:lnTo>
                    <a:pt x="180" y="103"/>
                  </a:lnTo>
                  <a:lnTo>
                    <a:pt x="178" y="109"/>
                  </a:lnTo>
                  <a:lnTo>
                    <a:pt x="173" y="116"/>
                  </a:lnTo>
                  <a:lnTo>
                    <a:pt x="165" y="120"/>
                  </a:lnTo>
                  <a:lnTo>
                    <a:pt x="155" y="122"/>
                  </a:lnTo>
                  <a:lnTo>
                    <a:pt x="155" y="122"/>
                  </a:lnTo>
                  <a:close/>
                </a:path>
              </a:pathLst>
            </a:custGeom>
            <a:solidFill>
              <a:srgbClr val="EE90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083187" y="2465535"/>
              <a:ext cx="2306471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 dirty="0" smtClean="0">
                  <a:solidFill>
                    <a:srgbClr val="EE9065"/>
                  </a:solidFill>
                </a:rPr>
                <a:t>New letter</a:t>
              </a:r>
              <a:endParaRPr lang="en-US" altLang="zh-CN" sz="1600" b="1" dirty="0">
                <a:solidFill>
                  <a:srgbClr val="EE9065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410641" y="4097787"/>
            <a:ext cx="2576677" cy="337185"/>
            <a:chOff x="6812981" y="3708605"/>
            <a:chExt cx="2576677" cy="337185"/>
          </a:xfrm>
        </p:grpSpPr>
        <p:sp>
          <p:nvSpPr>
            <p:cNvPr id="21" name="Freeform 6"/>
            <p:cNvSpPr>
              <a:spLocks noEditPoints="1"/>
            </p:cNvSpPr>
            <p:nvPr/>
          </p:nvSpPr>
          <p:spPr bwMode="auto">
            <a:xfrm>
              <a:off x="6812981" y="3766097"/>
              <a:ext cx="216000" cy="216000"/>
            </a:xfrm>
            <a:custGeom>
              <a:avLst/>
              <a:gdLst>
                <a:gd name="T0" fmla="*/ 93 w 196"/>
                <a:gd name="T1" fmla="*/ 0 h 200"/>
                <a:gd name="T2" fmla="*/ 54 w 196"/>
                <a:gd name="T3" fmla="*/ 8 h 200"/>
                <a:gd name="T4" fmla="*/ 25 w 196"/>
                <a:gd name="T5" fmla="*/ 29 h 200"/>
                <a:gd name="T6" fmla="*/ 7 w 196"/>
                <a:gd name="T7" fmla="*/ 60 h 200"/>
                <a:gd name="T8" fmla="*/ 0 w 196"/>
                <a:gd name="T9" fmla="*/ 97 h 200"/>
                <a:gd name="T10" fmla="*/ 1 w 196"/>
                <a:gd name="T11" fmla="*/ 118 h 200"/>
                <a:gd name="T12" fmla="*/ 15 w 196"/>
                <a:gd name="T13" fmla="*/ 155 h 200"/>
                <a:gd name="T14" fmla="*/ 38 w 196"/>
                <a:gd name="T15" fmla="*/ 183 h 200"/>
                <a:gd name="T16" fmla="*/ 73 w 196"/>
                <a:gd name="T17" fmla="*/ 198 h 200"/>
                <a:gd name="T18" fmla="*/ 93 w 196"/>
                <a:gd name="T19" fmla="*/ 200 h 200"/>
                <a:gd name="T20" fmla="*/ 136 w 196"/>
                <a:gd name="T21" fmla="*/ 192 h 200"/>
                <a:gd name="T22" fmla="*/ 167 w 196"/>
                <a:gd name="T23" fmla="*/ 171 h 200"/>
                <a:gd name="T24" fmla="*/ 188 w 196"/>
                <a:gd name="T25" fmla="*/ 138 h 200"/>
                <a:gd name="T26" fmla="*/ 196 w 196"/>
                <a:gd name="T27" fmla="*/ 97 h 200"/>
                <a:gd name="T28" fmla="*/ 194 w 196"/>
                <a:gd name="T29" fmla="*/ 78 h 200"/>
                <a:gd name="T30" fmla="*/ 180 w 196"/>
                <a:gd name="T31" fmla="*/ 43 h 200"/>
                <a:gd name="T32" fmla="*/ 153 w 196"/>
                <a:gd name="T33" fmla="*/ 17 h 200"/>
                <a:gd name="T34" fmla="*/ 114 w 196"/>
                <a:gd name="T35" fmla="*/ 2 h 200"/>
                <a:gd name="T36" fmla="*/ 93 w 196"/>
                <a:gd name="T37" fmla="*/ 0 h 200"/>
                <a:gd name="T38" fmla="*/ 116 w 196"/>
                <a:gd name="T39" fmla="*/ 122 h 200"/>
                <a:gd name="T40" fmla="*/ 116 w 196"/>
                <a:gd name="T41" fmla="*/ 161 h 200"/>
                <a:gd name="T42" fmla="*/ 110 w 196"/>
                <a:gd name="T43" fmla="*/ 179 h 200"/>
                <a:gd name="T44" fmla="*/ 93 w 196"/>
                <a:gd name="T45" fmla="*/ 187 h 200"/>
                <a:gd name="T46" fmla="*/ 87 w 196"/>
                <a:gd name="T47" fmla="*/ 185 h 200"/>
                <a:gd name="T48" fmla="*/ 77 w 196"/>
                <a:gd name="T49" fmla="*/ 171 h 200"/>
                <a:gd name="T50" fmla="*/ 75 w 196"/>
                <a:gd name="T51" fmla="*/ 122 h 200"/>
                <a:gd name="T52" fmla="*/ 36 w 196"/>
                <a:gd name="T53" fmla="*/ 122 h 200"/>
                <a:gd name="T54" fmla="*/ 21 w 196"/>
                <a:gd name="T55" fmla="*/ 116 h 200"/>
                <a:gd name="T56" fmla="*/ 15 w 196"/>
                <a:gd name="T57" fmla="*/ 97 h 200"/>
                <a:gd name="T58" fmla="*/ 17 w 196"/>
                <a:gd name="T59" fmla="*/ 91 h 200"/>
                <a:gd name="T60" fmla="*/ 27 w 196"/>
                <a:gd name="T61" fmla="*/ 85 h 200"/>
                <a:gd name="T62" fmla="*/ 75 w 196"/>
                <a:gd name="T63" fmla="*/ 85 h 200"/>
                <a:gd name="T64" fmla="*/ 75 w 196"/>
                <a:gd name="T65" fmla="*/ 45 h 200"/>
                <a:gd name="T66" fmla="*/ 81 w 196"/>
                <a:gd name="T67" fmla="*/ 25 h 200"/>
                <a:gd name="T68" fmla="*/ 93 w 196"/>
                <a:gd name="T69" fmla="*/ 17 h 200"/>
                <a:gd name="T70" fmla="*/ 103 w 196"/>
                <a:gd name="T71" fmla="*/ 19 h 200"/>
                <a:gd name="T72" fmla="*/ 114 w 196"/>
                <a:gd name="T73" fmla="*/ 33 h 200"/>
                <a:gd name="T74" fmla="*/ 116 w 196"/>
                <a:gd name="T75" fmla="*/ 85 h 200"/>
                <a:gd name="T76" fmla="*/ 155 w 196"/>
                <a:gd name="T77" fmla="*/ 85 h 200"/>
                <a:gd name="T78" fmla="*/ 173 w 196"/>
                <a:gd name="T79" fmla="*/ 87 h 200"/>
                <a:gd name="T80" fmla="*/ 180 w 196"/>
                <a:gd name="T81" fmla="*/ 97 h 200"/>
                <a:gd name="T82" fmla="*/ 180 w 196"/>
                <a:gd name="T83" fmla="*/ 103 h 200"/>
                <a:gd name="T84" fmla="*/ 173 w 196"/>
                <a:gd name="T85" fmla="*/ 116 h 200"/>
                <a:gd name="T86" fmla="*/ 155 w 196"/>
                <a:gd name="T87" fmla="*/ 12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6" h="200">
                  <a:moveTo>
                    <a:pt x="93" y="0"/>
                  </a:moveTo>
                  <a:lnTo>
                    <a:pt x="93" y="0"/>
                  </a:lnTo>
                  <a:lnTo>
                    <a:pt x="73" y="2"/>
                  </a:lnTo>
                  <a:lnTo>
                    <a:pt x="54" y="8"/>
                  </a:lnTo>
                  <a:lnTo>
                    <a:pt x="38" y="17"/>
                  </a:lnTo>
                  <a:lnTo>
                    <a:pt x="25" y="29"/>
                  </a:lnTo>
                  <a:lnTo>
                    <a:pt x="15" y="43"/>
                  </a:lnTo>
                  <a:lnTo>
                    <a:pt x="7" y="60"/>
                  </a:lnTo>
                  <a:lnTo>
                    <a:pt x="1" y="78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1" y="118"/>
                  </a:lnTo>
                  <a:lnTo>
                    <a:pt x="7" y="138"/>
                  </a:lnTo>
                  <a:lnTo>
                    <a:pt x="15" y="155"/>
                  </a:lnTo>
                  <a:lnTo>
                    <a:pt x="25" y="171"/>
                  </a:lnTo>
                  <a:lnTo>
                    <a:pt x="38" y="183"/>
                  </a:lnTo>
                  <a:lnTo>
                    <a:pt x="54" y="192"/>
                  </a:lnTo>
                  <a:lnTo>
                    <a:pt x="73" y="198"/>
                  </a:lnTo>
                  <a:lnTo>
                    <a:pt x="93" y="200"/>
                  </a:lnTo>
                  <a:lnTo>
                    <a:pt x="93" y="200"/>
                  </a:lnTo>
                  <a:lnTo>
                    <a:pt x="114" y="198"/>
                  </a:lnTo>
                  <a:lnTo>
                    <a:pt x="136" y="192"/>
                  </a:lnTo>
                  <a:lnTo>
                    <a:pt x="153" y="183"/>
                  </a:lnTo>
                  <a:lnTo>
                    <a:pt x="167" y="171"/>
                  </a:lnTo>
                  <a:lnTo>
                    <a:pt x="180" y="155"/>
                  </a:lnTo>
                  <a:lnTo>
                    <a:pt x="188" y="138"/>
                  </a:lnTo>
                  <a:lnTo>
                    <a:pt x="194" y="118"/>
                  </a:lnTo>
                  <a:lnTo>
                    <a:pt x="196" y="97"/>
                  </a:lnTo>
                  <a:lnTo>
                    <a:pt x="196" y="97"/>
                  </a:lnTo>
                  <a:lnTo>
                    <a:pt x="194" y="78"/>
                  </a:lnTo>
                  <a:lnTo>
                    <a:pt x="188" y="60"/>
                  </a:lnTo>
                  <a:lnTo>
                    <a:pt x="180" y="43"/>
                  </a:lnTo>
                  <a:lnTo>
                    <a:pt x="167" y="29"/>
                  </a:lnTo>
                  <a:lnTo>
                    <a:pt x="153" y="17"/>
                  </a:lnTo>
                  <a:lnTo>
                    <a:pt x="136" y="8"/>
                  </a:lnTo>
                  <a:lnTo>
                    <a:pt x="114" y="2"/>
                  </a:lnTo>
                  <a:lnTo>
                    <a:pt x="93" y="0"/>
                  </a:lnTo>
                  <a:lnTo>
                    <a:pt x="93" y="0"/>
                  </a:lnTo>
                  <a:close/>
                  <a:moveTo>
                    <a:pt x="155" y="122"/>
                  </a:moveTo>
                  <a:lnTo>
                    <a:pt x="116" y="122"/>
                  </a:lnTo>
                  <a:lnTo>
                    <a:pt x="116" y="161"/>
                  </a:lnTo>
                  <a:lnTo>
                    <a:pt x="116" y="161"/>
                  </a:lnTo>
                  <a:lnTo>
                    <a:pt x="114" y="171"/>
                  </a:lnTo>
                  <a:lnTo>
                    <a:pt x="110" y="179"/>
                  </a:lnTo>
                  <a:lnTo>
                    <a:pt x="103" y="185"/>
                  </a:lnTo>
                  <a:lnTo>
                    <a:pt x="93" y="187"/>
                  </a:lnTo>
                  <a:lnTo>
                    <a:pt x="93" y="187"/>
                  </a:lnTo>
                  <a:lnTo>
                    <a:pt x="87" y="185"/>
                  </a:lnTo>
                  <a:lnTo>
                    <a:pt x="81" y="179"/>
                  </a:lnTo>
                  <a:lnTo>
                    <a:pt x="77" y="171"/>
                  </a:lnTo>
                  <a:lnTo>
                    <a:pt x="75" y="161"/>
                  </a:lnTo>
                  <a:lnTo>
                    <a:pt x="75" y="122"/>
                  </a:lnTo>
                  <a:lnTo>
                    <a:pt x="36" y="122"/>
                  </a:lnTo>
                  <a:lnTo>
                    <a:pt x="36" y="122"/>
                  </a:lnTo>
                  <a:lnTo>
                    <a:pt x="27" y="120"/>
                  </a:lnTo>
                  <a:lnTo>
                    <a:pt x="21" y="116"/>
                  </a:lnTo>
                  <a:lnTo>
                    <a:pt x="17" y="109"/>
                  </a:lnTo>
                  <a:lnTo>
                    <a:pt x="15" y="97"/>
                  </a:lnTo>
                  <a:lnTo>
                    <a:pt x="15" y="97"/>
                  </a:lnTo>
                  <a:lnTo>
                    <a:pt x="17" y="91"/>
                  </a:lnTo>
                  <a:lnTo>
                    <a:pt x="21" y="87"/>
                  </a:lnTo>
                  <a:lnTo>
                    <a:pt x="27" y="85"/>
                  </a:lnTo>
                  <a:lnTo>
                    <a:pt x="36" y="85"/>
                  </a:lnTo>
                  <a:lnTo>
                    <a:pt x="75" y="85"/>
                  </a:lnTo>
                  <a:lnTo>
                    <a:pt x="75" y="45"/>
                  </a:lnTo>
                  <a:lnTo>
                    <a:pt x="75" y="45"/>
                  </a:lnTo>
                  <a:lnTo>
                    <a:pt x="77" y="33"/>
                  </a:lnTo>
                  <a:lnTo>
                    <a:pt x="81" y="25"/>
                  </a:lnTo>
                  <a:lnTo>
                    <a:pt x="87" y="19"/>
                  </a:lnTo>
                  <a:lnTo>
                    <a:pt x="93" y="17"/>
                  </a:lnTo>
                  <a:lnTo>
                    <a:pt x="93" y="17"/>
                  </a:lnTo>
                  <a:lnTo>
                    <a:pt x="103" y="19"/>
                  </a:lnTo>
                  <a:lnTo>
                    <a:pt x="110" y="25"/>
                  </a:lnTo>
                  <a:lnTo>
                    <a:pt x="114" y="33"/>
                  </a:lnTo>
                  <a:lnTo>
                    <a:pt x="116" y="45"/>
                  </a:lnTo>
                  <a:lnTo>
                    <a:pt x="116" y="85"/>
                  </a:lnTo>
                  <a:lnTo>
                    <a:pt x="155" y="85"/>
                  </a:lnTo>
                  <a:lnTo>
                    <a:pt x="155" y="85"/>
                  </a:lnTo>
                  <a:lnTo>
                    <a:pt x="165" y="85"/>
                  </a:lnTo>
                  <a:lnTo>
                    <a:pt x="173" y="87"/>
                  </a:lnTo>
                  <a:lnTo>
                    <a:pt x="178" y="91"/>
                  </a:lnTo>
                  <a:lnTo>
                    <a:pt x="180" y="97"/>
                  </a:lnTo>
                  <a:lnTo>
                    <a:pt x="180" y="97"/>
                  </a:lnTo>
                  <a:lnTo>
                    <a:pt x="180" y="103"/>
                  </a:lnTo>
                  <a:lnTo>
                    <a:pt x="178" y="109"/>
                  </a:lnTo>
                  <a:lnTo>
                    <a:pt x="173" y="116"/>
                  </a:lnTo>
                  <a:lnTo>
                    <a:pt x="165" y="120"/>
                  </a:lnTo>
                  <a:lnTo>
                    <a:pt x="155" y="122"/>
                  </a:lnTo>
                  <a:lnTo>
                    <a:pt x="155" y="122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083187" y="3708605"/>
              <a:ext cx="2306471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 dirty="0" smtClean="0">
                  <a:solidFill>
                    <a:srgbClr val="5B9BD5"/>
                  </a:solidFill>
                </a:rPr>
                <a:t>Update lette</a:t>
              </a:r>
              <a:r>
                <a:rPr lang="en-US" altLang="zh-CN" sz="1600" dirty="0" smtClean="0">
                  <a:solidFill>
                    <a:srgbClr val="5B9BD5"/>
                  </a:solidFill>
                </a:rPr>
                <a:t>r</a:t>
              </a:r>
              <a:endParaRPr lang="en-US" altLang="zh-CN" sz="1600" dirty="0" smtClean="0">
                <a:solidFill>
                  <a:srgbClr val="5B9BD5"/>
                </a:solidFill>
              </a:endParaRPr>
            </a:p>
          </p:txBody>
        </p:sp>
      </p:grpSp>
      <p:sp>
        <p:nvSpPr>
          <p:cNvPr id="26" name="Freeform 6"/>
          <p:cNvSpPr>
            <a:spLocks noEditPoints="1"/>
          </p:cNvSpPr>
          <p:nvPr/>
        </p:nvSpPr>
        <p:spPr bwMode="auto">
          <a:xfrm>
            <a:off x="8411210" y="4888230"/>
            <a:ext cx="215265" cy="201930"/>
          </a:xfrm>
          <a:custGeom>
            <a:avLst/>
            <a:gdLst>
              <a:gd name="T0" fmla="*/ 93 w 196"/>
              <a:gd name="T1" fmla="*/ 0 h 200"/>
              <a:gd name="T2" fmla="*/ 54 w 196"/>
              <a:gd name="T3" fmla="*/ 8 h 200"/>
              <a:gd name="T4" fmla="*/ 25 w 196"/>
              <a:gd name="T5" fmla="*/ 29 h 200"/>
              <a:gd name="T6" fmla="*/ 7 w 196"/>
              <a:gd name="T7" fmla="*/ 60 h 200"/>
              <a:gd name="T8" fmla="*/ 0 w 196"/>
              <a:gd name="T9" fmla="*/ 97 h 200"/>
              <a:gd name="T10" fmla="*/ 1 w 196"/>
              <a:gd name="T11" fmla="*/ 118 h 200"/>
              <a:gd name="T12" fmla="*/ 15 w 196"/>
              <a:gd name="T13" fmla="*/ 155 h 200"/>
              <a:gd name="T14" fmla="*/ 38 w 196"/>
              <a:gd name="T15" fmla="*/ 183 h 200"/>
              <a:gd name="T16" fmla="*/ 73 w 196"/>
              <a:gd name="T17" fmla="*/ 198 h 200"/>
              <a:gd name="T18" fmla="*/ 93 w 196"/>
              <a:gd name="T19" fmla="*/ 200 h 200"/>
              <a:gd name="T20" fmla="*/ 136 w 196"/>
              <a:gd name="T21" fmla="*/ 192 h 200"/>
              <a:gd name="T22" fmla="*/ 167 w 196"/>
              <a:gd name="T23" fmla="*/ 171 h 200"/>
              <a:gd name="T24" fmla="*/ 188 w 196"/>
              <a:gd name="T25" fmla="*/ 138 h 200"/>
              <a:gd name="T26" fmla="*/ 196 w 196"/>
              <a:gd name="T27" fmla="*/ 97 h 200"/>
              <a:gd name="T28" fmla="*/ 194 w 196"/>
              <a:gd name="T29" fmla="*/ 78 h 200"/>
              <a:gd name="T30" fmla="*/ 180 w 196"/>
              <a:gd name="T31" fmla="*/ 43 h 200"/>
              <a:gd name="T32" fmla="*/ 153 w 196"/>
              <a:gd name="T33" fmla="*/ 17 h 200"/>
              <a:gd name="T34" fmla="*/ 114 w 196"/>
              <a:gd name="T35" fmla="*/ 2 h 200"/>
              <a:gd name="T36" fmla="*/ 93 w 196"/>
              <a:gd name="T37" fmla="*/ 0 h 200"/>
              <a:gd name="T38" fmla="*/ 116 w 196"/>
              <a:gd name="T39" fmla="*/ 122 h 200"/>
              <a:gd name="T40" fmla="*/ 116 w 196"/>
              <a:gd name="T41" fmla="*/ 161 h 200"/>
              <a:gd name="T42" fmla="*/ 110 w 196"/>
              <a:gd name="T43" fmla="*/ 179 h 200"/>
              <a:gd name="T44" fmla="*/ 93 w 196"/>
              <a:gd name="T45" fmla="*/ 187 h 200"/>
              <a:gd name="T46" fmla="*/ 87 w 196"/>
              <a:gd name="T47" fmla="*/ 185 h 200"/>
              <a:gd name="T48" fmla="*/ 77 w 196"/>
              <a:gd name="T49" fmla="*/ 171 h 200"/>
              <a:gd name="T50" fmla="*/ 75 w 196"/>
              <a:gd name="T51" fmla="*/ 122 h 200"/>
              <a:gd name="T52" fmla="*/ 36 w 196"/>
              <a:gd name="T53" fmla="*/ 122 h 200"/>
              <a:gd name="T54" fmla="*/ 21 w 196"/>
              <a:gd name="T55" fmla="*/ 116 h 200"/>
              <a:gd name="T56" fmla="*/ 15 w 196"/>
              <a:gd name="T57" fmla="*/ 97 h 200"/>
              <a:gd name="T58" fmla="*/ 17 w 196"/>
              <a:gd name="T59" fmla="*/ 91 h 200"/>
              <a:gd name="T60" fmla="*/ 27 w 196"/>
              <a:gd name="T61" fmla="*/ 85 h 200"/>
              <a:gd name="T62" fmla="*/ 75 w 196"/>
              <a:gd name="T63" fmla="*/ 85 h 200"/>
              <a:gd name="T64" fmla="*/ 75 w 196"/>
              <a:gd name="T65" fmla="*/ 45 h 200"/>
              <a:gd name="T66" fmla="*/ 81 w 196"/>
              <a:gd name="T67" fmla="*/ 25 h 200"/>
              <a:gd name="T68" fmla="*/ 93 w 196"/>
              <a:gd name="T69" fmla="*/ 17 h 200"/>
              <a:gd name="T70" fmla="*/ 103 w 196"/>
              <a:gd name="T71" fmla="*/ 19 h 200"/>
              <a:gd name="T72" fmla="*/ 114 w 196"/>
              <a:gd name="T73" fmla="*/ 33 h 200"/>
              <a:gd name="T74" fmla="*/ 116 w 196"/>
              <a:gd name="T75" fmla="*/ 85 h 200"/>
              <a:gd name="T76" fmla="*/ 155 w 196"/>
              <a:gd name="T77" fmla="*/ 85 h 200"/>
              <a:gd name="T78" fmla="*/ 173 w 196"/>
              <a:gd name="T79" fmla="*/ 87 h 200"/>
              <a:gd name="T80" fmla="*/ 180 w 196"/>
              <a:gd name="T81" fmla="*/ 97 h 200"/>
              <a:gd name="T82" fmla="*/ 180 w 196"/>
              <a:gd name="T83" fmla="*/ 103 h 200"/>
              <a:gd name="T84" fmla="*/ 173 w 196"/>
              <a:gd name="T85" fmla="*/ 116 h 200"/>
              <a:gd name="T86" fmla="*/ 155 w 196"/>
              <a:gd name="T87" fmla="*/ 122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96" h="200">
                <a:moveTo>
                  <a:pt x="93" y="0"/>
                </a:moveTo>
                <a:lnTo>
                  <a:pt x="93" y="0"/>
                </a:lnTo>
                <a:lnTo>
                  <a:pt x="73" y="2"/>
                </a:lnTo>
                <a:lnTo>
                  <a:pt x="54" y="8"/>
                </a:lnTo>
                <a:lnTo>
                  <a:pt x="38" y="17"/>
                </a:lnTo>
                <a:lnTo>
                  <a:pt x="25" y="29"/>
                </a:lnTo>
                <a:lnTo>
                  <a:pt x="15" y="43"/>
                </a:lnTo>
                <a:lnTo>
                  <a:pt x="7" y="60"/>
                </a:lnTo>
                <a:lnTo>
                  <a:pt x="1" y="78"/>
                </a:lnTo>
                <a:lnTo>
                  <a:pt x="0" y="97"/>
                </a:lnTo>
                <a:lnTo>
                  <a:pt x="0" y="97"/>
                </a:lnTo>
                <a:lnTo>
                  <a:pt x="1" y="118"/>
                </a:lnTo>
                <a:lnTo>
                  <a:pt x="7" y="138"/>
                </a:lnTo>
                <a:lnTo>
                  <a:pt x="15" y="155"/>
                </a:lnTo>
                <a:lnTo>
                  <a:pt x="25" y="171"/>
                </a:lnTo>
                <a:lnTo>
                  <a:pt x="38" y="183"/>
                </a:lnTo>
                <a:lnTo>
                  <a:pt x="54" y="192"/>
                </a:lnTo>
                <a:lnTo>
                  <a:pt x="73" y="198"/>
                </a:lnTo>
                <a:lnTo>
                  <a:pt x="93" y="200"/>
                </a:lnTo>
                <a:lnTo>
                  <a:pt x="93" y="200"/>
                </a:lnTo>
                <a:lnTo>
                  <a:pt x="114" y="198"/>
                </a:lnTo>
                <a:lnTo>
                  <a:pt x="136" y="192"/>
                </a:lnTo>
                <a:lnTo>
                  <a:pt x="153" y="183"/>
                </a:lnTo>
                <a:lnTo>
                  <a:pt x="167" y="171"/>
                </a:lnTo>
                <a:lnTo>
                  <a:pt x="180" y="155"/>
                </a:lnTo>
                <a:lnTo>
                  <a:pt x="188" y="138"/>
                </a:lnTo>
                <a:lnTo>
                  <a:pt x="194" y="118"/>
                </a:lnTo>
                <a:lnTo>
                  <a:pt x="196" y="97"/>
                </a:lnTo>
                <a:lnTo>
                  <a:pt x="196" y="97"/>
                </a:lnTo>
                <a:lnTo>
                  <a:pt x="194" y="78"/>
                </a:lnTo>
                <a:lnTo>
                  <a:pt x="188" y="60"/>
                </a:lnTo>
                <a:lnTo>
                  <a:pt x="180" y="43"/>
                </a:lnTo>
                <a:lnTo>
                  <a:pt x="167" y="29"/>
                </a:lnTo>
                <a:lnTo>
                  <a:pt x="153" y="17"/>
                </a:lnTo>
                <a:lnTo>
                  <a:pt x="136" y="8"/>
                </a:lnTo>
                <a:lnTo>
                  <a:pt x="114" y="2"/>
                </a:lnTo>
                <a:lnTo>
                  <a:pt x="93" y="0"/>
                </a:lnTo>
                <a:lnTo>
                  <a:pt x="93" y="0"/>
                </a:lnTo>
                <a:close/>
                <a:moveTo>
                  <a:pt x="155" y="122"/>
                </a:moveTo>
                <a:lnTo>
                  <a:pt x="116" y="122"/>
                </a:lnTo>
                <a:lnTo>
                  <a:pt x="116" y="161"/>
                </a:lnTo>
                <a:lnTo>
                  <a:pt x="116" y="161"/>
                </a:lnTo>
                <a:lnTo>
                  <a:pt x="114" y="171"/>
                </a:lnTo>
                <a:lnTo>
                  <a:pt x="110" y="179"/>
                </a:lnTo>
                <a:lnTo>
                  <a:pt x="103" y="185"/>
                </a:lnTo>
                <a:lnTo>
                  <a:pt x="93" y="187"/>
                </a:lnTo>
                <a:lnTo>
                  <a:pt x="93" y="187"/>
                </a:lnTo>
                <a:lnTo>
                  <a:pt x="87" y="185"/>
                </a:lnTo>
                <a:lnTo>
                  <a:pt x="81" y="179"/>
                </a:lnTo>
                <a:lnTo>
                  <a:pt x="77" y="171"/>
                </a:lnTo>
                <a:lnTo>
                  <a:pt x="75" y="161"/>
                </a:lnTo>
                <a:lnTo>
                  <a:pt x="75" y="122"/>
                </a:lnTo>
                <a:lnTo>
                  <a:pt x="36" y="122"/>
                </a:lnTo>
                <a:lnTo>
                  <a:pt x="36" y="122"/>
                </a:lnTo>
                <a:lnTo>
                  <a:pt x="27" y="120"/>
                </a:lnTo>
                <a:lnTo>
                  <a:pt x="21" y="116"/>
                </a:lnTo>
                <a:lnTo>
                  <a:pt x="17" y="109"/>
                </a:lnTo>
                <a:lnTo>
                  <a:pt x="15" y="97"/>
                </a:lnTo>
                <a:lnTo>
                  <a:pt x="15" y="97"/>
                </a:lnTo>
                <a:lnTo>
                  <a:pt x="17" y="91"/>
                </a:lnTo>
                <a:lnTo>
                  <a:pt x="21" y="87"/>
                </a:lnTo>
                <a:lnTo>
                  <a:pt x="27" y="85"/>
                </a:lnTo>
                <a:lnTo>
                  <a:pt x="36" y="85"/>
                </a:lnTo>
                <a:lnTo>
                  <a:pt x="75" y="85"/>
                </a:lnTo>
                <a:lnTo>
                  <a:pt x="75" y="45"/>
                </a:lnTo>
                <a:lnTo>
                  <a:pt x="75" y="45"/>
                </a:lnTo>
                <a:lnTo>
                  <a:pt x="77" y="33"/>
                </a:lnTo>
                <a:lnTo>
                  <a:pt x="81" y="25"/>
                </a:lnTo>
                <a:lnTo>
                  <a:pt x="87" y="19"/>
                </a:lnTo>
                <a:lnTo>
                  <a:pt x="93" y="17"/>
                </a:lnTo>
                <a:lnTo>
                  <a:pt x="93" y="17"/>
                </a:lnTo>
                <a:lnTo>
                  <a:pt x="103" y="19"/>
                </a:lnTo>
                <a:lnTo>
                  <a:pt x="110" y="25"/>
                </a:lnTo>
                <a:lnTo>
                  <a:pt x="114" y="33"/>
                </a:lnTo>
                <a:lnTo>
                  <a:pt x="116" y="45"/>
                </a:lnTo>
                <a:lnTo>
                  <a:pt x="116" y="85"/>
                </a:lnTo>
                <a:lnTo>
                  <a:pt x="155" y="85"/>
                </a:lnTo>
                <a:lnTo>
                  <a:pt x="155" y="85"/>
                </a:lnTo>
                <a:lnTo>
                  <a:pt x="165" y="85"/>
                </a:lnTo>
                <a:lnTo>
                  <a:pt x="173" y="87"/>
                </a:lnTo>
                <a:lnTo>
                  <a:pt x="178" y="91"/>
                </a:lnTo>
                <a:lnTo>
                  <a:pt x="180" y="97"/>
                </a:lnTo>
                <a:lnTo>
                  <a:pt x="180" y="97"/>
                </a:lnTo>
                <a:lnTo>
                  <a:pt x="180" y="103"/>
                </a:lnTo>
                <a:lnTo>
                  <a:pt x="178" y="109"/>
                </a:lnTo>
                <a:lnTo>
                  <a:pt x="173" y="116"/>
                </a:lnTo>
                <a:lnTo>
                  <a:pt x="165" y="120"/>
                </a:lnTo>
                <a:lnTo>
                  <a:pt x="155" y="122"/>
                </a:lnTo>
                <a:lnTo>
                  <a:pt x="155" y="122"/>
                </a:lnTo>
                <a:close/>
              </a:path>
            </a:pathLst>
          </a:custGeom>
          <a:solidFill>
            <a:srgbClr val="A6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692515" y="4765675"/>
            <a:ext cx="2864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 dirty="0" smtClean="0">
                <a:solidFill>
                  <a:srgbClr val="A6BABA"/>
                </a:solidFill>
              </a:rPr>
              <a:t>Flow</a:t>
            </a:r>
            <a:r>
              <a:rPr lang="en-US" altLang="zh-CN" sz="2400" b="1" dirty="0" smtClean="0">
                <a:solidFill>
                  <a:srgbClr val="A6BABA"/>
                </a:solidFill>
              </a:rPr>
              <a:t> </a:t>
            </a:r>
            <a:r>
              <a:rPr lang="en-US" altLang="zh-CN" sz="1600" b="1" dirty="0" smtClean="0">
                <a:solidFill>
                  <a:srgbClr val="A6BABA"/>
                </a:solidFill>
              </a:rPr>
              <a:t>Migration </a:t>
            </a:r>
            <a:endParaRPr lang="en-US" altLang="zh-CN" sz="1600" b="1" dirty="0" smtClean="0">
              <a:solidFill>
                <a:srgbClr val="A6BABA"/>
              </a:solidFill>
            </a:endParaRPr>
          </a:p>
        </p:txBody>
      </p:sp>
      <p:graphicFrame>
        <p:nvGraphicFramePr>
          <p:cNvPr id="17" name="图表 16"/>
          <p:cNvGraphicFramePr/>
          <p:nvPr/>
        </p:nvGraphicFramePr>
        <p:xfrm>
          <a:off x="5601335" y="973455"/>
          <a:ext cx="6015355" cy="2176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6939669" y="3180017"/>
            <a:ext cx="3517209" cy="275590"/>
            <a:chOff x="2335344" y="5577141"/>
            <a:chExt cx="3260255" cy="314255"/>
          </a:xfrm>
        </p:grpSpPr>
        <p:sp>
          <p:nvSpPr>
            <p:cNvPr id="20" name="文本框 19"/>
            <p:cNvSpPr txBox="1"/>
            <p:nvPr/>
          </p:nvSpPr>
          <p:spPr>
            <a:xfrm>
              <a:off x="2543431" y="5577141"/>
              <a:ext cx="1334147" cy="314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615146"/>
                  </a:solidFill>
                  <a:latin typeface="Microsoft YaHei" panose="020B0503020204020204" charset="-122"/>
                </a:rPr>
                <a:t>Total CO number</a:t>
              </a:r>
              <a:endParaRPr lang="en-US" sz="1200" dirty="0">
                <a:solidFill>
                  <a:srgbClr val="615146"/>
                </a:solidFill>
                <a:latin typeface="Microsoft YaHei" panose="020B050302020402020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993012" y="5619641"/>
              <a:ext cx="192000" cy="192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261452" y="5577141"/>
              <a:ext cx="1334147" cy="314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309D96"/>
                  </a:solidFill>
                  <a:latin typeface="Microsoft YaHei" panose="020B0503020204020204" charset="-122"/>
                </a:rPr>
                <a:t>Full Delivery CO</a:t>
              </a:r>
              <a:endParaRPr lang="en-US" sz="1200" dirty="0">
                <a:solidFill>
                  <a:srgbClr val="309D96"/>
                </a:solidFill>
                <a:latin typeface="Microsoft YaHei" panose="020B050302020402020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335344" y="5619641"/>
              <a:ext cx="192000" cy="192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4" name="图片 1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45" y="1167130"/>
            <a:ext cx="4846320" cy="2087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Sub>
          <a:bldChart bld="categoryEl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705" y="82550"/>
            <a:ext cx="9864725" cy="690880"/>
          </a:xfrm>
        </p:spPr>
        <p:txBody>
          <a:bodyPr>
            <a:normAutofit/>
          </a:bodyPr>
          <a:lstStyle/>
          <a:p>
            <a:r>
              <a:rPr kumimoji="1" lang="en-US" altLang="zh-CN">
                <a:sym typeface="+mn-ea"/>
              </a:rPr>
              <a:t>SSP FP Model 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（待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hunter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修改提供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）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2285" y="4822911"/>
            <a:ext cx="8984974" cy="1939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10000"/>
              <a:defRPr/>
            </a:pPr>
            <a:r>
              <a:rPr lang="en-US" altLang="zh-CN" b="1" u="sng" kern="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</a:rPr>
              <a:t>CWX Tracking Definition and</a:t>
            </a:r>
            <a:r>
              <a:rPr lang="zh-CN" altLang="en-US" b="1" u="sng" kern="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</a:rPr>
              <a:t> </a:t>
            </a:r>
            <a:r>
              <a:rPr lang="en-US" altLang="zh-CN" b="1" u="sng" kern="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</a:rPr>
              <a:t>Status</a:t>
            </a:r>
            <a:endParaRPr lang="en-US" altLang="zh-CN" b="1" u="sng" kern="0" dirty="0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charset="-122"/>
              <a:cs typeface="Arial" panose="020B0604020202020204" pitchFamily="34" charset="0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</a:rPr>
              <a:t> A</a:t>
            </a:r>
            <a:r>
              <a:rPr lang="en-US" altLang="zh-CN" sz="1600" b="1" kern="0" dirty="0">
                <a:solidFill>
                  <a:srgbClr val="C00000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</a:rPr>
              <a:t>(58)</a:t>
            </a: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</a:rPr>
              <a:t>:</a:t>
            </a:r>
            <a:r>
              <a:rPr lang="zh-CN" altLang="en-US" sz="1600" kern="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</a:rPr>
              <a:t>Has Win10 workstations, no outstanding issue, pending IT apply to all workstation</a:t>
            </a:r>
            <a:endParaRPr lang="en-US" altLang="zh-CN" sz="1600" kern="0" dirty="0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charset="-122"/>
              <a:cs typeface="Arial" panose="020B0604020202020204" pitchFamily="34" charset="0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</a:rPr>
              <a:t> B</a:t>
            </a:r>
            <a:r>
              <a:rPr lang="en-US" altLang="zh-CN" sz="1600" b="1" kern="0" dirty="0">
                <a:solidFill>
                  <a:srgbClr val="C00000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</a:rPr>
              <a:t>(13)</a:t>
            </a: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</a:rPr>
              <a:t>: Has Win10 workstations, have outstanding issue need to fix</a:t>
            </a:r>
            <a:endParaRPr lang="en-US" altLang="zh-CN" sz="1600" kern="0" dirty="0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charset="-122"/>
              <a:cs typeface="Arial" panose="020B0604020202020204" pitchFamily="34" charset="0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</a:rPr>
              <a:t> C</a:t>
            </a:r>
            <a:r>
              <a:rPr lang="en-US" altLang="zh-CN" sz="1600" b="1" kern="0" dirty="0">
                <a:solidFill>
                  <a:srgbClr val="C00000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</a:rPr>
              <a:t>(28)</a:t>
            </a: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</a:rPr>
              <a:t>: No Win10 workstations</a:t>
            </a:r>
            <a:r>
              <a:rPr lang="zh-CN" altLang="en-US" sz="1600" kern="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</a:rPr>
              <a:t>or have not confirmed with user</a:t>
            </a:r>
            <a:endParaRPr lang="en-US" altLang="zh-CN" sz="1600" kern="0" dirty="0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charset="-122"/>
              <a:cs typeface="Arial" panose="020B0604020202020204" pitchFamily="34" charset="0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</a:rPr>
              <a:t> D</a:t>
            </a:r>
            <a:r>
              <a:rPr lang="en-US" altLang="zh-CN" sz="1600" b="1" kern="0" dirty="0">
                <a:solidFill>
                  <a:srgbClr val="C00000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</a:rPr>
              <a:t>(11)</a:t>
            </a:r>
            <a:r>
              <a:rPr lang="en-US" altLang="zh-CN" sz="1600" kern="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</a:rPr>
              <a:t>: All workstation upgraded to Win10, no outstanding issue, pending handover</a:t>
            </a:r>
            <a:endParaRPr lang="en-US" altLang="zh-CN" sz="1600" kern="0" dirty="0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charset="-122"/>
              <a:cs typeface="Arial" panose="020B0604020202020204" pitchFamily="34" charset="0"/>
            </a:endParaRPr>
          </a:p>
        </p:txBody>
      </p:sp>
      <p:graphicFrame>
        <p:nvGraphicFramePr>
          <p:cNvPr id="13" name="图表 12"/>
          <p:cNvGraphicFramePr/>
          <p:nvPr/>
        </p:nvGraphicFramePr>
        <p:xfrm>
          <a:off x="6985362" y="773433"/>
          <a:ext cx="5047612" cy="4434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9" name="图表 8"/>
          <p:cNvGraphicFramePr/>
          <p:nvPr/>
        </p:nvGraphicFramePr>
        <p:xfrm>
          <a:off x="362401" y="919420"/>
          <a:ext cx="6250434" cy="3741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62ac8280-4122-48fa-958b-76180e9d25eb}"/>
</p:tagLst>
</file>

<file path=ppt/tags/tag2.xml><?xml version="1.0" encoding="utf-8"?>
<p:tagLst xmlns:p="http://schemas.openxmlformats.org/presentationml/2006/main">
  <p:tag name="KSO_WM_UNIT_TABLE_BEAUTIFY" val="smartTable{44615479-b75b-42eb-9de5-34bdba483e8c}"/>
</p:tagLst>
</file>

<file path=ppt/tags/tag3.xml><?xml version="1.0" encoding="utf-8"?>
<p:tagLst xmlns:p="http://schemas.openxmlformats.org/presentationml/2006/main">
  <p:tag name="REFSHAPE" val="1536541148"/>
  <p:tag name="KSO_WM_UNIT_PLACING_PICTURE_USER_VIEWPORT" val="{&quot;height&quot;:6450,&quot;width&quot;:11805}"/>
</p:tagLst>
</file>

<file path=ppt/theme/theme1.xml><?xml version="1.0" encoding="utf-8"?>
<a:theme xmlns:a="http://schemas.openxmlformats.org/drawingml/2006/main" name="自定义设计方案">
  <a:themeElements>
    <a:clrScheme name="自定义 1">
      <a:dk1>
        <a:sysClr val="windowText" lastClr="000000"/>
      </a:dk1>
      <a:lt1>
        <a:sysClr val="window" lastClr="FFFFFF"/>
      </a:lt1>
      <a:dk2>
        <a:srgbClr val="41615B"/>
      </a:dk2>
      <a:lt2>
        <a:srgbClr val="E7E6E6"/>
      </a:lt2>
      <a:accent1>
        <a:srgbClr val="26AB8E"/>
      </a:accent1>
      <a:accent2>
        <a:srgbClr val="ED7D31"/>
      </a:accent2>
      <a:accent3>
        <a:srgbClr val="F2F2F2"/>
      </a:accent3>
      <a:accent4>
        <a:srgbClr val="FFC000"/>
      </a:accent4>
      <a:accent5>
        <a:srgbClr val="6F3B55"/>
      </a:accent5>
      <a:accent6>
        <a:srgbClr val="85C0FB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4079</Words>
  <Application>WPS 演示</Application>
  <PresentationFormat>自定义</PresentationFormat>
  <Paragraphs>486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Microsoft YaHei</vt:lpstr>
      <vt:lpstr>Arial</vt:lpstr>
      <vt:lpstr>Calibri</vt:lpstr>
      <vt:lpstr>Arial Unicode MS</vt:lpstr>
      <vt:lpstr>Calibri</vt:lpstr>
      <vt:lpstr>自定义设计方案</vt:lpstr>
      <vt:lpstr>2020 BOS Executive Governance Meeting</vt:lpstr>
      <vt:lpstr>AGENDA</vt:lpstr>
      <vt:lpstr>POD Resource Overall Status</vt:lpstr>
      <vt:lpstr>Skill Overall</vt:lpstr>
      <vt:lpstr>Arrangement of GWIS</vt:lpstr>
      <vt:lpstr>Best Practices of Auto-Testing in BPM-Lite</vt:lpstr>
      <vt:lpstr>ITID XI‘an Team Capability(尚雷明周末太忙，还未提供更新版数据) </vt:lpstr>
      <vt:lpstr>Project Overview – DLO </vt:lpstr>
      <vt:lpstr>SSP FP Model （待hunter修改提供）</vt:lpstr>
      <vt:lpstr>Project Overview – SSP(T&amp;M)</vt:lpstr>
      <vt:lpstr>Project Overview – ICCM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IIG战略市场部（作业一）</dc:title>
  <dc:creator>Administrator</dc:creator>
  <cp:lastModifiedBy>如影随形</cp:lastModifiedBy>
  <cp:revision>942</cp:revision>
  <dcterms:created xsi:type="dcterms:W3CDTF">2015-05-05T08:02:00Z</dcterms:created>
  <dcterms:modified xsi:type="dcterms:W3CDTF">2020-03-01T13:15:57Z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