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96" r:id="rId9"/>
    <p:sldId id="259" r:id="rId10"/>
    <p:sldId id="260" r:id="rId11"/>
    <p:sldId id="261" r:id="rId12"/>
    <p:sldId id="262" r:id="rId13"/>
    <p:sldId id="263" r:id="rId14"/>
    <p:sldId id="264" r:id="rId15"/>
    <p:sldId id="265"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12D495-A9B3-4168-8C54-ABB6E1ED6C26}"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134280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12D495-A9B3-4168-8C54-ABB6E1ED6C26}"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380749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12D495-A9B3-4168-8C54-ABB6E1ED6C26}"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316234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12D495-A9B3-4168-8C54-ABB6E1ED6C26}"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326673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2D495-A9B3-4168-8C54-ABB6E1ED6C26}"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95284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12D495-A9B3-4168-8C54-ABB6E1ED6C26}"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233237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2D495-A9B3-4168-8C54-ABB6E1ED6C26}"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139615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12D495-A9B3-4168-8C54-ABB6E1ED6C26}"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163832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2D495-A9B3-4168-8C54-ABB6E1ED6C26}"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342991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2D495-A9B3-4168-8C54-ABB6E1ED6C26}"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288056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2D495-A9B3-4168-8C54-ABB6E1ED6C26}"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396C7-A5C0-4D9E-8A01-2EA51B21307A}" type="slidenum">
              <a:rPr lang="en-US" smtClean="0"/>
              <a:t>‹#›</a:t>
            </a:fld>
            <a:endParaRPr lang="en-US"/>
          </a:p>
        </p:txBody>
      </p:sp>
    </p:spTree>
    <p:extLst>
      <p:ext uri="{BB962C8B-B14F-4D97-AF65-F5344CB8AC3E}">
        <p14:creationId xmlns:p14="http://schemas.microsoft.com/office/powerpoint/2010/main" val="373254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2D495-A9B3-4168-8C54-ABB6E1ED6C26}" type="datetimeFigureOut">
              <a:rPr lang="en-US" smtClean="0"/>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396C7-A5C0-4D9E-8A01-2EA51B21307A}" type="slidenum">
              <a:rPr lang="en-US" smtClean="0"/>
              <a:t>‹#›</a:t>
            </a:fld>
            <a:endParaRPr lang="en-US"/>
          </a:p>
        </p:txBody>
      </p:sp>
    </p:spTree>
    <p:extLst>
      <p:ext uri="{BB962C8B-B14F-4D97-AF65-F5344CB8AC3E}">
        <p14:creationId xmlns:p14="http://schemas.microsoft.com/office/powerpoint/2010/main" val="36450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 – Basic Concepts</a:t>
            </a:r>
            <a:endParaRPr lang="en-US" dirty="0"/>
          </a:p>
        </p:txBody>
      </p:sp>
      <p:sp>
        <p:nvSpPr>
          <p:cNvPr id="3" name="Subtitle 2"/>
          <p:cNvSpPr>
            <a:spLocks noGrp="1"/>
          </p:cNvSpPr>
          <p:nvPr>
            <p:ph type="subTitle" idx="1"/>
          </p:nvPr>
        </p:nvSpPr>
        <p:spPr/>
        <p:txBody>
          <a:bodyPr/>
          <a:lstStyle/>
          <a:p>
            <a:r>
              <a:rPr lang="en-US" dirty="0" err="1" smtClean="0"/>
              <a:t>S.Venkatesan</a:t>
            </a:r>
            <a:endParaRPr lang="en-US" dirty="0"/>
          </a:p>
        </p:txBody>
      </p:sp>
    </p:spTree>
    <p:extLst>
      <p:ext uri="{BB962C8B-B14F-4D97-AF65-F5344CB8AC3E}">
        <p14:creationId xmlns:p14="http://schemas.microsoft.com/office/powerpoint/2010/main" val="2006887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endParaRPr lang="en-US" smtClean="0"/>
          </a:p>
        </p:txBody>
      </p:sp>
      <p:pic>
        <p:nvPicPr>
          <p:cNvPr id="40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295400"/>
            <a:ext cx="7620000" cy="4348163"/>
          </a:xfrm>
          <a:noFill/>
        </p:spPr>
      </p:pic>
    </p:spTree>
    <p:extLst>
      <p:ext uri="{BB962C8B-B14F-4D97-AF65-F5344CB8AC3E}">
        <p14:creationId xmlns:p14="http://schemas.microsoft.com/office/powerpoint/2010/main" val="868137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Media Based Vulnerabilities</a:t>
            </a:r>
          </a:p>
        </p:txBody>
      </p:sp>
      <p:sp>
        <p:nvSpPr>
          <p:cNvPr id="5123" name="Rectangle 3"/>
          <p:cNvSpPr>
            <a:spLocks noGrp="1" noChangeArrowheads="1"/>
          </p:cNvSpPr>
          <p:nvPr>
            <p:ph idx="1"/>
          </p:nvPr>
        </p:nvSpPr>
        <p:spPr/>
        <p:txBody>
          <a:bodyPr/>
          <a:lstStyle/>
          <a:p>
            <a:pPr eaLnBrk="1" hangingPunct="1">
              <a:lnSpc>
                <a:spcPct val="90000"/>
              </a:lnSpc>
            </a:pPr>
            <a:r>
              <a:rPr lang="en-US" smtClean="0"/>
              <a:t>Port mirroring</a:t>
            </a:r>
          </a:p>
          <a:p>
            <a:pPr eaLnBrk="1" hangingPunct="1">
              <a:lnSpc>
                <a:spcPct val="90000"/>
              </a:lnSpc>
            </a:pPr>
            <a:r>
              <a:rPr lang="en-US" smtClean="0"/>
              <a:t>Protocol sniffers</a:t>
            </a:r>
          </a:p>
          <a:p>
            <a:pPr eaLnBrk="1" hangingPunct="1">
              <a:lnSpc>
                <a:spcPct val="90000"/>
              </a:lnSpc>
            </a:pPr>
            <a:r>
              <a:rPr lang="en-US" smtClean="0"/>
              <a:t>Network tap</a:t>
            </a:r>
          </a:p>
          <a:p>
            <a:pPr lvl="1" eaLnBrk="1" hangingPunct="1">
              <a:lnSpc>
                <a:spcPct val="90000"/>
              </a:lnSpc>
            </a:pPr>
            <a:r>
              <a:rPr lang="en-US" smtClean="0"/>
              <a:t>These can be used to monitor traffic at the same time can be used to steal information.</a:t>
            </a:r>
          </a:p>
          <a:p>
            <a:pPr eaLnBrk="1" hangingPunct="1">
              <a:lnSpc>
                <a:spcPct val="90000"/>
              </a:lnSpc>
            </a:pPr>
            <a:r>
              <a:rPr lang="en-US" smtClean="0"/>
              <a:t>False ceilings, easy access to add an RJ45</a:t>
            </a:r>
          </a:p>
          <a:p>
            <a:pPr eaLnBrk="1" hangingPunct="1">
              <a:lnSpc>
                <a:spcPct val="90000"/>
              </a:lnSpc>
            </a:pPr>
            <a:r>
              <a:rPr lang="en-US" smtClean="0"/>
              <a:t>Exposed wiring</a:t>
            </a:r>
          </a:p>
          <a:p>
            <a:pPr eaLnBrk="1" hangingPunct="1">
              <a:lnSpc>
                <a:spcPct val="90000"/>
              </a:lnSpc>
            </a:pPr>
            <a:r>
              <a:rPr lang="en-US" smtClean="0"/>
              <a:t>Unused rj-45 jacks</a:t>
            </a:r>
          </a:p>
        </p:txBody>
      </p:sp>
    </p:spTree>
    <p:extLst>
      <p:ext uri="{BB962C8B-B14F-4D97-AF65-F5344CB8AC3E}">
        <p14:creationId xmlns:p14="http://schemas.microsoft.com/office/powerpoint/2010/main" val="1382521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Port Mirroring</a:t>
            </a:r>
          </a:p>
        </p:txBody>
      </p:sp>
      <p:pic>
        <p:nvPicPr>
          <p:cNvPr id="61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600200"/>
            <a:ext cx="7315200" cy="3962400"/>
          </a:xfrm>
          <a:noFill/>
        </p:spPr>
      </p:pic>
    </p:spTree>
    <p:extLst>
      <p:ext uri="{BB962C8B-B14F-4D97-AF65-F5344CB8AC3E}">
        <p14:creationId xmlns:p14="http://schemas.microsoft.com/office/powerpoint/2010/main" val="807603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Network Tap</a:t>
            </a:r>
          </a:p>
        </p:txBody>
      </p:sp>
      <p:pic>
        <p:nvPicPr>
          <p:cNvPr id="7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447800"/>
            <a:ext cx="7543800" cy="4024313"/>
          </a:xfrm>
          <a:noFill/>
        </p:spPr>
      </p:pic>
    </p:spTree>
    <p:extLst>
      <p:ext uri="{BB962C8B-B14F-4D97-AF65-F5344CB8AC3E}">
        <p14:creationId xmlns:p14="http://schemas.microsoft.com/office/powerpoint/2010/main" val="472635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Packet Analyser</a:t>
            </a:r>
          </a:p>
        </p:txBody>
      </p:sp>
      <p:pic>
        <p:nvPicPr>
          <p:cNvPr id="81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600200"/>
            <a:ext cx="7543800" cy="3824288"/>
          </a:xfrm>
          <a:noFill/>
        </p:spPr>
      </p:pic>
    </p:spTree>
    <p:extLst>
      <p:ext uri="{BB962C8B-B14F-4D97-AF65-F5344CB8AC3E}">
        <p14:creationId xmlns:p14="http://schemas.microsoft.com/office/powerpoint/2010/main" val="290659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endParaRPr lang="en-US" smtClean="0"/>
          </a:p>
        </p:txBody>
      </p:sp>
      <p:pic>
        <p:nvPicPr>
          <p:cNvPr id="92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524000"/>
            <a:ext cx="7848600" cy="4078288"/>
          </a:xfrm>
          <a:noFill/>
        </p:spPr>
      </p:pic>
    </p:spTree>
    <p:extLst>
      <p:ext uri="{BB962C8B-B14F-4D97-AF65-F5344CB8AC3E}">
        <p14:creationId xmlns:p14="http://schemas.microsoft.com/office/powerpoint/2010/main" val="58385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endParaRPr lang="en-US" smtClean="0"/>
          </a:p>
        </p:txBody>
      </p:sp>
      <p:pic>
        <p:nvPicPr>
          <p:cNvPr id="102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524000"/>
            <a:ext cx="7543800" cy="4014788"/>
          </a:xfrm>
          <a:noFill/>
        </p:spPr>
      </p:pic>
    </p:spTree>
    <p:extLst>
      <p:ext uri="{BB962C8B-B14F-4D97-AF65-F5344CB8AC3E}">
        <p14:creationId xmlns:p14="http://schemas.microsoft.com/office/powerpoint/2010/main" val="3782096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How attacker can see traffic</a:t>
            </a:r>
          </a:p>
        </p:txBody>
      </p:sp>
      <p:sp>
        <p:nvSpPr>
          <p:cNvPr id="11267" name="Rectangle 3"/>
          <p:cNvSpPr>
            <a:spLocks noGrp="1" noChangeArrowheads="1"/>
          </p:cNvSpPr>
          <p:nvPr>
            <p:ph idx="1"/>
          </p:nvPr>
        </p:nvSpPr>
        <p:spPr/>
        <p:txBody>
          <a:bodyPr/>
          <a:lstStyle/>
          <a:p>
            <a:pPr eaLnBrk="1" hangingPunct="1"/>
            <a:r>
              <a:rPr lang="en-US" dirty="0" smtClean="0"/>
              <a:t>Switch flooding – then a switch acts like a hub</a:t>
            </a:r>
          </a:p>
          <a:p>
            <a:pPr eaLnBrk="1" hangingPunct="1"/>
            <a:r>
              <a:rPr lang="en-US" dirty="0" smtClean="0"/>
              <a:t>Mac address impersonation</a:t>
            </a:r>
          </a:p>
          <a:p>
            <a:pPr eaLnBrk="1" hangingPunct="1"/>
            <a:r>
              <a:rPr lang="en-US" dirty="0" smtClean="0"/>
              <a:t>Fake network redirect</a:t>
            </a:r>
          </a:p>
          <a:p>
            <a:pPr eaLnBrk="1" hangingPunct="1"/>
            <a:r>
              <a:rPr lang="en-US" dirty="0" smtClean="0"/>
              <a:t>Router advertisements</a:t>
            </a:r>
          </a:p>
          <a:p>
            <a:pPr eaLnBrk="1" hangingPunct="1"/>
            <a:r>
              <a:rPr lang="en-US" dirty="0" smtClean="0"/>
              <a:t>Fake device redirect</a:t>
            </a:r>
          </a:p>
        </p:txBody>
      </p:sp>
    </p:spTree>
    <p:extLst>
      <p:ext uri="{BB962C8B-B14F-4D97-AF65-F5344CB8AC3E}">
        <p14:creationId xmlns:p14="http://schemas.microsoft.com/office/powerpoint/2010/main" val="1352747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Spoofing</a:t>
            </a:r>
          </a:p>
          <a:p>
            <a:r>
              <a:rPr lang="en-US" dirty="0" smtClean="0"/>
              <a:t>Man in the Middle Attack</a:t>
            </a:r>
          </a:p>
          <a:p>
            <a:r>
              <a:rPr lang="en-US" dirty="0" smtClean="0"/>
              <a:t>Replay Attack</a:t>
            </a:r>
          </a:p>
          <a:p>
            <a:r>
              <a:rPr lang="en-US" dirty="0" smtClean="0"/>
              <a:t>TCP/IP Hijacking</a:t>
            </a:r>
          </a:p>
          <a:p>
            <a:r>
              <a:rPr lang="en-US" dirty="0" smtClean="0"/>
              <a:t>Virtual </a:t>
            </a:r>
            <a:r>
              <a:rPr lang="en-US" dirty="0" smtClean="0"/>
              <a:t>LAN</a:t>
            </a:r>
            <a:endParaRPr lang="en-US" dirty="0" smtClean="0"/>
          </a:p>
          <a:p>
            <a:r>
              <a:rPr lang="en-US" dirty="0" smtClean="0"/>
              <a:t>Demilitarized Zone</a:t>
            </a:r>
          </a:p>
          <a:p>
            <a:r>
              <a:rPr lang="en-US" dirty="0" smtClean="0"/>
              <a:t>Internet Content Filters</a:t>
            </a:r>
          </a:p>
          <a:p>
            <a:r>
              <a:rPr lang="en-US" dirty="0" smtClean="0"/>
              <a:t>Integrated Security Hardware</a:t>
            </a:r>
            <a:endParaRPr lang="en-US" dirty="0"/>
          </a:p>
        </p:txBody>
      </p:sp>
    </p:spTree>
    <p:extLst>
      <p:ext uri="{BB962C8B-B14F-4D97-AF65-F5344CB8AC3E}">
        <p14:creationId xmlns:p14="http://schemas.microsoft.com/office/powerpoint/2010/main" val="1866941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Scanning, Filtering and Blocking</a:t>
            </a:r>
          </a:p>
        </p:txBody>
      </p:sp>
      <p:sp>
        <p:nvSpPr>
          <p:cNvPr id="3" name="Content Placeholder 2"/>
          <p:cNvSpPr>
            <a:spLocks noGrp="1"/>
          </p:cNvSpPr>
          <p:nvPr>
            <p:ph idx="1"/>
          </p:nvPr>
        </p:nvSpPr>
        <p:spPr/>
        <p:txBody>
          <a:bodyPr rtlCol="0">
            <a:normAutofit fontScale="85000" lnSpcReduction="10000"/>
          </a:bodyPr>
          <a:lstStyle/>
          <a:p>
            <a:pPr algn="just" fontAlgn="auto">
              <a:spcAft>
                <a:spcPts val="0"/>
              </a:spcAft>
              <a:buFont typeface="Arial" pitchFamily="34" charset="0"/>
              <a:buChar char="•"/>
              <a:defRPr/>
            </a:pPr>
            <a:r>
              <a:rPr lang="en-US" dirty="0" smtClean="0"/>
              <a:t>Scanning is a systematic process of sweeping through a collection of data looking for a specific pattern</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Filtering is a process of using a computer program to stop an Internet browser on a computer from being able to </a:t>
            </a:r>
            <a:r>
              <a:rPr lang="en-US" b="1" dirty="0" smtClean="0"/>
              <a:t>load certain Web pages based </a:t>
            </a:r>
            <a:r>
              <a:rPr lang="en-US" dirty="0" smtClean="0"/>
              <a:t>upon predetermined criteria </a:t>
            </a:r>
            <a:r>
              <a:rPr lang="en-US" b="1" dirty="0" smtClean="0"/>
              <a:t>such as IP addresses</a:t>
            </a:r>
            <a:r>
              <a:rPr lang="en-US" dirty="0" smtClean="0"/>
              <a:t>.</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Blocking  is also a process of preventing certain types of information from </a:t>
            </a:r>
            <a:r>
              <a:rPr lang="en-US" b="1" dirty="0" smtClean="0"/>
              <a:t>being viewed on a computer’s screen or stored on a computer’s disk.</a:t>
            </a:r>
            <a:endParaRPr lang="en-US" b="1" dirty="0"/>
          </a:p>
        </p:txBody>
      </p:sp>
    </p:spTree>
    <p:extLst>
      <p:ext uri="{BB962C8B-B14F-4D97-AF65-F5344CB8AC3E}">
        <p14:creationId xmlns:p14="http://schemas.microsoft.com/office/powerpoint/2010/main" val="74658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7808421"/>
              </p:ext>
            </p:extLst>
          </p:nvPr>
        </p:nvGraphicFramePr>
        <p:xfrm>
          <a:off x="228600" y="1397000"/>
          <a:ext cx="8686800" cy="5008880"/>
        </p:xfrm>
        <a:graphic>
          <a:graphicData uri="http://schemas.openxmlformats.org/drawingml/2006/table">
            <a:tbl>
              <a:tblPr firstRow="1" bandRow="1">
                <a:tableStyleId>{5C22544A-7EE6-4342-B048-85BDC9FD1C3A}</a:tableStyleId>
              </a:tblPr>
              <a:tblGrid>
                <a:gridCol w="1447800"/>
                <a:gridCol w="1447800"/>
                <a:gridCol w="1447800"/>
                <a:gridCol w="1447800"/>
                <a:gridCol w="1447800"/>
                <a:gridCol w="1447800"/>
              </a:tblGrid>
              <a:tr h="370840">
                <a:tc rowSpan="2">
                  <a:txBody>
                    <a:bodyPr/>
                    <a:lstStyle/>
                    <a:p>
                      <a:r>
                        <a:rPr lang="en-US" sz="1600" dirty="0" smtClean="0"/>
                        <a:t>Firewall</a:t>
                      </a:r>
                      <a:endParaRPr lang="en-US" sz="1600" dirty="0"/>
                    </a:p>
                  </a:txBody>
                  <a:tcPr/>
                </a:tc>
                <a:tc rowSpan="2">
                  <a:txBody>
                    <a:bodyPr/>
                    <a:lstStyle/>
                    <a:p>
                      <a:r>
                        <a:rPr lang="en-US" sz="1600" dirty="0" smtClean="0"/>
                        <a:t>Anti-Virus</a:t>
                      </a:r>
                      <a:endParaRPr lang="en-US" sz="1600" dirty="0"/>
                    </a:p>
                  </a:txBody>
                  <a:tcPr/>
                </a:tc>
                <a:tc gridSpan="2">
                  <a:txBody>
                    <a:bodyPr/>
                    <a:lstStyle/>
                    <a:p>
                      <a:r>
                        <a:rPr lang="en-US" sz="1600" dirty="0" smtClean="0"/>
                        <a:t>Intrusion Detection System</a:t>
                      </a:r>
                      <a:endParaRPr lang="en-US" sz="1600" dirty="0"/>
                    </a:p>
                  </a:txBody>
                  <a:tcPr/>
                </a:tc>
                <a:tc hMerge="1">
                  <a:txBody>
                    <a:bodyPr/>
                    <a:lstStyle/>
                    <a:p>
                      <a:endParaRPr lang="en-US" dirty="0"/>
                    </a:p>
                  </a:txBody>
                  <a:tcPr/>
                </a:tc>
                <a:tc gridSpan="2">
                  <a:txBody>
                    <a:bodyPr/>
                    <a:lstStyle/>
                    <a:p>
                      <a:r>
                        <a:rPr lang="en-US" sz="1600" dirty="0" smtClean="0"/>
                        <a:t>Intrusion</a:t>
                      </a:r>
                      <a:r>
                        <a:rPr lang="en-US" sz="1600" baseline="0" dirty="0" smtClean="0"/>
                        <a:t> Prevention System</a:t>
                      </a:r>
                      <a:endParaRPr lang="en-US" sz="1600" dirty="0"/>
                    </a:p>
                  </a:txBody>
                  <a:tcPr/>
                </a:tc>
                <a:tc hMerge="1">
                  <a:txBody>
                    <a:bodyPr/>
                    <a:lstStyle/>
                    <a:p>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sz="1600" dirty="0" smtClean="0"/>
                        <a:t>Host Based</a:t>
                      </a:r>
                      <a:endParaRPr lang="en-US" sz="1600" dirty="0"/>
                    </a:p>
                  </a:txBody>
                  <a:tcPr/>
                </a:tc>
                <a:tc>
                  <a:txBody>
                    <a:bodyPr/>
                    <a:lstStyle/>
                    <a:p>
                      <a:r>
                        <a:rPr lang="en-US" sz="1600" dirty="0" smtClean="0"/>
                        <a:t>Network Based</a:t>
                      </a:r>
                      <a:endParaRPr lang="en-US" sz="1600" dirty="0"/>
                    </a:p>
                  </a:txBody>
                  <a:tcPr/>
                </a:tc>
                <a:tc>
                  <a:txBody>
                    <a:bodyPr/>
                    <a:lstStyle/>
                    <a:p>
                      <a:r>
                        <a:rPr lang="en-US" sz="1600" dirty="0" smtClean="0"/>
                        <a:t>Host Based</a:t>
                      </a:r>
                      <a:endParaRPr lang="en-US" sz="1600" dirty="0"/>
                    </a:p>
                  </a:txBody>
                  <a:tcPr/>
                </a:tc>
                <a:tc>
                  <a:txBody>
                    <a:bodyPr/>
                    <a:lstStyle/>
                    <a:p>
                      <a:r>
                        <a:rPr lang="en-US" sz="1600" dirty="0" smtClean="0"/>
                        <a:t>Network Based</a:t>
                      </a:r>
                      <a:endParaRPr lang="en-US" sz="1600" dirty="0"/>
                    </a:p>
                  </a:txBody>
                  <a:tcPr/>
                </a:tc>
              </a:tr>
              <a:tr h="370840">
                <a:tc>
                  <a:txBody>
                    <a:bodyPr/>
                    <a:lstStyle/>
                    <a:p>
                      <a:r>
                        <a:rPr lang="en-US" sz="1600" dirty="0" smtClean="0"/>
                        <a:t>Only on the packets that are going and coming.</a:t>
                      </a:r>
                      <a:endParaRPr lang="en-US" sz="1600" dirty="0"/>
                    </a:p>
                  </a:txBody>
                  <a:tcPr/>
                </a:tc>
                <a:tc>
                  <a:txBody>
                    <a:bodyPr/>
                    <a:lstStyle/>
                    <a:p>
                      <a:r>
                        <a:rPr lang="en-US" sz="1600" dirty="0" smtClean="0"/>
                        <a:t>The</a:t>
                      </a:r>
                      <a:r>
                        <a:rPr lang="en-US" sz="1600" baseline="0" dirty="0" smtClean="0"/>
                        <a:t> Process that are running in the machine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a:t>
                      </a:r>
                      <a:r>
                        <a:rPr lang="en-US" sz="1600" baseline="0" dirty="0" smtClean="0"/>
                        <a:t> Process that are running in the machine.</a:t>
                      </a:r>
                      <a:endParaRPr lang="en-US" sz="1600" dirty="0" smtClean="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a:t>
                      </a:r>
                      <a:r>
                        <a:rPr lang="en-US" sz="1600" baseline="0" dirty="0" smtClean="0"/>
                        <a:t> packets that are captured in the network</a:t>
                      </a:r>
                      <a:endParaRPr lang="en-US" sz="1600" dirty="0" smtClean="0"/>
                    </a:p>
                    <a:p>
                      <a:endParaRPr lang="en-US" sz="1600" dirty="0"/>
                    </a:p>
                  </a:txBody>
                  <a:tcPr/>
                </a:tc>
                <a:tc>
                  <a:txBody>
                    <a:bodyPr/>
                    <a:lstStyle/>
                    <a:p>
                      <a:r>
                        <a:rPr lang="en-US" sz="1600" dirty="0" smtClean="0"/>
                        <a:t>Prevent the intrusion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Prevent the intrusion</a:t>
                      </a:r>
                    </a:p>
                    <a:p>
                      <a:endParaRPr lang="en-US" sz="1600" dirty="0"/>
                    </a:p>
                  </a:txBody>
                  <a:tcPr/>
                </a:tc>
              </a:tr>
              <a:tr h="370840">
                <a:tc>
                  <a:txBody>
                    <a:bodyPr/>
                    <a:lstStyle/>
                    <a:p>
                      <a:r>
                        <a:rPr lang="en-US" sz="1600" dirty="0" smtClean="0"/>
                        <a:t>Like a Gateway</a:t>
                      </a:r>
                      <a:endParaRPr lang="en-US" sz="1600" dirty="0"/>
                    </a:p>
                  </a:txBody>
                  <a:tcPr/>
                </a:tc>
                <a:tc>
                  <a:txBody>
                    <a:bodyPr/>
                    <a:lstStyle/>
                    <a:p>
                      <a:r>
                        <a:rPr lang="en-US" sz="1600" dirty="0" smtClean="0"/>
                        <a:t>Scan files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Policy</a:t>
                      </a:r>
                      <a:r>
                        <a:rPr lang="en-US" sz="1600" baseline="0" dirty="0" smtClean="0"/>
                        <a:t> can be implemented</a:t>
                      </a:r>
                      <a:endParaRPr lang="en-US" sz="1600" dirty="0" smtClean="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Policy</a:t>
                      </a:r>
                      <a:r>
                        <a:rPr lang="en-US" sz="1600" baseline="0" dirty="0" smtClean="0"/>
                        <a:t> can be implemented</a:t>
                      </a:r>
                      <a:endParaRPr lang="en-US" sz="1600" dirty="0" smtClean="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Policy</a:t>
                      </a:r>
                      <a:r>
                        <a:rPr lang="en-US" sz="1600" baseline="0" dirty="0" smtClean="0"/>
                        <a:t> can be implemented</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Policy</a:t>
                      </a:r>
                      <a:r>
                        <a:rPr lang="en-US" sz="1600" baseline="0" dirty="0" smtClean="0"/>
                        <a:t> can be implemented</a:t>
                      </a:r>
                      <a:endParaRPr lang="en-US" sz="1600" dirty="0" smtClean="0"/>
                    </a:p>
                  </a:txBody>
                  <a:tcPr/>
                </a:tc>
              </a:tr>
              <a:tr h="370840">
                <a:tc>
                  <a:txBody>
                    <a:bodyPr/>
                    <a:lstStyle/>
                    <a:p>
                      <a:r>
                        <a:rPr lang="en-US" sz="1600" dirty="0" smtClean="0"/>
                        <a:t>Works</a:t>
                      </a:r>
                      <a:r>
                        <a:rPr lang="en-US" sz="1600" baseline="0" dirty="0" smtClean="0"/>
                        <a:t> on the packet header</a:t>
                      </a:r>
                      <a:endParaRPr lang="en-US" sz="1600" dirty="0"/>
                    </a:p>
                  </a:txBody>
                  <a:tcPr/>
                </a:tc>
                <a:tc>
                  <a:txBody>
                    <a:bodyPr/>
                    <a:lstStyle/>
                    <a:p>
                      <a:r>
                        <a:rPr lang="en-US" sz="1600" dirty="0" smtClean="0"/>
                        <a:t>The pattern</a:t>
                      </a:r>
                      <a:r>
                        <a:rPr lang="en-US" sz="1600" baseline="0" dirty="0" smtClean="0"/>
                        <a:t> of the file</a:t>
                      </a:r>
                      <a:endParaRPr lang="en-US" sz="1600" dirty="0"/>
                    </a:p>
                  </a:txBody>
                  <a:tcPr/>
                </a:tc>
                <a:tc>
                  <a:txBody>
                    <a:bodyPr/>
                    <a:lstStyle/>
                    <a:p>
                      <a:r>
                        <a:rPr lang="en-US" sz="1600" dirty="0" smtClean="0"/>
                        <a:t>Irregularities can be </a:t>
                      </a:r>
                      <a:r>
                        <a:rPr lang="en-US" sz="1600" dirty="0" err="1" smtClean="0"/>
                        <a:t>analysed</a:t>
                      </a:r>
                      <a:endParaRPr lang="en-US" sz="1600" dirty="0"/>
                    </a:p>
                  </a:txBody>
                  <a:tcPr/>
                </a:tc>
                <a:tc>
                  <a:txBody>
                    <a:bodyPr/>
                    <a:lstStyle/>
                    <a:p>
                      <a:endParaRPr lang="en-US" sz="1600" dirty="0"/>
                    </a:p>
                  </a:txBody>
                  <a:tcPr/>
                </a:tc>
                <a:tc>
                  <a:txBody>
                    <a:bodyPr/>
                    <a:lstStyle/>
                    <a:p>
                      <a:r>
                        <a:rPr lang="en-US" sz="1600" dirty="0" smtClean="0"/>
                        <a:t>Irregularities can be </a:t>
                      </a:r>
                      <a:r>
                        <a:rPr lang="en-US" sz="1600" dirty="0" err="1" smtClean="0"/>
                        <a:t>analysed</a:t>
                      </a:r>
                      <a:endParaRPr lang="en-US" sz="1600" dirty="0"/>
                    </a:p>
                  </a:txBody>
                  <a:tcPr/>
                </a:tc>
                <a:tc>
                  <a:txBody>
                    <a:bodyPr/>
                    <a:lstStyle/>
                    <a:p>
                      <a:endParaRPr lang="en-US" sz="1600" dirty="0"/>
                    </a:p>
                  </a:txBody>
                  <a:tcPr/>
                </a:tc>
              </a:tr>
              <a:tr h="370840">
                <a:tc>
                  <a:txBody>
                    <a:bodyPr/>
                    <a:lstStyle/>
                    <a:p>
                      <a:r>
                        <a:rPr lang="en-US" sz="1600" dirty="0" smtClean="0">
                          <a:solidFill>
                            <a:srgbClr val="FF0000"/>
                          </a:solidFill>
                        </a:rPr>
                        <a:t>Deep Inspection Firewall</a:t>
                      </a:r>
                      <a:endParaRPr lang="en-US" sz="1600" dirty="0">
                        <a:solidFill>
                          <a:srgbClr val="FF0000"/>
                        </a:solidFill>
                      </a:endParaRPr>
                    </a:p>
                  </a:txBody>
                  <a:tcPr/>
                </a:tc>
                <a:tc>
                  <a:txBody>
                    <a:bodyPr/>
                    <a:lstStyle/>
                    <a:p>
                      <a:r>
                        <a:rPr lang="en-US" sz="1600" dirty="0" smtClean="0"/>
                        <a:t>Anomaly based anti-virus [Windows Defender]</a:t>
                      </a:r>
                      <a:endParaRPr lang="en-US" sz="1600" dirty="0"/>
                    </a:p>
                  </a:txBody>
                  <a:tcPr/>
                </a:tc>
                <a:tc>
                  <a:txBody>
                    <a:bodyPr/>
                    <a:lstStyle/>
                    <a:p>
                      <a:r>
                        <a:rPr lang="en-US" sz="1600" dirty="0" smtClean="0"/>
                        <a:t>Patterns, rules, heuristic</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Patterns, rules, heuristic</a:t>
                      </a:r>
                    </a:p>
                    <a:p>
                      <a:endParaRPr lang="en-US" sz="1600" dirty="0"/>
                    </a:p>
                  </a:txBody>
                  <a:tcPr/>
                </a:tc>
                <a:tc>
                  <a:txBody>
                    <a:bodyPr/>
                    <a:lstStyle/>
                    <a:p>
                      <a:r>
                        <a:rPr lang="en-US" sz="1600" dirty="0" smtClean="0"/>
                        <a:t>Patterns, rules, heuristic</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Patterns, rules, heuristic</a:t>
                      </a:r>
                    </a:p>
                  </a:txBody>
                  <a:tcPr/>
                </a:tc>
              </a:tr>
            </a:tbl>
          </a:graphicData>
        </a:graphic>
      </p:graphicFrame>
    </p:spTree>
    <p:extLst>
      <p:ext uri="{BB962C8B-B14F-4D97-AF65-F5344CB8AC3E}">
        <p14:creationId xmlns:p14="http://schemas.microsoft.com/office/powerpoint/2010/main" val="887405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Content Scanning – Pattern-Based</a:t>
            </a:r>
          </a:p>
        </p:txBody>
      </p:sp>
      <p:sp>
        <p:nvSpPr>
          <p:cNvPr id="4099" name="Content Placeholder 2"/>
          <p:cNvSpPr>
            <a:spLocks noGrp="1"/>
          </p:cNvSpPr>
          <p:nvPr>
            <p:ph idx="1"/>
          </p:nvPr>
        </p:nvSpPr>
        <p:spPr/>
        <p:txBody>
          <a:bodyPr/>
          <a:lstStyle/>
          <a:p>
            <a:pPr algn="just"/>
            <a:r>
              <a:rPr lang="en-US" smtClean="0"/>
              <a:t>All content coming into or leaving the network, an ISP gateway, or user PC  is scanned and checked against a list of patterns, or definitions, supplied and kept up to date by the vendor</a:t>
            </a:r>
          </a:p>
        </p:txBody>
      </p:sp>
    </p:spTree>
    <p:extLst>
      <p:ext uri="{BB962C8B-B14F-4D97-AF65-F5344CB8AC3E}">
        <p14:creationId xmlns:p14="http://schemas.microsoft.com/office/powerpoint/2010/main" val="3937793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Content Scanning – Heuristic</a:t>
            </a:r>
          </a:p>
        </p:txBody>
      </p:sp>
      <p:sp>
        <p:nvSpPr>
          <p:cNvPr id="3" name="Content Placeholder 2"/>
          <p:cNvSpPr>
            <a:spLocks noGrp="1"/>
          </p:cNvSpPr>
          <p:nvPr>
            <p:ph idx="1"/>
          </p:nvPr>
        </p:nvSpPr>
        <p:spPr/>
        <p:txBody>
          <a:bodyPr rtlCol="0">
            <a:normAutofit fontScale="70000" lnSpcReduction="20000"/>
          </a:bodyPr>
          <a:lstStyle/>
          <a:p>
            <a:pPr algn="just" fontAlgn="auto">
              <a:spcAft>
                <a:spcPts val="0"/>
              </a:spcAft>
              <a:buFont typeface="Arial" pitchFamily="34" charset="0"/>
              <a:buChar char="•"/>
              <a:defRPr/>
            </a:pPr>
            <a:r>
              <a:rPr lang="en-US" dirty="0" smtClean="0"/>
              <a:t>It is done by looking at a section of code and determining what it is doing, then deciding, whether the behavior exhibited by the code is unwanted, harmful like a virus of otherwise malicious.</a:t>
            </a:r>
          </a:p>
          <a:p>
            <a:pPr algn="just" fontAlgn="auto">
              <a:spcAft>
                <a:spcPts val="0"/>
              </a:spcAft>
              <a:buFont typeface="Arial" pitchFamily="34" charset="0"/>
              <a:buChar char="•"/>
              <a:defRPr/>
            </a:pPr>
            <a:endParaRPr lang="en-US" dirty="0" smtClean="0"/>
          </a:p>
          <a:p>
            <a:pPr algn="just" fontAlgn="auto">
              <a:spcAft>
                <a:spcPts val="0"/>
              </a:spcAft>
              <a:buFont typeface="Arial" pitchFamily="34" charset="0"/>
              <a:buChar char="•"/>
              <a:defRPr/>
            </a:pPr>
            <a:r>
              <a:rPr lang="en-US" dirty="0" smtClean="0"/>
              <a:t>This approach to scanning is complex because it involves modeling the behavior of code and comparing that abstract model to a rule set.</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Because of the </a:t>
            </a:r>
            <a:r>
              <a:rPr lang="en-US" b="1" dirty="0" smtClean="0"/>
              <a:t>checking and cross-checking</a:t>
            </a:r>
            <a:r>
              <a:rPr lang="en-US" dirty="0" smtClean="0"/>
              <a:t>, this approach takes more time and it is also resource intensive, if not more than the previous one.</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b="1" dirty="0" smtClean="0"/>
              <a:t>Efficient and accurate.</a:t>
            </a:r>
            <a:endParaRPr lang="en-US" b="1" dirty="0"/>
          </a:p>
        </p:txBody>
      </p:sp>
    </p:spTree>
    <p:extLst>
      <p:ext uri="{BB962C8B-B14F-4D97-AF65-F5344CB8AC3E}">
        <p14:creationId xmlns:p14="http://schemas.microsoft.com/office/powerpoint/2010/main" val="3811747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Inclusion Filtering</a:t>
            </a:r>
          </a:p>
        </p:txBody>
      </p:sp>
      <p:sp>
        <p:nvSpPr>
          <p:cNvPr id="3" name="Content Placeholder 2"/>
          <p:cNvSpPr>
            <a:spLocks noGrp="1"/>
          </p:cNvSpPr>
          <p:nvPr>
            <p:ph idx="1"/>
          </p:nvPr>
        </p:nvSpPr>
        <p:spPr/>
        <p:txBody>
          <a:bodyPr rtlCol="0">
            <a:normAutofit fontScale="62500" lnSpcReduction="20000"/>
          </a:bodyPr>
          <a:lstStyle/>
          <a:p>
            <a:pPr algn="just" fontAlgn="auto">
              <a:spcAft>
                <a:spcPts val="0"/>
              </a:spcAft>
              <a:buFont typeface="Arial" pitchFamily="34" charset="0"/>
              <a:buChar char="•"/>
              <a:defRPr/>
            </a:pPr>
            <a:r>
              <a:rPr lang="en-US" dirty="0" smtClean="0"/>
              <a:t>It is based on the existence of an inclusion list.</a:t>
            </a:r>
          </a:p>
          <a:p>
            <a:pPr algn="just" fontAlgn="auto">
              <a:spcAft>
                <a:spcPts val="0"/>
              </a:spcAft>
              <a:buFont typeface="Arial" pitchFamily="34" charset="0"/>
              <a:buChar char="•"/>
              <a:defRPr/>
            </a:pPr>
            <a:endParaRPr lang="en-US" dirty="0" smtClean="0"/>
          </a:p>
          <a:p>
            <a:pPr algn="just" fontAlgn="auto">
              <a:spcAft>
                <a:spcPts val="0"/>
              </a:spcAft>
              <a:buFont typeface="Arial" pitchFamily="34" charset="0"/>
              <a:buChar char="•"/>
              <a:defRPr/>
            </a:pPr>
            <a:r>
              <a:rPr lang="en-US" dirty="0" smtClean="0"/>
              <a:t>The inclusion list is a permitted access list – a “white list” probably vetted and compiled by a third party.</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Anything is on this list is allowable.</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The list could be a list of URL for allowable Web sites, for example it could be a list of allowable words, or it could be a list of allowable packet signatures for allowable packets.</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Drawbacks</a:t>
            </a:r>
          </a:p>
          <a:p>
            <a:pPr lvl="1" algn="just" fontAlgn="auto">
              <a:spcAft>
                <a:spcPts val="0"/>
              </a:spcAft>
              <a:buFont typeface="Arial" pitchFamily="34" charset="0"/>
              <a:buChar char="–"/>
              <a:defRPr/>
            </a:pPr>
            <a:r>
              <a:rPr lang="en-US" dirty="0" smtClean="0"/>
              <a:t>Difficulty to come up with a globally accepted set of criteria.</a:t>
            </a:r>
          </a:p>
          <a:p>
            <a:pPr lvl="1" algn="just" fontAlgn="auto">
              <a:spcAft>
                <a:spcPts val="0"/>
              </a:spcAft>
              <a:buFont typeface="Arial" pitchFamily="34" charset="0"/>
              <a:buChar char="–"/>
              <a:defRPr/>
            </a:pPr>
            <a:r>
              <a:rPr lang="en-US" dirty="0" smtClean="0"/>
              <a:t>Size of inclusion list.</a:t>
            </a:r>
          </a:p>
          <a:p>
            <a:pPr lvl="1" algn="just" fontAlgn="auto">
              <a:spcAft>
                <a:spcPts val="0"/>
              </a:spcAft>
              <a:buFont typeface="Arial" pitchFamily="34" charset="0"/>
              <a:buChar char="–"/>
              <a:defRPr/>
            </a:pPr>
            <a:r>
              <a:rPr lang="en-US" dirty="0" smtClean="0"/>
              <a:t>Difficulty of finding a central authority to manage the list. (CERT)</a:t>
            </a:r>
            <a:endParaRPr lang="en-US" dirty="0"/>
          </a:p>
        </p:txBody>
      </p:sp>
    </p:spTree>
    <p:extLst>
      <p:ext uri="{BB962C8B-B14F-4D97-AF65-F5344CB8AC3E}">
        <p14:creationId xmlns:p14="http://schemas.microsoft.com/office/powerpoint/2010/main" val="1294558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Exclusion Filtering</a:t>
            </a:r>
          </a:p>
        </p:txBody>
      </p:sp>
      <p:sp>
        <p:nvSpPr>
          <p:cNvPr id="3" name="Content Placeholder 2"/>
          <p:cNvSpPr>
            <a:spLocks noGrp="1"/>
          </p:cNvSpPr>
          <p:nvPr>
            <p:ph idx="1"/>
          </p:nvPr>
        </p:nvSpPr>
        <p:spPr/>
        <p:txBody>
          <a:bodyPr rtlCol="0">
            <a:normAutofit fontScale="55000" lnSpcReduction="20000"/>
          </a:bodyPr>
          <a:lstStyle/>
          <a:p>
            <a:pPr algn="just" fontAlgn="auto">
              <a:spcAft>
                <a:spcPts val="0"/>
              </a:spcAft>
              <a:buFont typeface="Arial" pitchFamily="34" charset="0"/>
              <a:buChar char="•"/>
              <a:defRPr/>
            </a:pPr>
            <a:r>
              <a:rPr lang="en-US" dirty="0" smtClean="0"/>
              <a:t>It is opposite to Inclusion filtering</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An exclusion list is actually a “black list” of all unwanted, objectionable, and harmful content.</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The list may contain URLs of sites, words , signatures of packets, and patterns of words and phrases.</a:t>
            </a:r>
          </a:p>
          <a:p>
            <a:pPr algn="just" fontAlgn="auto">
              <a:spcAft>
                <a:spcPts val="0"/>
              </a:spcAft>
              <a:buFont typeface="Arial" pitchFamily="34" charset="0"/>
              <a:buChar char="•"/>
              <a:defRPr/>
            </a:pPr>
            <a:endParaRPr lang="en-US" dirty="0" smtClean="0"/>
          </a:p>
          <a:p>
            <a:pPr algn="just" fontAlgn="auto">
              <a:spcAft>
                <a:spcPts val="0"/>
              </a:spcAft>
              <a:buFont typeface="Arial" pitchFamily="34" charset="0"/>
              <a:buChar char="•"/>
              <a:defRPr/>
            </a:pPr>
            <a:r>
              <a:rPr lang="en-US" dirty="0" smtClean="0"/>
              <a:t>It is good compare to the previous one because it does not pre-assume that everything is base until proven otherwise.</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However, it suffers from a list that </a:t>
            </a:r>
            <a:r>
              <a:rPr lang="en-US" b="1" dirty="0" smtClean="0"/>
              <a:t>may lack constant updates and a list that is not comprehensive enough.</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b="1" dirty="0" smtClean="0"/>
              <a:t>With respect to virus, no one is having the list of all known virus signatures.</a:t>
            </a:r>
            <a:endParaRPr lang="en-US" b="1" dirty="0"/>
          </a:p>
          <a:p>
            <a:pPr algn="just" fontAlgn="auto">
              <a:spcAft>
                <a:spcPts val="0"/>
              </a:spcAft>
              <a:buFont typeface="Arial" pitchFamily="34" charset="0"/>
              <a:buChar char="•"/>
              <a:defRPr/>
            </a:pPr>
            <a:endParaRPr lang="en-US" dirty="0" smtClean="0"/>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endParaRPr lang="en-US" dirty="0"/>
          </a:p>
        </p:txBody>
      </p:sp>
    </p:spTree>
    <p:extLst>
      <p:ext uri="{BB962C8B-B14F-4D97-AF65-F5344CB8AC3E}">
        <p14:creationId xmlns:p14="http://schemas.microsoft.com/office/powerpoint/2010/main" val="4129261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Other types of Content Filtering</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URL Filtering</a:t>
            </a:r>
          </a:p>
          <a:p>
            <a:pPr fontAlgn="auto">
              <a:spcAft>
                <a:spcPts val="0"/>
              </a:spcAft>
              <a:buFont typeface="Arial" pitchFamily="34" charset="0"/>
              <a:buChar char="•"/>
              <a:defRPr/>
            </a:pPr>
            <a:endParaRPr lang="en-US" dirty="0" smtClean="0"/>
          </a:p>
          <a:p>
            <a:pPr lvl="1" algn="just" fontAlgn="auto">
              <a:spcAft>
                <a:spcPts val="0"/>
              </a:spcAft>
              <a:buFont typeface="Arial" pitchFamily="34" charset="0"/>
              <a:buChar char="–"/>
              <a:defRPr/>
            </a:pPr>
            <a:r>
              <a:rPr lang="en-US" dirty="0" smtClean="0"/>
              <a:t>It is the most popular form of content filtering, especially in terms of denial of access to the targeted site.</a:t>
            </a:r>
          </a:p>
          <a:p>
            <a:pPr lvl="1" algn="just" fontAlgn="auto">
              <a:spcAft>
                <a:spcPts val="0"/>
              </a:spcAft>
              <a:buFont typeface="Arial" pitchFamily="34" charset="0"/>
              <a:buChar char="–"/>
              <a:defRPr/>
            </a:pPr>
            <a:endParaRPr lang="en-US" dirty="0"/>
          </a:p>
          <a:p>
            <a:pPr lvl="1" algn="just" fontAlgn="auto">
              <a:spcAft>
                <a:spcPts val="0"/>
              </a:spcAft>
              <a:buFont typeface="Arial" pitchFamily="34" charset="0"/>
              <a:buChar char="–"/>
              <a:defRPr/>
            </a:pPr>
            <a:r>
              <a:rPr lang="en-US" dirty="0" smtClean="0"/>
              <a:t>One of the advantages of </a:t>
            </a:r>
            <a:r>
              <a:rPr lang="en-US" b="1" dirty="0" smtClean="0"/>
              <a:t>URL filtering </a:t>
            </a:r>
            <a:r>
              <a:rPr lang="en-US" dirty="0" smtClean="0"/>
              <a:t>is its ability to discriminate and carefully choose a site but leave the IP address of the machine that hosts functioning and, therefore, providing other services to the network or PC.</a:t>
            </a:r>
            <a:endParaRPr lang="en-US" dirty="0"/>
          </a:p>
        </p:txBody>
      </p:sp>
    </p:spTree>
    <p:extLst>
      <p:ext uri="{BB962C8B-B14F-4D97-AF65-F5344CB8AC3E}">
        <p14:creationId xmlns:p14="http://schemas.microsoft.com/office/powerpoint/2010/main" val="3251452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Keyword Filtering</a:t>
            </a:r>
          </a:p>
        </p:txBody>
      </p:sp>
      <p:sp>
        <p:nvSpPr>
          <p:cNvPr id="3" name="Content Placeholder 2"/>
          <p:cNvSpPr>
            <a:spLocks noGrp="1"/>
          </p:cNvSpPr>
          <p:nvPr>
            <p:ph idx="1"/>
          </p:nvPr>
        </p:nvSpPr>
        <p:spPr/>
        <p:txBody>
          <a:bodyPr rtlCol="0">
            <a:normAutofit fontScale="92500"/>
          </a:bodyPr>
          <a:lstStyle/>
          <a:p>
            <a:pPr algn="just" fontAlgn="auto">
              <a:spcAft>
                <a:spcPts val="0"/>
              </a:spcAft>
              <a:buFont typeface="Arial" pitchFamily="34" charset="0"/>
              <a:buChar char="•"/>
              <a:defRPr/>
            </a:pPr>
            <a:r>
              <a:rPr lang="en-US" dirty="0" smtClean="0"/>
              <a:t>It requires that all the inbound or outbound content be scanned, and every syntactically correct word  scanned is compared with words either on the inclusive – white list or exclusive black list depending on the filtering regime used.</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Drawbacks</a:t>
            </a:r>
          </a:p>
          <a:p>
            <a:pPr lvl="1" algn="just" fontAlgn="auto">
              <a:spcAft>
                <a:spcPts val="0"/>
              </a:spcAft>
              <a:buFont typeface="Arial" pitchFamily="34" charset="0"/>
              <a:buChar char="–"/>
              <a:defRPr/>
            </a:pPr>
            <a:r>
              <a:rPr lang="en-US" dirty="0" smtClean="0"/>
              <a:t>Text based only not on image</a:t>
            </a:r>
          </a:p>
          <a:p>
            <a:pPr lvl="1" algn="just" fontAlgn="auto">
              <a:spcAft>
                <a:spcPts val="0"/>
              </a:spcAft>
              <a:buFont typeface="Arial" pitchFamily="34" charset="0"/>
              <a:buChar char="–"/>
              <a:defRPr/>
            </a:pPr>
            <a:r>
              <a:rPr lang="en-US" dirty="0" smtClean="0"/>
              <a:t>Only Syntactic not Semantic</a:t>
            </a:r>
            <a:endParaRPr lang="en-US" dirty="0"/>
          </a:p>
        </p:txBody>
      </p:sp>
    </p:spTree>
    <p:extLst>
      <p:ext uri="{BB962C8B-B14F-4D97-AF65-F5344CB8AC3E}">
        <p14:creationId xmlns:p14="http://schemas.microsoft.com/office/powerpoint/2010/main" val="2922568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Packet Filtering</a:t>
            </a:r>
          </a:p>
        </p:txBody>
      </p:sp>
      <p:sp>
        <p:nvSpPr>
          <p:cNvPr id="10243" name="Content Placeholder 2"/>
          <p:cNvSpPr>
            <a:spLocks noGrp="1"/>
          </p:cNvSpPr>
          <p:nvPr>
            <p:ph idx="1"/>
          </p:nvPr>
        </p:nvSpPr>
        <p:spPr/>
        <p:txBody>
          <a:bodyPr/>
          <a:lstStyle/>
          <a:p>
            <a:pPr algn="just"/>
            <a:r>
              <a:rPr lang="en-US" smtClean="0"/>
              <a:t>It will scan the packet (IP addresses)</a:t>
            </a:r>
          </a:p>
          <a:p>
            <a:pPr algn="just"/>
            <a:endParaRPr lang="en-US" smtClean="0"/>
          </a:p>
          <a:p>
            <a:pPr algn="just"/>
            <a:r>
              <a:rPr lang="en-US" smtClean="0"/>
              <a:t>This kind of blocking is </a:t>
            </a:r>
            <a:r>
              <a:rPr lang="en-US" b="1" smtClean="0"/>
              <a:t>indiscriminate</a:t>
            </a:r>
            <a:r>
              <a:rPr lang="en-US" smtClean="0"/>
              <a:t> because it blocks </a:t>
            </a:r>
            <a:r>
              <a:rPr lang="en-US" b="1" smtClean="0"/>
              <a:t>a machine based on its addresses</a:t>
            </a:r>
            <a:r>
              <a:rPr lang="en-US" smtClean="0"/>
              <a:t>, not content, which means that a machine may have other good services but they are all blocked.</a:t>
            </a:r>
          </a:p>
        </p:txBody>
      </p:sp>
    </p:spTree>
    <p:extLst>
      <p:ext uri="{BB962C8B-B14F-4D97-AF65-F5344CB8AC3E}">
        <p14:creationId xmlns:p14="http://schemas.microsoft.com/office/powerpoint/2010/main" val="938360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Profile Filtering</a:t>
            </a:r>
          </a:p>
        </p:txBody>
      </p:sp>
      <p:sp>
        <p:nvSpPr>
          <p:cNvPr id="3" name="Content Placeholder 2"/>
          <p:cNvSpPr>
            <a:spLocks noGrp="1"/>
          </p:cNvSpPr>
          <p:nvPr>
            <p:ph idx="1"/>
          </p:nvPr>
        </p:nvSpPr>
        <p:spPr>
          <a:xfrm>
            <a:off x="457200" y="1447800"/>
            <a:ext cx="8229600" cy="4525963"/>
          </a:xfrm>
        </p:spPr>
        <p:txBody>
          <a:bodyPr rtlCol="0">
            <a:normAutofit fontScale="85000" lnSpcReduction="10000"/>
          </a:bodyPr>
          <a:lstStyle/>
          <a:p>
            <a:pPr algn="just" fontAlgn="auto">
              <a:spcAft>
                <a:spcPts val="0"/>
              </a:spcAft>
              <a:buFont typeface="Arial" pitchFamily="34" charset="0"/>
              <a:buChar char="•"/>
              <a:defRPr/>
            </a:pPr>
            <a:r>
              <a:rPr lang="en-US" dirty="0" smtClean="0"/>
              <a:t>The use of artificial intelligence in content filtering is resulting into a new brand of content filters based on the characteristics of the text “ </a:t>
            </a:r>
            <a:r>
              <a:rPr lang="en-US" b="1" dirty="0" smtClean="0"/>
              <a:t>seen</a:t>
            </a:r>
            <a:r>
              <a:rPr lang="en-US" dirty="0" smtClean="0"/>
              <a:t>” so far and the learning cycles “repeats” done to discriminate all further text from this source.</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Because of the complexity of the process and the time involved and needed for the filter to </a:t>
            </a:r>
            <a:r>
              <a:rPr lang="en-US" b="1" dirty="0" smtClean="0"/>
              <a:t>“ learn</a:t>
            </a:r>
            <a:r>
              <a:rPr lang="en-US" dirty="0" smtClean="0"/>
              <a:t>”, this method, so far, has not gained popularity.</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It will take some time to do pre processing (Learn).</a:t>
            </a:r>
            <a:endParaRPr lang="en-US" dirty="0"/>
          </a:p>
        </p:txBody>
      </p:sp>
    </p:spTree>
    <p:extLst>
      <p:ext uri="{BB962C8B-B14F-4D97-AF65-F5344CB8AC3E}">
        <p14:creationId xmlns:p14="http://schemas.microsoft.com/office/powerpoint/2010/main" val="1832185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Image Analysis Filtering</a:t>
            </a:r>
          </a:p>
        </p:txBody>
      </p:sp>
      <p:sp>
        <p:nvSpPr>
          <p:cNvPr id="12291" name="Content Placeholder 2"/>
          <p:cNvSpPr>
            <a:spLocks noGrp="1"/>
          </p:cNvSpPr>
          <p:nvPr>
            <p:ph idx="1"/>
          </p:nvPr>
        </p:nvSpPr>
        <p:spPr/>
        <p:txBody>
          <a:bodyPr/>
          <a:lstStyle/>
          <a:p>
            <a:pPr algn="just"/>
            <a:r>
              <a:rPr lang="en-US" smtClean="0"/>
              <a:t>Image based Scanning</a:t>
            </a:r>
          </a:p>
          <a:p>
            <a:pPr algn="just"/>
            <a:endParaRPr lang="en-US" smtClean="0"/>
          </a:p>
          <a:p>
            <a:pPr algn="just"/>
            <a:r>
              <a:rPr lang="en-US" smtClean="0"/>
              <a:t>This approach is facing lot of problems  of </a:t>
            </a:r>
            <a:r>
              <a:rPr lang="en-US" b="1" smtClean="0"/>
              <a:t>pre-loading images for analysis, high bandwidth making it extremely slow, and syntactic filtering </a:t>
            </a:r>
            <a:r>
              <a:rPr lang="en-US" smtClean="0"/>
              <a:t>making it indiscriminate semantically.</a:t>
            </a:r>
          </a:p>
        </p:txBody>
      </p:sp>
    </p:spTree>
    <p:extLst>
      <p:ext uri="{BB962C8B-B14F-4D97-AF65-F5344CB8AC3E}">
        <p14:creationId xmlns:p14="http://schemas.microsoft.com/office/powerpoint/2010/main" val="826554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Location of Content Filters</a:t>
            </a:r>
          </a:p>
        </p:txBody>
      </p:sp>
      <p:sp>
        <p:nvSpPr>
          <p:cNvPr id="13315" name="Content Placeholder 2"/>
          <p:cNvSpPr>
            <a:spLocks noGrp="1"/>
          </p:cNvSpPr>
          <p:nvPr>
            <p:ph idx="1"/>
          </p:nvPr>
        </p:nvSpPr>
        <p:spPr/>
        <p:txBody>
          <a:bodyPr/>
          <a:lstStyle/>
          <a:p>
            <a:r>
              <a:rPr lang="en-US" smtClean="0"/>
              <a:t>PC</a:t>
            </a:r>
          </a:p>
          <a:p>
            <a:r>
              <a:rPr lang="en-US" smtClean="0"/>
              <a:t>Server</a:t>
            </a:r>
          </a:p>
          <a:p>
            <a:r>
              <a:rPr lang="en-US" smtClean="0"/>
              <a:t>ISP</a:t>
            </a:r>
          </a:p>
          <a:p>
            <a:r>
              <a:rPr lang="en-US" smtClean="0"/>
              <a:t>Third Party</a:t>
            </a:r>
          </a:p>
        </p:txBody>
      </p:sp>
    </p:spTree>
    <p:extLst>
      <p:ext uri="{BB962C8B-B14F-4D97-AF65-F5344CB8AC3E}">
        <p14:creationId xmlns:p14="http://schemas.microsoft.com/office/powerpoint/2010/main" val="345408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2000" dirty="0" smtClean="0"/>
              <a:t>Honey Pot</a:t>
            </a:r>
            <a:br>
              <a:rPr lang="en-US" sz="2000" dirty="0" smtClean="0"/>
            </a:br>
            <a:r>
              <a:rPr lang="en-US" dirty="0" smtClean="0"/>
              <a:t>Problems</a:t>
            </a:r>
          </a:p>
        </p:txBody>
      </p:sp>
      <p:sp>
        <p:nvSpPr>
          <p:cNvPr id="5123" name="Rectangle 3"/>
          <p:cNvSpPr>
            <a:spLocks noGrp="1" noChangeArrowheads="1"/>
          </p:cNvSpPr>
          <p:nvPr>
            <p:ph type="body" idx="1"/>
          </p:nvPr>
        </p:nvSpPr>
        <p:spPr/>
        <p:txBody>
          <a:bodyPr/>
          <a:lstStyle/>
          <a:p>
            <a:pPr eaLnBrk="1" hangingPunct="1"/>
            <a:r>
              <a:rPr lang="en-US" dirty="0" smtClean="0"/>
              <a:t>The Internet security is hard</a:t>
            </a:r>
          </a:p>
          <a:p>
            <a:pPr lvl="1" eaLnBrk="1" hangingPunct="1"/>
            <a:r>
              <a:rPr lang="en-US" dirty="0" smtClean="0"/>
              <a:t>New attacks every day</a:t>
            </a:r>
          </a:p>
          <a:p>
            <a:pPr lvl="1" eaLnBrk="1" hangingPunct="1"/>
            <a:r>
              <a:rPr lang="en-US" dirty="0" smtClean="0"/>
              <a:t>Our computers are static targets</a:t>
            </a:r>
          </a:p>
          <a:p>
            <a:pPr eaLnBrk="1" hangingPunct="1"/>
            <a:r>
              <a:rPr lang="en-US" dirty="0" smtClean="0"/>
              <a:t>What should we do?</a:t>
            </a:r>
          </a:p>
          <a:p>
            <a:pPr lvl="2" eaLnBrk="1" hangingPunct="1"/>
            <a:r>
              <a:rPr lang="en-US" dirty="0" smtClean="0"/>
              <a:t>The more you know about your enemy, the better you can protect yourself</a:t>
            </a:r>
          </a:p>
          <a:p>
            <a:pPr lvl="2" eaLnBrk="1" hangingPunct="1"/>
            <a:r>
              <a:rPr lang="en-US" dirty="0" smtClean="0"/>
              <a:t>Fake target?</a:t>
            </a:r>
          </a:p>
          <a:p>
            <a:pPr eaLnBrk="1" hangingPunct="1">
              <a:buFontTx/>
              <a:buNone/>
            </a:pPr>
            <a:endParaRPr lang="en-US" dirty="0" smtClean="0"/>
          </a:p>
          <a:p>
            <a:pPr lvl="1" eaLnBrk="1" hangingPunct="1"/>
            <a:endParaRPr lang="en-US" dirty="0" smtClean="0"/>
          </a:p>
        </p:txBody>
      </p:sp>
    </p:spTree>
    <p:extLst>
      <p:ext uri="{BB962C8B-B14F-4D97-AF65-F5344CB8AC3E}">
        <p14:creationId xmlns:p14="http://schemas.microsoft.com/office/powerpoint/2010/main" val="3078185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Filtering on the End User’s Computer</a:t>
            </a:r>
            <a:endParaRPr lang="en-US" dirty="0"/>
          </a:p>
        </p:txBody>
      </p:sp>
      <p:sp>
        <p:nvSpPr>
          <p:cNvPr id="14339" name="Content Placeholder 2"/>
          <p:cNvSpPr>
            <a:spLocks noGrp="1"/>
          </p:cNvSpPr>
          <p:nvPr>
            <p:ph idx="1"/>
          </p:nvPr>
        </p:nvSpPr>
        <p:spPr/>
        <p:txBody>
          <a:bodyPr/>
          <a:lstStyle/>
          <a:p>
            <a:pPr algn="just"/>
            <a:r>
              <a:rPr lang="en-US" smtClean="0"/>
              <a:t>At this location, the user is the master of his or her destiny.</a:t>
            </a:r>
          </a:p>
          <a:p>
            <a:pPr algn="just"/>
            <a:endParaRPr lang="en-US" smtClean="0"/>
          </a:p>
          <a:p>
            <a:pPr algn="just"/>
            <a:r>
              <a:rPr lang="en-US" smtClean="0"/>
              <a:t>Using software installed on the user machine, the user can set blocking rules and blocking lists that are expressive of his or her likes and dislikes</a:t>
            </a:r>
          </a:p>
        </p:txBody>
      </p:sp>
    </p:spTree>
    <p:extLst>
      <p:ext uri="{BB962C8B-B14F-4D97-AF65-F5344CB8AC3E}">
        <p14:creationId xmlns:p14="http://schemas.microsoft.com/office/powerpoint/2010/main" val="1853543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Filtering at the ISP’s Computer</a:t>
            </a:r>
          </a:p>
        </p:txBody>
      </p:sp>
      <p:sp>
        <p:nvSpPr>
          <p:cNvPr id="3" name="Content Placeholder 2"/>
          <p:cNvSpPr>
            <a:spLocks noGrp="1"/>
          </p:cNvSpPr>
          <p:nvPr>
            <p:ph idx="1"/>
          </p:nvPr>
        </p:nvSpPr>
        <p:spPr/>
        <p:txBody>
          <a:bodyPr rtlCol="0">
            <a:normAutofit fontScale="70000" lnSpcReduction="20000"/>
          </a:bodyPr>
          <a:lstStyle/>
          <a:p>
            <a:pPr algn="just" fontAlgn="auto">
              <a:spcAft>
                <a:spcPts val="0"/>
              </a:spcAft>
              <a:buFont typeface="Arial" pitchFamily="34" charset="0"/>
              <a:buChar char="•"/>
              <a:defRPr/>
            </a:pPr>
            <a:r>
              <a:rPr lang="en-US" dirty="0" smtClean="0"/>
              <a:t>Filtering is done at the ISP level</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This is a centralized filtering, it has several advantages over others.</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First it offers more security because the ISP can make more resources available than the user would.</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The ISP can dedicate complete machines- called proxy servers, to do the filtering, thus freeing other machines and making the process faster.</a:t>
            </a:r>
          </a:p>
          <a:p>
            <a:pPr algn="just" fontAlgn="auto">
              <a:spcAft>
                <a:spcPts val="0"/>
              </a:spcAft>
              <a:buFont typeface="Arial" pitchFamily="34" charset="0"/>
              <a:buChar char="•"/>
              <a:defRPr/>
            </a:pPr>
            <a:endParaRPr lang="en-US" dirty="0"/>
          </a:p>
          <a:p>
            <a:pPr algn="just" fontAlgn="auto">
              <a:spcAft>
                <a:spcPts val="0"/>
              </a:spcAft>
              <a:buFont typeface="Arial" pitchFamily="34" charset="0"/>
              <a:buChar char="•"/>
              <a:defRPr/>
            </a:pPr>
            <a:r>
              <a:rPr lang="en-US" dirty="0" smtClean="0"/>
              <a:t>ISP can have more detailed lists and databases of these lists than a user.</a:t>
            </a:r>
            <a:endParaRPr lang="en-US" dirty="0"/>
          </a:p>
        </p:txBody>
      </p:sp>
    </p:spTree>
    <p:extLst>
      <p:ext uri="{BB962C8B-B14F-4D97-AF65-F5344CB8AC3E}">
        <p14:creationId xmlns:p14="http://schemas.microsoft.com/office/powerpoint/2010/main" val="4224566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Filtering by Organizational Server</a:t>
            </a:r>
          </a:p>
        </p:txBody>
      </p:sp>
      <p:sp>
        <p:nvSpPr>
          <p:cNvPr id="16387" name="Content Placeholder 2"/>
          <p:cNvSpPr>
            <a:spLocks noGrp="1"/>
          </p:cNvSpPr>
          <p:nvPr>
            <p:ph idx="1"/>
          </p:nvPr>
        </p:nvSpPr>
        <p:spPr/>
        <p:txBody>
          <a:bodyPr/>
          <a:lstStyle/>
          <a:p>
            <a:pPr algn="just"/>
            <a:r>
              <a:rPr lang="en-US" smtClean="0"/>
              <a:t>Filtering is done at the server level</a:t>
            </a:r>
          </a:p>
          <a:p>
            <a:pPr algn="just"/>
            <a:endParaRPr lang="en-US" smtClean="0"/>
          </a:p>
          <a:p>
            <a:pPr algn="just"/>
            <a:r>
              <a:rPr lang="en-US" smtClean="0"/>
              <a:t>Like ISP filtering this is centralized filtering and it offers a high degree of security because the filtering rules and lists are centrally controlled.</a:t>
            </a:r>
          </a:p>
        </p:txBody>
      </p:sp>
    </p:spTree>
    <p:extLst>
      <p:ext uri="{BB962C8B-B14F-4D97-AF65-F5344CB8AC3E}">
        <p14:creationId xmlns:p14="http://schemas.microsoft.com/office/powerpoint/2010/main" val="377918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Filtering by a Third Party</a:t>
            </a:r>
          </a:p>
        </p:txBody>
      </p:sp>
      <p:sp>
        <p:nvSpPr>
          <p:cNvPr id="17411" name="Content Placeholder 2"/>
          <p:cNvSpPr>
            <a:spLocks noGrp="1"/>
          </p:cNvSpPr>
          <p:nvPr>
            <p:ph idx="1"/>
          </p:nvPr>
        </p:nvSpPr>
        <p:spPr/>
        <p:txBody>
          <a:bodyPr/>
          <a:lstStyle/>
          <a:p>
            <a:pPr algn="just"/>
            <a:r>
              <a:rPr lang="en-US" smtClean="0"/>
              <a:t>Like ISP or dedicated servers in the organization.</a:t>
            </a:r>
          </a:p>
        </p:txBody>
      </p:sp>
    </p:spTree>
    <p:extLst>
      <p:ext uri="{BB962C8B-B14F-4D97-AF65-F5344CB8AC3E}">
        <p14:creationId xmlns:p14="http://schemas.microsoft.com/office/powerpoint/2010/main" val="604573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Virus Filtering</a:t>
            </a:r>
          </a:p>
        </p:txBody>
      </p:sp>
      <p:sp>
        <p:nvSpPr>
          <p:cNvPr id="18435" name="Content Placeholder 2"/>
          <p:cNvSpPr>
            <a:spLocks noGrp="1"/>
          </p:cNvSpPr>
          <p:nvPr>
            <p:ph idx="1"/>
          </p:nvPr>
        </p:nvSpPr>
        <p:spPr/>
        <p:txBody>
          <a:bodyPr/>
          <a:lstStyle/>
          <a:p>
            <a:pPr algn="just"/>
            <a:r>
              <a:rPr lang="en-US" smtClean="0"/>
              <a:t>A computer virus is a self-propagating computer program designed to alter or destroy a computer system resources.</a:t>
            </a:r>
          </a:p>
        </p:txBody>
      </p:sp>
    </p:spTree>
    <p:extLst>
      <p:ext uri="{BB962C8B-B14F-4D97-AF65-F5344CB8AC3E}">
        <p14:creationId xmlns:p14="http://schemas.microsoft.com/office/powerpoint/2010/main" val="2139377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Virus Infection/ Penetration</a:t>
            </a:r>
          </a:p>
        </p:txBody>
      </p:sp>
      <p:sp>
        <p:nvSpPr>
          <p:cNvPr id="19459" name="Content Placeholder 2"/>
          <p:cNvSpPr>
            <a:spLocks noGrp="1"/>
          </p:cNvSpPr>
          <p:nvPr>
            <p:ph idx="1"/>
          </p:nvPr>
        </p:nvSpPr>
        <p:spPr/>
        <p:txBody>
          <a:bodyPr/>
          <a:lstStyle/>
          <a:p>
            <a:r>
              <a:rPr lang="en-US" dirty="0" smtClean="0"/>
              <a:t>Boot sector</a:t>
            </a:r>
          </a:p>
          <a:p>
            <a:r>
              <a:rPr lang="en-US" dirty="0" smtClean="0"/>
              <a:t>Macros Penetration</a:t>
            </a:r>
          </a:p>
          <a:p>
            <a:r>
              <a:rPr lang="en-US" dirty="0" smtClean="0"/>
              <a:t>Parasites</a:t>
            </a:r>
          </a:p>
          <a:p>
            <a:r>
              <a:rPr lang="en-US" dirty="0" smtClean="0"/>
              <a:t>Blaster Viruses</a:t>
            </a:r>
          </a:p>
        </p:txBody>
      </p:sp>
    </p:spTree>
    <p:extLst>
      <p:ext uri="{BB962C8B-B14F-4D97-AF65-F5344CB8AC3E}">
        <p14:creationId xmlns:p14="http://schemas.microsoft.com/office/powerpoint/2010/main" val="3386498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WLAN Traffic Segmentation</a:t>
            </a:r>
          </a:p>
        </p:txBody>
      </p:sp>
      <p:sp>
        <p:nvSpPr>
          <p:cNvPr id="3" name="Content Placeholder 2"/>
          <p:cNvSpPr>
            <a:spLocks noGrp="1"/>
          </p:cNvSpPr>
          <p:nvPr>
            <p:ph idx="1"/>
          </p:nvPr>
        </p:nvSpPr>
        <p:spPr/>
        <p:txBody>
          <a:bodyPr/>
          <a:lstStyle/>
          <a:p>
            <a:r>
              <a:rPr lang="en-US" dirty="0"/>
              <a:t>Firewalls</a:t>
            </a:r>
          </a:p>
          <a:p>
            <a:r>
              <a:rPr lang="en-US" dirty="0"/>
              <a:t>Routers</a:t>
            </a:r>
          </a:p>
          <a:p>
            <a:r>
              <a:rPr lang="en-US" dirty="0"/>
              <a:t>VPN</a:t>
            </a:r>
          </a:p>
          <a:p>
            <a:r>
              <a:rPr lang="en-US" dirty="0"/>
              <a:t>VLAN</a:t>
            </a:r>
          </a:p>
        </p:txBody>
      </p:sp>
      <p:sp>
        <p:nvSpPr>
          <p:cNvPr id="4" name="Slide Number Placeholder 3"/>
          <p:cNvSpPr>
            <a:spLocks noGrp="1"/>
          </p:cNvSpPr>
          <p:nvPr>
            <p:ph type="sldNum" sz="quarter" idx="12"/>
          </p:nvPr>
        </p:nvSpPr>
        <p:spPr/>
        <p:txBody>
          <a:bodyPr/>
          <a:lstStyle/>
          <a:p>
            <a:fld id="{57C02BAE-EA1B-43BC-8BEC-01CC5179D0D8}" type="slidenum">
              <a:rPr lang="en-US" smtClean="0"/>
              <a:pPr/>
              <a:t>36</a:t>
            </a:fld>
            <a:endParaRPr lang="en-US"/>
          </a:p>
        </p:txBody>
      </p:sp>
    </p:spTree>
    <p:extLst>
      <p:ext uri="{BB962C8B-B14F-4D97-AF65-F5344CB8AC3E}">
        <p14:creationId xmlns:p14="http://schemas.microsoft.com/office/powerpoint/2010/main" val="3949223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VLAN based segmentation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67" y="2359741"/>
            <a:ext cx="3520196" cy="3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507" y="2467899"/>
            <a:ext cx="3693506" cy="3065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57C02BAE-EA1B-43BC-8BEC-01CC5179D0D8}" type="slidenum">
              <a:rPr lang="en-US" smtClean="0"/>
              <a:pPr/>
              <a:t>37</a:t>
            </a:fld>
            <a:endParaRPr lang="en-US"/>
          </a:p>
        </p:txBody>
      </p:sp>
    </p:spTree>
    <p:extLst>
      <p:ext uri="{BB962C8B-B14F-4D97-AF65-F5344CB8AC3E}">
        <p14:creationId xmlns:p14="http://schemas.microsoft.com/office/powerpoint/2010/main" val="3580163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VLAN types</a:t>
            </a:r>
          </a:p>
        </p:txBody>
      </p:sp>
      <p:pic>
        <p:nvPicPr>
          <p:cNvPr id="4" name="Content Placeholder 3" descr="VLANS6 cop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354" y="1610215"/>
            <a:ext cx="4903598" cy="482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57C02BAE-EA1B-43BC-8BEC-01CC5179D0D8}" type="slidenum">
              <a:rPr lang="en-US" smtClean="0"/>
              <a:pPr/>
              <a:t>38</a:t>
            </a:fld>
            <a:endParaRPr lang="en-US"/>
          </a:p>
        </p:txBody>
      </p:sp>
    </p:spTree>
    <p:extLst>
      <p:ext uri="{BB962C8B-B14F-4D97-AF65-F5344CB8AC3E}">
        <p14:creationId xmlns:p14="http://schemas.microsoft.com/office/powerpoint/2010/main" val="1981881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Solutions? Air Attack</a:t>
            </a:r>
          </a:p>
        </p:txBody>
      </p:sp>
      <p:pic>
        <p:nvPicPr>
          <p:cNvPr id="6147" name="Picture 3" descr="thunderbol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191000"/>
            <a:ext cx="198120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sws%20tank%2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114800"/>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b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828800"/>
            <a:ext cx="20574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Line 6"/>
          <p:cNvSpPr>
            <a:spLocks noChangeShapeType="1"/>
          </p:cNvSpPr>
          <p:nvPr/>
        </p:nvSpPr>
        <p:spPr bwMode="auto">
          <a:xfrm>
            <a:off x="6324600" y="3962400"/>
            <a:ext cx="2590800" cy="1828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 name="Line 7"/>
          <p:cNvSpPr>
            <a:spLocks noChangeShapeType="1"/>
          </p:cNvSpPr>
          <p:nvPr/>
        </p:nvSpPr>
        <p:spPr bwMode="auto">
          <a:xfrm flipV="1">
            <a:off x="6324600" y="3962400"/>
            <a:ext cx="2514600" cy="19812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152" name="Picture 8" descr="KH1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733800"/>
            <a:ext cx="22860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9"/>
          <p:cNvSpPr txBox="1">
            <a:spLocks noChangeArrowheads="1"/>
          </p:cNvSpPr>
          <p:nvPr/>
        </p:nvSpPr>
        <p:spPr bwMode="auto">
          <a:xfrm>
            <a:off x="4876800" y="3657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spcBef>
                <a:spcPct val="50000"/>
              </a:spcBef>
            </a:pPr>
            <a:r>
              <a:rPr lang="en-US">
                <a:latin typeface="Arial" charset="0"/>
              </a:rPr>
              <a:t>Real</a:t>
            </a:r>
          </a:p>
        </p:txBody>
      </p:sp>
      <p:sp>
        <p:nvSpPr>
          <p:cNvPr id="6154" name="Rectangle 10"/>
          <p:cNvSpPr>
            <a:spLocks noChangeArrowheads="1"/>
          </p:cNvSpPr>
          <p:nvPr/>
        </p:nvSpPr>
        <p:spPr bwMode="auto">
          <a:xfrm>
            <a:off x="7239000" y="35814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charset="0"/>
              </a:rPr>
              <a:t>Fake</a:t>
            </a:r>
          </a:p>
        </p:txBody>
      </p:sp>
      <p:sp>
        <p:nvSpPr>
          <p:cNvPr id="9227" name="Line 11"/>
          <p:cNvSpPr>
            <a:spLocks noChangeShapeType="1"/>
          </p:cNvSpPr>
          <p:nvPr/>
        </p:nvSpPr>
        <p:spPr bwMode="auto">
          <a:xfrm flipH="1">
            <a:off x="5638800" y="5562600"/>
            <a:ext cx="1905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Text Box 12"/>
          <p:cNvSpPr txBox="1">
            <a:spLocks noChangeArrowheads="1"/>
          </p:cNvSpPr>
          <p:nvPr/>
        </p:nvSpPr>
        <p:spPr bwMode="auto">
          <a:xfrm>
            <a:off x="3200400" y="6019800"/>
            <a:ext cx="2362200" cy="4699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spcBef>
                <a:spcPct val="50000"/>
              </a:spcBef>
            </a:pPr>
            <a:r>
              <a:rPr lang="en-US">
                <a:latin typeface="Arial" charset="0"/>
              </a:rPr>
              <a:t>A Detected…. </a:t>
            </a:r>
          </a:p>
        </p:txBody>
      </p:sp>
      <p:sp>
        <p:nvSpPr>
          <p:cNvPr id="9229" name="Line 13"/>
          <p:cNvSpPr>
            <a:spLocks noChangeShapeType="1"/>
          </p:cNvSpPr>
          <p:nvPr/>
        </p:nvSpPr>
        <p:spPr bwMode="auto">
          <a:xfrm flipH="1" flipV="1">
            <a:off x="1600200" y="5181600"/>
            <a:ext cx="1524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0" name="Oval 14"/>
          <p:cNvSpPr>
            <a:spLocks noChangeArrowheads="1"/>
          </p:cNvSpPr>
          <p:nvPr/>
        </p:nvSpPr>
        <p:spPr bwMode="auto">
          <a:xfrm>
            <a:off x="2667000" y="3505200"/>
            <a:ext cx="304800" cy="304800"/>
          </a:xfrm>
          <a:prstGeom prst="ellipse">
            <a:avLst/>
          </a:prstGeom>
          <a:solidFill>
            <a:srgbClr val="FF0000"/>
          </a:solidFill>
          <a:ln w="9525">
            <a:solidFill>
              <a:schemeClr val="tx1"/>
            </a:solidFill>
            <a:round/>
            <a:headEnd/>
            <a:tailEnd/>
          </a:ln>
        </p:spPr>
        <p:txBody>
          <a:bodyPr wrap="none" anchor="ctr"/>
          <a:lstStyle/>
          <a:p>
            <a:endParaRPr lang="en-US"/>
          </a:p>
        </p:txBody>
      </p:sp>
      <p:sp>
        <p:nvSpPr>
          <p:cNvPr id="9231" name="Line 15"/>
          <p:cNvSpPr>
            <a:spLocks noChangeShapeType="1"/>
          </p:cNvSpPr>
          <p:nvPr/>
        </p:nvSpPr>
        <p:spPr bwMode="auto">
          <a:xfrm>
            <a:off x="6248400" y="1752600"/>
            <a:ext cx="2590800" cy="1828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Line 16"/>
          <p:cNvSpPr>
            <a:spLocks noChangeShapeType="1"/>
          </p:cNvSpPr>
          <p:nvPr/>
        </p:nvSpPr>
        <p:spPr bwMode="auto">
          <a:xfrm flipV="1">
            <a:off x="6248400" y="1752600"/>
            <a:ext cx="2514600" cy="19812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08305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diamond(in)">
                                      <p:cBhvr>
                                        <p:cTn id="7" dur="2000"/>
                                        <p:tgtEl>
                                          <p:spTgt spid="9221"/>
                                        </p:tgtEl>
                                      </p:cBhvr>
                                    </p:animEffect>
                                  </p:childTnLst>
                                </p:cTn>
                              </p:par>
                            </p:childTnLst>
                          </p:cTn>
                        </p:par>
                        <p:par>
                          <p:cTn id="8" fill="hold" nodeType="afterGroup">
                            <p:stCondLst>
                              <p:cond delay="2000"/>
                            </p:stCondLst>
                            <p:childTnLst>
                              <p:par>
                                <p:cTn id="9" presetID="0" presetClass="path" presetSubtype="0" accel="50000" decel="50000" fill="hold" nodeType="afterEffect">
                                  <p:stCondLst>
                                    <p:cond delay="0"/>
                                  </p:stCondLst>
                                  <p:childTnLst>
                                    <p:animMotion origin="layout" path="M 0.10416 0.01526 L 0.67916 0.01526 " pathEditMode="relative" rAng="0" ptsTypes="AA">
                                      <p:cBhvr>
                                        <p:cTn id="10" dur="2000" fill="hold"/>
                                        <p:tgtEl>
                                          <p:spTgt spid="9221"/>
                                        </p:tgtEl>
                                        <p:attrNameLst>
                                          <p:attrName>ppt_x</p:attrName>
                                          <p:attrName>ppt_y</p:attrName>
                                        </p:attrNameLst>
                                      </p:cBhvr>
                                      <p:rCtr x="28750" y="0"/>
                                    </p:animMotion>
                                  </p:childTnLst>
                                </p:cTn>
                              </p:par>
                            </p:childTnLst>
                          </p:cTn>
                        </p:par>
                        <p:par>
                          <p:cTn id="11" fill="hold" nodeType="afterGroup">
                            <p:stCondLst>
                              <p:cond delay="4000"/>
                            </p:stCondLst>
                            <p:childTnLst>
                              <p:par>
                                <p:cTn id="12" presetID="3" presetClass="entr" presetSubtype="10" fill="hold" grpId="0" nodeType="afterEffect">
                                  <p:stCondLst>
                                    <p:cond delay="0"/>
                                  </p:stCondLst>
                                  <p:childTnLst>
                                    <p:set>
                                      <p:cBhvr>
                                        <p:cTn id="13" dur="1" fill="hold">
                                          <p:stCondLst>
                                            <p:cond delay="0"/>
                                          </p:stCondLst>
                                        </p:cTn>
                                        <p:tgtEl>
                                          <p:spTgt spid="9222"/>
                                        </p:tgtEl>
                                        <p:attrNameLst>
                                          <p:attrName>style.visibility</p:attrName>
                                        </p:attrNameLst>
                                      </p:cBhvr>
                                      <p:to>
                                        <p:strVal val="visible"/>
                                      </p:to>
                                    </p:set>
                                    <p:animEffect transition="in" filter="blinds(horizontal)">
                                      <p:cBhvr>
                                        <p:cTn id="14" dur="500"/>
                                        <p:tgtEl>
                                          <p:spTgt spid="9222"/>
                                        </p:tgtEl>
                                      </p:cBhvr>
                                    </p:animEffect>
                                  </p:childTnLst>
                                </p:cTn>
                              </p:par>
                            </p:childTnLst>
                          </p:cTn>
                        </p:par>
                        <p:par>
                          <p:cTn id="15" fill="hold" nodeType="afterGroup">
                            <p:stCondLst>
                              <p:cond delay="4500"/>
                            </p:stCondLst>
                            <p:childTnLst>
                              <p:par>
                                <p:cTn id="16" presetID="3" presetClass="entr" presetSubtype="10" fill="hold" grpId="0" nodeType="afterEffect">
                                  <p:stCondLst>
                                    <p:cond delay="0"/>
                                  </p:stCondLst>
                                  <p:childTnLst>
                                    <p:set>
                                      <p:cBhvr>
                                        <p:cTn id="17" dur="1" fill="hold">
                                          <p:stCondLst>
                                            <p:cond delay="0"/>
                                          </p:stCondLst>
                                        </p:cTn>
                                        <p:tgtEl>
                                          <p:spTgt spid="9223"/>
                                        </p:tgtEl>
                                        <p:attrNameLst>
                                          <p:attrName>style.visibility</p:attrName>
                                        </p:attrNameLst>
                                      </p:cBhvr>
                                      <p:to>
                                        <p:strVal val="visible"/>
                                      </p:to>
                                    </p:set>
                                    <p:animEffect transition="in" filter="blinds(horizontal)">
                                      <p:cBhvr>
                                        <p:cTn id="18" dur="500"/>
                                        <p:tgtEl>
                                          <p:spTgt spid="9223"/>
                                        </p:tgtEl>
                                      </p:cBhvr>
                                    </p:animEffect>
                                  </p:childTnLst>
                                </p:cTn>
                              </p:par>
                            </p:childTnLst>
                          </p:cTn>
                        </p:par>
                        <p:par>
                          <p:cTn id="19" fill="hold" nodeType="afterGroup">
                            <p:stCondLst>
                              <p:cond delay="5000"/>
                            </p:stCondLst>
                            <p:childTnLst>
                              <p:par>
                                <p:cTn id="20" presetID="4" presetClass="entr" presetSubtype="16" fill="hold" grpId="0" nodeType="afterEffect">
                                  <p:stCondLst>
                                    <p:cond delay="0"/>
                                  </p:stCondLst>
                                  <p:childTnLst>
                                    <p:set>
                                      <p:cBhvr>
                                        <p:cTn id="21" dur="1" fill="hold">
                                          <p:stCondLst>
                                            <p:cond delay="0"/>
                                          </p:stCondLst>
                                        </p:cTn>
                                        <p:tgtEl>
                                          <p:spTgt spid="9227"/>
                                        </p:tgtEl>
                                        <p:attrNameLst>
                                          <p:attrName>style.visibility</p:attrName>
                                        </p:attrNameLst>
                                      </p:cBhvr>
                                      <p:to>
                                        <p:strVal val="visible"/>
                                      </p:to>
                                    </p:set>
                                    <p:animEffect transition="in" filter="box(in)">
                                      <p:cBhvr>
                                        <p:cTn id="22" dur="500"/>
                                        <p:tgtEl>
                                          <p:spTgt spid="9227"/>
                                        </p:tgtEl>
                                      </p:cBhvr>
                                    </p:animEffect>
                                  </p:childTnLst>
                                </p:cTn>
                              </p:par>
                            </p:childTnLst>
                          </p:cTn>
                        </p:par>
                        <p:par>
                          <p:cTn id="23" fill="hold" nodeType="afterGroup">
                            <p:stCondLst>
                              <p:cond delay="5500"/>
                            </p:stCondLst>
                            <p:childTnLst>
                              <p:par>
                                <p:cTn id="24" presetID="4" presetClass="entr" presetSubtype="16" fill="hold" grpId="0" nodeType="afterEffect">
                                  <p:stCondLst>
                                    <p:cond delay="0"/>
                                  </p:stCondLst>
                                  <p:childTnLst>
                                    <p:set>
                                      <p:cBhvr>
                                        <p:cTn id="25" dur="1" fill="hold">
                                          <p:stCondLst>
                                            <p:cond delay="0"/>
                                          </p:stCondLst>
                                        </p:cTn>
                                        <p:tgtEl>
                                          <p:spTgt spid="9228"/>
                                        </p:tgtEl>
                                        <p:attrNameLst>
                                          <p:attrName>style.visibility</p:attrName>
                                        </p:attrNameLst>
                                      </p:cBhvr>
                                      <p:to>
                                        <p:strVal val="visible"/>
                                      </p:to>
                                    </p:set>
                                    <p:animEffect transition="in" filter="box(in)">
                                      <p:cBhvr>
                                        <p:cTn id="26" dur="500"/>
                                        <p:tgtEl>
                                          <p:spTgt spid="9228"/>
                                        </p:tgtEl>
                                      </p:cBhvr>
                                    </p:animEffect>
                                  </p:childTnLst>
                                </p:cTn>
                              </p:par>
                            </p:childTnLst>
                          </p:cTn>
                        </p:par>
                        <p:par>
                          <p:cTn id="27" fill="hold" nodeType="afterGroup">
                            <p:stCondLst>
                              <p:cond delay="6000"/>
                            </p:stCondLst>
                            <p:childTnLst>
                              <p:par>
                                <p:cTn id="28" presetID="4" presetClass="entr" presetSubtype="16" fill="hold" grpId="0" nodeType="afterEffect">
                                  <p:stCondLst>
                                    <p:cond delay="0"/>
                                  </p:stCondLst>
                                  <p:childTnLst>
                                    <p:set>
                                      <p:cBhvr>
                                        <p:cTn id="29" dur="1" fill="hold">
                                          <p:stCondLst>
                                            <p:cond delay="0"/>
                                          </p:stCondLst>
                                        </p:cTn>
                                        <p:tgtEl>
                                          <p:spTgt spid="9229"/>
                                        </p:tgtEl>
                                        <p:attrNameLst>
                                          <p:attrName>style.visibility</p:attrName>
                                        </p:attrNameLst>
                                      </p:cBhvr>
                                      <p:to>
                                        <p:strVal val="visible"/>
                                      </p:to>
                                    </p:set>
                                    <p:animEffect transition="in" filter="box(in)">
                                      <p:cBhvr>
                                        <p:cTn id="30" dur="500"/>
                                        <p:tgtEl>
                                          <p:spTgt spid="92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9230"/>
                                        </p:tgtEl>
                                        <p:attrNameLst>
                                          <p:attrName>style.visibility</p:attrName>
                                        </p:attrNameLst>
                                      </p:cBhvr>
                                      <p:to>
                                        <p:strVal val="visible"/>
                                      </p:to>
                                    </p:set>
                                    <p:animEffect transition="in" filter="box(in)">
                                      <p:cBhvr>
                                        <p:cTn id="35" dur="500"/>
                                        <p:tgtEl>
                                          <p:spTgt spid="9230"/>
                                        </p:tgtEl>
                                      </p:cBhvr>
                                    </p:animEffect>
                                  </p:childTnLst>
                                </p:cTn>
                              </p:par>
                              <p:par>
                                <p:cTn id="36" presetID="0" presetClass="path" presetSubtype="0" accel="50000" decel="50000" fill="hold" grpId="1" nodeType="withEffect">
                                  <p:stCondLst>
                                    <p:cond delay="0"/>
                                  </p:stCondLst>
                                  <p:childTnLst>
                                    <p:animMotion origin="layout" path="M 3.33333E-6 -3.46821E-6 L 0.51667 -0.13318 " pathEditMode="relative" ptsTypes="AA">
                                      <p:cBhvr>
                                        <p:cTn id="37" dur="2000" fill="hold"/>
                                        <p:tgtEl>
                                          <p:spTgt spid="9230"/>
                                        </p:tgtEl>
                                        <p:attrNameLst>
                                          <p:attrName>ppt_x</p:attrName>
                                          <p:attrName>ppt_y</p:attrName>
                                        </p:attrNameLst>
                                      </p:cBhvr>
                                    </p:animMotion>
                                  </p:childTnLst>
                                </p:cTn>
                              </p:par>
                            </p:childTnLst>
                          </p:cTn>
                        </p:par>
                        <p:par>
                          <p:cTn id="38" fill="hold" nodeType="afterGroup">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transition="in" filter="blinds(horizontal)">
                                      <p:cBhvr>
                                        <p:cTn id="41" dur="500"/>
                                        <p:tgtEl>
                                          <p:spTgt spid="9231"/>
                                        </p:tgtEl>
                                      </p:cBhvr>
                                    </p:animEffect>
                                  </p:childTnLst>
                                </p:cTn>
                              </p:par>
                            </p:childTnLst>
                          </p:cTn>
                        </p:par>
                        <p:par>
                          <p:cTn id="42" fill="hold" nodeType="afterGroup">
                            <p:stCondLst>
                              <p:cond delay="2500"/>
                            </p:stCondLst>
                            <p:childTnLst>
                              <p:par>
                                <p:cTn id="43" presetID="3" presetClass="entr" presetSubtype="10" fill="hold" grpId="0" nodeType="afterEffect">
                                  <p:stCondLst>
                                    <p:cond delay="0"/>
                                  </p:stCondLst>
                                  <p:childTnLst>
                                    <p:set>
                                      <p:cBhvr>
                                        <p:cTn id="44" dur="1" fill="hold">
                                          <p:stCondLst>
                                            <p:cond delay="0"/>
                                          </p:stCondLst>
                                        </p:cTn>
                                        <p:tgtEl>
                                          <p:spTgt spid="9232"/>
                                        </p:tgtEl>
                                        <p:attrNameLst>
                                          <p:attrName>style.visibility</p:attrName>
                                        </p:attrNameLst>
                                      </p:cBhvr>
                                      <p:to>
                                        <p:strVal val="visible"/>
                                      </p:to>
                                    </p:set>
                                    <p:animEffect transition="in" filter="blinds(horizontal)">
                                      <p:cBhvr>
                                        <p:cTn id="45"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9223" grpId="0" animBg="1"/>
      <p:bldP spid="9227" grpId="0" animBg="1"/>
      <p:bldP spid="9228" grpId="0" animBg="1"/>
      <p:bldP spid="9229" grpId="0" animBg="1"/>
      <p:bldP spid="9230" grpId="0" animBg="1"/>
      <p:bldP spid="9230" grpId="1" animBg="1"/>
      <p:bldP spid="9231" grpId="0" animBg="1"/>
      <p:bldP spid="92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Honeypots?</a:t>
            </a:r>
          </a:p>
        </p:txBody>
      </p:sp>
      <p:sp>
        <p:nvSpPr>
          <p:cNvPr id="7171" name="Rectangle 3"/>
          <p:cNvSpPr>
            <a:spLocks noGrp="1" noChangeArrowheads="1"/>
          </p:cNvSpPr>
          <p:nvPr>
            <p:ph type="body" idx="1"/>
          </p:nvPr>
        </p:nvSpPr>
        <p:spPr/>
        <p:txBody>
          <a:bodyPr/>
          <a:lstStyle/>
          <a:p>
            <a:pPr eaLnBrk="1" hangingPunct="1"/>
            <a:r>
              <a:rPr lang="en-US" smtClean="0"/>
              <a:t>Fake Target</a:t>
            </a:r>
          </a:p>
          <a:p>
            <a:pPr eaLnBrk="1" hangingPunct="1"/>
            <a:r>
              <a:rPr lang="en-US" smtClean="0"/>
              <a:t>Collect Infomation</a:t>
            </a:r>
          </a:p>
        </p:txBody>
      </p:sp>
    </p:spTree>
    <p:extLst>
      <p:ext uri="{BB962C8B-B14F-4D97-AF65-F5344CB8AC3E}">
        <p14:creationId xmlns:p14="http://schemas.microsoft.com/office/powerpoint/2010/main" val="2902481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Definition</a:t>
            </a:r>
          </a:p>
        </p:txBody>
      </p:sp>
      <p:sp>
        <p:nvSpPr>
          <p:cNvPr id="8195" name="Rectangle 3"/>
          <p:cNvSpPr>
            <a:spLocks noGrp="1" noChangeArrowheads="1"/>
          </p:cNvSpPr>
          <p:nvPr>
            <p:ph type="body" idx="1"/>
          </p:nvPr>
        </p:nvSpPr>
        <p:spPr/>
        <p:txBody>
          <a:bodyPr/>
          <a:lstStyle/>
          <a:p>
            <a:pPr algn="ctr" eaLnBrk="1" hangingPunct="1">
              <a:spcBef>
                <a:spcPts val="500"/>
              </a:spcBef>
              <a:spcAft>
                <a:spcPts val="500"/>
              </a:spcAft>
              <a:buFontTx/>
              <a:buNone/>
            </a:pPr>
            <a:r>
              <a:rPr lang="en-US" i="1" smtClean="0"/>
              <a:t>A honeypot is an information system resource whose value lies in unauthorized or illicit use of that resource.</a:t>
            </a:r>
          </a:p>
          <a:p>
            <a:pPr lvl="2" eaLnBrk="1" hangingPunct="1"/>
            <a:r>
              <a:rPr lang="en-GB" smtClean="0"/>
              <a:t>Has no production value; anything going to/from a honeypot is likely </a:t>
            </a:r>
            <a:r>
              <a:rPr lang="en-GB" b="1" smtClean="0"/>
              <a:t>a probe, attack or compromise</a:t>
            </a:r>
          </a:p>
          <a:p>
            <a:pPr lvl="2" eaLnBrk="1" hangingPunct="1"/>
            <a:r>
              <a:rPr lang="en-GB" smtClean="0"/>
              <a:t>Used for </a:t>
            </a:r>
            <a:r>
              <a:rPr lang="en-GB" b="1" smtClean="0"/>
              <a:t>monitoring, detecting and analyzing attacks</a:t>
            </a:r>
          </a:p>
          <a:p>
            <a:pPr lvl="2" eaLnBrk="1" hangingPunct="1"/>
            <a:r>
              <a:rPr lang="en-US" smtClean="0"/>
              <a:t>Does not solve a specific problem.  Instead, they are a highly flexible tool with </a:t>
            </a:r>
            <a:r>
              <a:rPr lang="en-US" b="1" smtClean="0"/>
              <a:t>different applications to security. </a:t>
            </a:r>
          </a:p>
        </p:txBody>
      </p:sp>
    </p:spTree>
    <p:extLst>
      <p:ext uri="{BB962C8B-B14F-4D97-AF65-F5344CB8AC3E}">
        <p14:creationId xmlns:p14="http://schemas.microsoft.com/office/powerpoint/2010/main" val="1506575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Classification</a:t>
            </a:r>
          </a:p>
        </p:txBody>
      </p:sp>
      <p:sp>
        <p:nvSpPr>
          <p:cNvPr id="9219" name="Rectangle 3"/>
          <p:cNvSpPr>
            <a:spLocks noGrp="1" noChangeArrowheads="1"/>
          </p:cNvSpPr>
          <p:nvPr>
            <p:ph type="body" idx="1"/>
          </p:nvPr>
        </p:nvSpPr>
        <p:spPr>
          <a:xfrm>
            <a:off x="609600" y="1828800"/>
            <a:ext cx="7772400" cy="4114800"/>
          </a:xfrm>
        </p:spPr>
        <p:txBody>
          <a:bodyPr>
            <a:normAutofit lnSpcReduction="10000"/>
          </a:bodyPr>
          <a:lstStyle/>
          <a:p>
            <a:pPr eaLnBrk="1" hangingPunct="1">
              <a:lnSpc>
                <a:spcPct val="90000"/>
              </a:lnSpc>
            </a:pPr>
            <a:r>
              <a:rPr lang="en-US" smtClean="0"/>
              <a:t>By level of interaction</a:t>
            </a:r>
          </a:p>
          <a:p>
            <a:pPr lvl="2" eaLnBrk="1" hangingPunct="1">
              <a:lnSpc>
                <a:spcPct val="90000"/>
              </a:lnSpc>
            </a:pPr>
            <a:r>
              <a:rPr lang="en-US" smtClean="0"/>
              <a:t>High</a:t>
            </a:r>
          </a:p>
          <a:p>
            <a:pPr lvl="2" eaLnBrk="1" hangingPunct="1">
              <a:lnSpc>
                <a:spcPct val="90000"/>
              </a:lnSpc>
            </a:pPr>
            <a:r>
              <a:rPr lang="en-US" smtClean="0"/>
              <a:t>Low</a:t>
            </a:r>
          </a:p>
          <a:p>
            <a:pPr lvl="2" eaLnBrk="1" hangingPunct="1">
              <a:lnSpc>
                <a:spcPct val="90000"/>
              </a:lnSpc>
            </a:pPr>
            <a:r>
              <a:rPr lang="en-US" smtClean="0"/>
              <a:t>Middle?</a:t>
            </a:r>
          </a:p>
          <a:p>
            <a:pPr eaLnBrk="1" hangingPunct="1">
              <a:lnSpc>
                <a:spcPct val="90000"/>
              </a:lnSpc>
            </a:pPr>
            <a:r>
              <a:rPr lang="en-US" smtClean="0"/>
              <a:t>By Implementation</a:t>
            </a:r>
          </a:p>
          <a:p>
            <a:pPr lvl="2" eaLnBrk="1" hangingPunct="1">
              <a:lnSpc>
                <a:spcPct val="90000"/>
              </a:lnSpc>
            </a:pPr>
            <a:r>
              <a:rPr lang="en-US" smtClean="0"/>
              <a:t>Virtual</a:t>
            </a:r>
          </a:p>
          <a:p>
            <a:pPr lvl="2" eaLnBrk="1" hangingPunct="1">
              <a:lnSpc>
                <a:spcPct val="90000"/>
              </a:lnSpc>
            </a:pPr>
            <a:r>
              <a:rPr lang="en-US" smtClean="0"/>
              <a:t>Physical</a:t>
            </a:r>
          </a:p>
          <a:p>
            <a:pPr eaLnBrk="1" hangingPunct="1">
              <a:lnSpc>
                <a:spcPct val="90000"/>
              </a:lnSpc>
            </a:pPr>
            <a:r>
              <a:rPr lang="en-US" smtClean="0"/>
              <a:t>By purpose</a:t>
            </a:r>
          </a:p>
          <a:p>
            <a:pPr lvl="2" eaLnBrk="1" hangingPunct="1">
              <a:lnSpc>
                <a:spcPct val="90000"/>
              </a:lnSpc>
            </a:pPr>
            <a:r>
              <a:rPr lang="en-US" smtClean="0"/>
              <a:t>Production</a:t>
            </a:r>
          </a:p>
          <a:p>
            <a:pPr lvl="2" eaLnBrk="1" hangingPunct="1">
              <a:lnSpc>
                <a:spcPct val="90000"/>
              </a:lnSpc>
            </a:pPr>
            <a:r>
              <a:rPr lang="en-US" smtClean="0"/>
              <a:t>Research</a:t>
            </a:r>
          </a:p>
        </p:txBody>
      </p:sp>
    </p:spTree>
    <p:extLst>
      <p:ext uri="{BB962C8B-B14F-4D97-AF65-F5344CB8AC3E}">
        <p14:creationId xmlns:p14="http://schemas.microsoft.com/office/powerpoint/2010/main" val="158810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Demilitarized Zone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A DMZ  or demilitarized zone is a perimeter network that protects and adds an extra layer of security to an organization’s internal local-area network from untrusted traffic.</a:t>
            </a:r>
          </a:p>
          <a:p>
            <a:pPr algn="just"/>
            <a:endParaRPr lang="en-US" dirty="0"/>
          </a:p>
          <a:p>
            <a:pPr algn="just"/>
            <a:r>
              <a:rPr lang="en-US" dirty="0" smtClean="0"/>
              <a:t>The end goal of a demilitarized zone network is to allow an organization to access untrusted networks, such as the internet, while ensuring its private network or LAN remains secure. </a:t>
            </a:r>
          </a:p>
          <a:p>
            <a:pPr algn="just"/>
            <a:endParaRPr lang="en-US" dirty="0"/>
          </a:p>
          <a:p>
            <a:pPr algn="just"/>
            <a:r>
              <a:rPr lang="en-US" dirty="0" smtClean="0"/>
              <a:t>Organizations typically store external-facing services and resources, as well as servers for the Domain Name System (DNS), File Transfer Protocol (FTP), mail, proxy, Voice over Internet Protocol (VoIP), and web servers, in the DMZ. </a:t>
            </a:r>
            <a:endParaRPr lang="en-US" dirty="0"/>
          </a:p>
        </p:txBody>
      </p:sp>
    </p:spTree>
    <p:extLst>
      <p:ext uri="{BB962C8B-B14F-4D97-AF65-F5344CB8AC3E}">
        <p14:creationId xmlns:p14="http://schemas.microsoft.com/office/powerpoint/2010/main" val="1433905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endParaRPr lang="en-US" smtClean="0"/>
          </a:p>
        </p:txBody>
      </p:sp>
      <p:pic>
        <p:nvPicPr>
          <p:cNvPr id="30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533400"/>
            <a:ext cx="8001000" cy="5257800"/>
          </a:xfrm>
          <a:noFill/>
        </p:spPr>
      </p:pic>
    </p:spTree>
    <p:extLst>
      <p:ext uri="{BB962C8B-B14F-4D97-AF65-F5344CB8AC3E}">
        <p14:creationId xmlns:p14="http://schemas.microsoft.com/office/powerpoint/2010/main" val="970852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1339</Words>
  <Application>Microsoft Office PowerPoint</Application>
  <PresentationFormat>On-screen Show (4:3)</PresentationFormat>
  <Paragraphs>204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Network Security – Basic Concepts</vt:lpstr>
      <vt:lpstr>Difference</vt:lpstr>
      <vt:lpstr>Honey Pot Problems</vt:lpstr>
      <vt:lpstr>Solutions? Air Attack</vt:lpstr>
      <vt:lpstr>Honeypots?</vt:lpstr>
      <vt:lpstr>Definition</vt:lpstr>
      <vt:lpstr>Classification</vt:lpstr>
      <vt:lpstr>Demilitarized Zone</vt:lpstr>
      <vt:lpstr>PowerPoint Presentation</vt:lpstr>
      <vt:lpstr>PowerPoint Presentation</vt:lpstr>
      <vt:lpstr>Media Based Vulnerabilities</vt:lpstr>
      <vt:lpstr>Port Mirroring</vt:lpstr>
      <vt:lpstr>Network Tap</vt:lpstr>
      <vt:lpstr>Packet Analyser</vt:lpstr>
      <vt:lpstr>PowerPoint Presentation</vt:lpstr>
      <vt:lpstr>PowerPoint Presentation</vt:lpstr>
      <vt:lpstr>How attacker can see traffic</vt:lpstr>
      <vt:lpstr>PowerPoint Presentation</vt:lpstr>
      <vt:lpstr>Scanning, Filtering and Blocking</vt:lpstr>
      <vt:lpstr>Content Scanning – Pattern-Based</vt:lpstr>
      <vt:lpstr>Content Scanning – Heuristic</vt:lpstr>
      <vt:lpstr>Inclusion Filtering</vt:lpstr>
      <vt:lpstr>Exclusion Filtering</vt:lpstr>
      <vt:lpstr>Other types of Content Filtering</vt:lpstr>
      <vt:lpstr>Keyword Filtering</vt:lpstr>
      <vt:lpstr>Packet Filtering</vt:lpstr>
      <vt:lpstr>Profile Filtering</vt:lpstr>
      <vt:lpstr>Image Analysis Filtering</vt:lpstr>
      <vt:lpstr>Location of Content Filters</vt:lpstr>
      <vt:lpstr>Filtering on the End User’s Computer</vt:lpstr>
      <vt:lpstr>Filtering at the ISP’s Computer</vt:lpstr>
      <vt:lpstr>Filtering by Organizational Server</vt:lpstr>
      <vt:lpstr>Filtering by a Third Party</vt:lpstr>
      <vt:lpstr>Virus Filtering</vt:lpstr>
      <vt:lpstr>Virus Infection/ Penetration</vt:lpstr>
      <vt:lpstr>WLAN Traffic Segmentation</vt:lpstr>
      <vt:lpstr>VLAN based segmentation </vt:lpstr>
      <vt:lpstr>VLAN types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dc:creator>
  <cp:lastModifiedBy>IIIT</cp:lastModifiedBy>
  <cp:revision>9</cp:revision>
  <dcterms:created xsi:type="dcterms:W3CDTF">2023-10-15T11:06:48Z</dcterms:created>
  <dcterms:modified xsi:type="dcterms:W3CDTF">2023-10-16T05:07:49Z</dcterms:modified>
</cp:coreProperties>
</file>