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64" r:id="rId2"/>
    <p:sldId id="466" r:id="rId3"/>
    <p:sldId id="465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9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9" r:id="rId31"/>
    <p:sldId id="511" r:id="rId32"/>
    <p:sldId id="513" r:id="rId33"/>
    <p:sldId id="515" r:id="rId34"/>
    <p:sldId id="519" r:id="rId35"/>
    <p:sldId id="518" r:id="rId36"/>
    <p:sldId id="516" r:id="rId37"/>
    <p:sldId id="517" r:id="rId38"/>
    <p:sldId id="461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83B08-7A9F-4273-B994-63B5DFC2DEE0}">
          <p14:sldIdLst>
            <p14:sldId id="464"/>
            <p14:sldId id="466"/>
            <p14:sldId id="465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9"/>
            <p14:sldId id="501"/>
            <p14:sldId id="502"/>
            <p14:sldId id="503"/>
            <p14:sldId id="504"/>
            <p14:sldId id="505"/>
            <p14:sldId id="506"/>
            <p14:sldId id="507"/>
            <p14:sldId id="509"/>
            <p14:sldId id="511"/>
            <p14:sldId id="513"/>
            <p14:sldId id="515"/>
            <p14:sldId id="519"/>
            <p14:sldId id="518"/>
            <p14:sldId id="516"/>
            <p14:sldId id="517"/>
            <p14:sldId id="4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D6D7-CDF5-4230-A177-AE67B661EF6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755A-BFC8-4641-8DF7-82016510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B47F-52DD-41A1-8A7A-EE10317934DE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1F09-1451-4C61-A6CB-95024DD9BC16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E4D-48E3-4C5A-A0B8-8DCC0241D36D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85" y="2266078"/>
            <a:ext cx="8487360" cy="61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1" y="4654153"/>
            <a:ext cx="2119313" cy="36552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5D2EE-35AE-420B-A5D7-A2F03E0AC36F}" type="datetime1">
              <a:rPr lang="en-US" smtClean="0"/>
              <a:t>12/10/2022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979489" y="4654153"/>
            <a:ext cx="2935287" cy="36552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163514" y="4654153"/>
            <a:ext cx="485775" cy="36552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CCBD6-2EA1-456D-A5E4-F4FB3914BE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6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C9CF-5218-4BE0-BF47-AFFFF172B0D0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F0-2A79-432F-B786-6373F896013D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5777-0C9A-469C-A2F1-AF776D1BDCDF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BF0-EF2F-4D96-A6F1-13D335B59CB7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14B-73E3-4CA5-9354-8BAEEE4C7E63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BBAD-AF09-47ED-97D3-D4777EC31E7A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05B0-909A-4539-B544-8469C90B4524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EB6B-0675-4977-A434-3D61203D6B4F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5A85-E6FC-430B-B16C-6ADB6B89641F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A71B-1E81-4454-BDF6-AC946266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slide/2547379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dss-symposium.org/wp-content/uploads/2017/09/Secure-Border-Gateway-Protocol-S-BG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ARP Poisoning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 err="1"/>
              <a:t>S.Venkatesan</a:t>
            </a:r>
            <a:endParaRPr lang="en-US" sz="1400" b="1" dirty="0"/>
          </a:p>
          <a:p>
            <a:r>
              <a:rPr lang="en-US" sz="1400" b="1" dirty="0"/>
              <a:t>Indian Institute of Information Technology, Allahabad</a:t>
            </a:r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6A4-88F4-49D8-8A20-2FF413294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644254"/>
            <a:ext cx="8912225" cy="144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276600" y="3943350"/>
            <a:ext cx="2918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Encapsulation of ARP</a:t>
            </a:r>
          </a:p>
        </p:txBody>
      </p:sp>
    </p:spTree>
    <p:extLst>
      <p:ext uri="{BB962C8B-B14F-4D97-AF65-F5344CB8AC3E}">
        <p14:creationId xmlns:p14="http://schemas.microsoft.com/office/powerpoint/2010/main" val="34844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8305800" cy="3371850"/>
          </a:xfrm>
        </p:spPr>
        <p:txBody>
          <a:bodyPr>
            <a:normAutofit fontScale="85000" lnSpcReduction="20000"/>
          </a:bodyPr>
          <a:lstStyle/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Get IP address of target.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Create a request ARP message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Fill sender physical address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Fill sender IP address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Fill target IP address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Target physical address is filled with 0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The message is passed to the data link layer where it is encapsulated in a frame.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Source address: physical address of the sender.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Destination address: broadcast address.</a:t>
            </a:r>
          </a:p>
          <a:p>
            <a:pPr marL="1371600" lvl="2" indent="-457200" eaLnBrk="1" hangingPunct="1">
              <a:buFontTx/>
              <a:buChar char="–"/>
            </a:pPr>
            <a:endParaRPr lang="en-US" altLang="zh-TW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ARP process</a:t>
            </a:r>
          </a:p>
        </p:txBody>
      </p:sp>
    </p:spTree>
    <p:extLst>
      <p:ext uri="{BB962C8B-B14F-4D97-AF65-F5344CB8AC3E}">
        <p14:creationId xmlns:p14="http://schemas.microsoft.com/office/powerpoint/2010/main" val="28782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772400" cy="3067050"/>
          </a:xfrm>
        </p:spPr>
        <p:txBody>
          <a:bodyPr>
            <a:normAutofit fontScale="85000" lnSpcReduction="10000"/>
          </a:bodyPr>
          <a:lstStyle/>
          <a:p>
            <a:pPr marL="990600" lvl="1" indent="-533400" eaLnBrk="1" hangingPunct="1">
              <a:buFontTx/>
              <a:buAutoNum type="arabicPeriod" startAt="4"/>
            </a:pPr>
            <a:r>
              <a:rPr lang="en-US" altLang="zh-TW" dirty="0" smtClean="0"/>
              <a:t>Every host or router on the LAN receives the frame.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All stations pass it to ARP.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All machines except the one targeted drop the packet.</a:t>
            </a:r>
          </a:p>
          <a:p>
            <a:pPr marL="990600" lvl="1" indent="-533400" eaLnBrk="1" hangingPunct="1">
              <a:buFontTx/>
              <a:buAutoNum type="arabicPeriod" startAt="5"/>
            </a:pPr>
            <a:r>
              <a:rPr lang="en-US" altLang="zh-TW" dirty="0" smtClean="0"/>
              <a:t>The target machine replies with an ARP message that contains its physical address.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dirty="0" smtClean="0"/>
              <a:t>A unicast message.</a:t>
            </a:r>
          </a:p>
          <a:p>
            <a:pPr marL="990600" lvl="1" indent="-533400" eaLnBrk="1" hangingPunct="1">
              <a:buFontTx/>
              <a:buAutoNum type="arabicPeriod" startAt="5"/>
            </a:pPr>
            <a:r>
              <a:rPr lang="en-US" altLang="zh-TW" dirty="0" smtClean="0"/>
              <a:t>The sender receives the reply message and knows the physical address of the target machine.</a:t>
            </a:r>
          </a:p>
          <a:p>
            <a:pPr marL="990600" lvl="1" indent="-533400" eaLnBrk="1" hangingPunct="1">
              <a:buFontTx/>
              <a:buAutoNum type="arabicPeriod" startAt="5"/>
            </a:pPr>
            <a:endParaRPr lang="en-US" altLang="zh-TW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 dirty="0" smtClean="0"/>
              <a:t>ARP process</a:t>
            </a:r>
          </a:p>
        </p:txBody>
      </p:sp>
    </p:spTree>
    <p:extLst>
      <p:ext uri="{BB962C8B-B14F-4D97-AF65-F5344CB8AC3E}">
        <p14:creationId xmlns:p14="http://schemas.microsoft.com/office/powerpoint/2010/main" val="13620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403748"/>
            <a:ext cx="8693150" cy="282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110"/>
            <a:ext cx="7239000" cy="46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5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75098"/>
            <a:ext cx="8299450" cy="33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altLang="zh-TW" sz="1600">
                <a:solidFill>
                  <a:schemeClr val="accent2"/>
                </a:solidFill>
              </a:rPr>
              <a:t>Figure  8-9</a:t>
            </a:r>
          </a:p>
        </p:txBody>
      </p:sp>
    </p:spTree>
    <p:extLst>
      <p:ext uri="{BB962C8B-B14F-4D97-AF65-F5344CB8AC3E}">
        <p14:creationId xmlns:p14="http://schemas.microsoft.com/office/powerpoint/2010/main" val="32031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4" y="1657350"/>
            <a:ext cx="8574087" cy="139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3950"/>
            <a:ext cx="7924800" cy="3200400"/>
          </a:xfrm>
        </p:spPr>
        <p:txBody>
          <a:bodyPr>
            <a:normAutofit fontScale="62500" lnSpcReduction="20000"/>
          </a:bodyPr>
          <a:lstStyle/>
          <a:p>
            <a:pPr lvl="1" algn="just" eaLnBrk="1" hangingPunct="1"/>
            <a:r>
              <a:rPr lang="en-US" altLang="zh-TW" dirty="0" smtClean="0"/>
              <a:t>To avoid having to send an ARP request packet each time, a host can cache the IP and the corresponding host addresses in its </a:t>
            </a:r>
            <a:r>
              <a:rPr lang="en-US" altLang="zh-TW" dirty="0" smtClean="0">
                <a:solidFill>
                  <a:srgbClr val="FF0000"/>
                </a:solidFill>
              </a:rPr>
              <a:t>ARP table (ARP cache)</a:t>
            </a:r>
            <a:r>
              <a:rPr lang="en-US" altLang="zh-TW" dirty="0" smtClean="0"/>
              <a:t>.</a:t>
            </a:r>
          </a:p>
          <a:p>
            <a:pPr lvl="1" algn="just" eaLnBrk="1" hangingPunct="1"/>
            <a:endParaRPr lang="en-US" altLang="zh-TW" dirty="0" smtClean="0"/>
          </a:p>
          <a:p>
            <a:pPr lvl="1" algn="just" eaLnBrk="1" hangingPunct="1"/>
            <a:r>
              <a:rPr lang="en-US" altLang="zh-TW" dirty="0" smtClean="0"/>
              <a:t>Each entry in the ARP table is usually “aged” so that the contents are erased if no activity occurs within a certain period.</a:t>
            </a:r>
          </a:p>
          <a:p>
            <a:pPr lvl="1" algn="just" eaLnBrk="1" hangingPunct="1"/>
            <a:endParaRPr lang="en-US" altLang="zh-TW" dirty="0" smtClean="0"/>
          </a:p>
          <a:p>
            <a:pPr lvl="1" algn="just" eaLnBrk="1" hangingPunct="1"/>
            <a:r>
              <a:rPr lang="en-US" altLang="zh-TW" dirty="0" smtClean="0"/>
              <a:t>When a computer receives an ARP reply, it will update its ARP cache.</a:t>
            </a:r>
          </a:p>
          <a:p>
            <a:pPr lvl="1" algn="just" eaLnBrk="1" hangingPunct="1"/>
            <a:endParaRPr lang="en-US" altLang="zh-TW" dirty="0" smtClean="0"/>
          </a:p>
          <a:p>
            <a:pPr lvl="1" algn="just" eaLnBrk="1" hangingPunct="1"/>
            <a:r>
              <a:rPr lang="en-US" altLang="zh-TW" dirty="0" smtClean="0"/>
              <a:t>ARP is a stateless protocol, most operating systems will update their cache if a reply is received, regardless of whether they have sent out an actual request.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ARP 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6975" y="4604325"/>
            <a:ext cx="647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https://superuser.com/questions/1345144/what-is-the-default-cache-refresh-rate-of-windows-8-and-ubuntu</a:t>
            </a:r>
          </a:p>
        </p:txBody>
      </p:sp>
    </p:spTree>
    <p:extLst>
      <p:ext uri="{BB962C8B-B14F-4D97-AF65-F5344CB8AC3E}">
        <p14:creationId xmlns:p14="http://schemas.microsoft.com/office/powerpoint/2010/main" val="22329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ARP Spoofing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77200" cy="37719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zh-TW" sz="2400" dirty="0" smtClean="0"/>
              <a:t>Construct spoofed ARP replies.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A target computer could be convinced to send frames destined for computer A to instead go to computer B.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Computer A will have no idea that this redirection took place.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This process of updating a target computer’s ARP cache is referred to as “</a:t>
            </a:r>
            <a:r>
              <a:rPr lang="en-US" altLang="zh-TW" sz="2400" dirty="0" smtClean="0">
                <a:solidFill>
                  <a:srgbClr val="FF0000"/>
                </a:solidFill>
              </a:rPr>
              <a:t>ARP poisoning</a:t>
            </a:r>
            <a:r>
              <a:rPr lang="en-US" altLang="zh-TW" sz="24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213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bb:bb:bb:bb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4" name="Text Box 68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22597" name="Group 69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6" name="Text Box 80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867400" y="285750"/>
            <a:ext cx="1905000" cy="685800"/>
            <a:chOff x="3696" y="240"/>
            <a:chExt cx="1200" cy="576"/>
          </a:xfrm>
        </p:grpSpPr>
        <p:sp>
          <p:nvSpPr>
            <p:cNvPr id="18474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dirty="0"/>
                <a:t>Spoofed ARP reply</a:t>
              </a:r>
            </a:p>
            <a:p>
              <a:pPr algn="ctr"/>
              <a:r>
                <a:rPr lang="en-US" altLang="zh-TW" sz="1200" dirty="0"/>
                <a:t>IP:10.0.0.2</a:t>
              </a:r>
            </a:p>
            <a:p>
              <a:pPr algn="ctr"/>
              <a:r>
                <a:rPr lang="en-US" altLang="zh-TW" sz="1200" dirty="0" err="1"/>
                <a:t>MAC:cc:cc:cc:cc</a:t>
              </a:r>
              <a:endParaRPr lang="en-US" altLang="zh-TW" sz="1200" dirty="0"/>
            </a:p>
          </p:txBody>
        </p:sp>
        <p:sp>
          <p:nvSpPr>
            <p:cNvPr id="18475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 rot="-5423267">
            <a:off x="-23018" y="1462843"/>
            <a:ext cx="1428750" cy="903288"/>
            <a:chOff x="3696" y="247"/>
            <a:chExt cx="1200" cy="569"/>
          </a:xfrm>
        </p:grpSpPr>
        <p:sp>
          <p:nvSpPr>
            <p:cNvPr id="18472" name="Rectangle 87"/>
            <p:cNvSpPr>
              <a:spLocks noChangeArrowheads="1"/>
            </p:cNvSpPr>
            <p:nvPr/>
          </p:nvSpPr>
          <p:spPr bwMode="auto">
            <a:xfrm>
              <a:off x="3696" y="247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dirty="0"/>
                <a:t>Spoofed ARP reply</a:t>
              </a:r>
            </a:p>
            <a:p>
              <a:pPr algn="ctr"/>
              <a:r>
                <a:rPr lang="en-US" altLang="zh-TW" sz="1200" dirty="0"/>
                <a:t>IP:10.0.0.2</a:t>
              </a:r>
            </a:p>
            <a:p>
              <a:pPr algn="ctr"/>
              <a:r>
                <a:rPr lang="en-US" altLang="zh-TW" sz="1200" dirty="0" err="1"/>
                <a:t>MAC:cc:cc:cc:cc</a:t>
              </a:r>
              <a:endParaRPr lang="en-US" altLang="zh-TW" sz="1200" dirty="0"/>
            </a:p>
          </p:txBody>
        </p:sp>
        <p:sp>
          <p:nvSpPr>
            <p:cNvPr id="18473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371600" y="285750"/>
            <a:ext cx="1905000" cy="685800"/>
            <a:chOff x="3696" y="240"/>
            <a:chExt cx="1200" cy="576"/>
          </a:xfrm>
        </p:grpSpPr>
        <p:sp>
          <p:nvSpPr>
            <p:cNvPr id="18470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dirty="0"/>
                <a:t>Spoofed ARP reply</a:t>
              </a:r>
            </a:p>
            <a:p>
              <a:pPr algn="ctr"/>
              <a:r>
                <a:rPr lang="en-US" altLang="zh-TW" sz="1200" dirty="0"/>
                <a:t>IP:10.0.0.2</a:t>
              </a:r>
            </a:p>
            <a:p>
              <a:pPr algn="ctr"/>
              <a:r>
                <a:rPr lang="en-US" altLang="zh-TW" sz="1200" dirty="0" err="1"/>
                <a:t>MAC:cc:cc:cc:cc</a:t>
              </a:r>
              <a:endParaRPr lang="en-US" altLang="zh-TW" sz="1200" dirty="0"/>
            </a:p>
          </p:txBody>
        </p:sp>
        <p:sp>
          <p:nvSpPr>
            <p:cNvPr id="18471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2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7339" y="2157413"/>
            <a:ext cx="8486775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rgbClr val="0070C0"/>
                </a:solidFill>
              </a:rPr>
              <a:t>Acknowledgement: The </a:t>
            </a:r>
            <a:r>
              <a:rPr lang="en-US" sz="1800" dirty="0" smtClean="0">
                <a:solidFill>
                  <a:srgbClr val="0070C0"/>
                </a:solidFill>
              </a:rPr>
              <a:t>contents and figures </a:t>
            </a:r>
            <a:r>
              <a:rPr lang="en-US" sz="1800" dirty="0">
                <a:solidFill>
                  <a:srgbClr val="0070C0"/>
                </a:solidFill>
              </a:rPr>
              <a:t>are copied from various sources. Thanks to all authors and sources </a:t>
            </a:r>
            <a:r>
              <a:rPr lang="en-US" sz="1800" dirty="0" smtClean="0">
                <a:solidFill>
                  <a:srgbClr val="0070C0"/>
                </a:solidFill>
              </a:rPr>
              <a:t>made </a:t>
            </a:r>
            <a:r>
              <a:rPr lang="en-US" sz="1800" dirty="0">
                <a:solidFill>
                  <a:srgbClr val="0070C0"/>
                </a:solidFill>
              </a:rPr>
              <a:t>those contents public and usable for educational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25720-E984-460F-BF14-521C5087F2A4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63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9491" name="Text Box 44"/>
          <p:cNvSpPr txBox="1">
            <a:spLocks noChangeArrowheads="1"/>
          </p:cNvSpPr>
          <p:nvPr/>
        </p:nvSpPr>
        <p:spPr bwMode="auto">
          <a:xfrm>
            <a:off x="212726" y="4660106"/>
            <a:ext cx="2825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A’s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20317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3950"/>
            <a:ext cx="7772400" cy="30670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TW" dirty="0" smtClean="0"/>
              <a:t>Now all the packets that A intends to send to B will go to the hacker’s machine.</a:t>
            </a:r>
          </a:p>
          <a:p>
            <a:pPr eaLnBrk="1" hangingPunct="1"/>
            <a:r>
              <a:rPr lang="en-US" altLang="zh-TW" dirty="0" smtClean="0"/>
              <a:t>Cache entry would expire, so it needs to be updated by sending the ARP reply again.</a:t>
            </a:r>
          </a:p>
          <a:p>
            <a:pPr lvl="1" eaLnBrk="1" hangingPunct="1"/>
            <a:r>
              <a:rPr lang="en-US" altLang="zh-TW" dirty="0" smtClean="0"/>
              <a:t>How often?</a:t>
            </a:r>
          </a:p>
          <a:p>
            <a:pPr lvl="1" eaLnBrk="1" hangingPunct="1"/>
            <a:r>
              <a:rPr lang="en-US" altLang="zh-TW" dirty="0" smtClean="0"/>
              <a:t>depends on the particular system.</a:t>
            </a:r>
          </a:p>
          <a:p>
            <a:pPr lvl="1" eaLnBrk="1" hangingPunct="1"/>
            <a:r>
              <a:rPr lang="en-US" altLang="zh-TW" dirty="0" smtClean="0"/>
              <a:t>Usually every 40s should be sufficient.</a:t>
            </a:r>
          </a:p>
          <a:p>
            <a:pPr eaLnBrk="1" hangingPunct="1"/>
            <a:r>
              <a:rPr lang="en-US" altLang="zh-TW" dirty="0" smtClean="0"/>
              <a:t>In addition the hacker may not want his Ethernet driver talk too much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ARP Spoofing</a:t>
            </a:r>
          </a:p>
        </p:txBody>
      </p:sp>
    </p:spTree>
    <p:extLst>
      <p:ext uri="{BB962C8B-B14F-4D97-AF65-F5344CB8AC3E}">
        <p14:creationId xmlns:p14="http://schemas.microsoft.com/office/powerpoint/2010/main" val="2763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Man-in-the-Middle Attack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zh-TW" sz="2400" dirty="0" smtClean="0"/>
              <a:t>A hacker inserts his computer between the communications path of two target computers.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The hacker will forward frames between the two target computers so communications are not interrupted.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E.g., Hunt, </a:t>
            </a:r>
            <a:r>
              <a:rPr lang="en-US" altLang="zh-TW" sz="2400" dirty="0" err="1" smtClean="0"/>
              <a:t>Ettercap</a:t>
            </a:r>
            <a:r>
              <a:rPr lang="en-US" altLang="zh-TW" sz="2400" dirty="0" smtClean="0"/>
              <a:t> etc.</a:t>
            </a:r>
          </a:p>
          <a:p>
            <a:pPr lvl="1" algn="just" eaLnBrk="1" hangingPunct="1"/>
            <a:r>
              <a:rPr lang="en-US" altLang="zh-TW" sz="2400" dirty="0" smtClean="0"/>
              <a:t>Can be obtained easily in many web archives.</a:t>
            </a:r>
          </a:p>
        </p:txBody>
      </p:sp>
    </p:spTree>
    <p:extLst>
      <p:ext uri="{BB962C8B-B14F-4D97-AF65-F5344CB8AC3E}">
        <p14:creationId xmlns:p14="http://schemas.microsoft.com/office/powerpoint/2010/main" val="29020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T1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T2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659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bb:bb:bb:bb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27671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867400" y="285750"/>
            <a:ext cx="1905000" cy="685800"/>
            <a:chOff x="3696" y="240"/>
            <a:chExt cx="1200" cy="576"/>
          </a:xfrm>
        </p:grpSpPr>
        <p:sp>
          <p:nvSpPr>
            <p:cNvPr id="24618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dirty="0"/>
                <a:t>Spoofed ARP reply</a:t>
              </a:r>
            </a:p>
            <a:p>
              <a:pPr algn="ctr"/>
              <a:r>
                <a:rPr lang="en-US" altLang="zh-TW" sz="1200" dirty="0"/>
                <a:t>IP:10.0.0.2</a:t>
              </a:r>
            </a:p>
            <a:p>
              <a:pPr algn="ctr"/>
              <a:r>
                <a:rPr lang="en-US" altLang="zh-TW" sz="1200" dirty="0" err="1"/>
                <a:t>MAC:cc:cc:cc:cc</a:t>
              </a:r>
              <a:endParaRPr lang="en-US" altLang="zh-TW" sz="1200" dirty="0"/>
            </a:p>
          </p:txBody>
        </p:sp>
        <p:sp>
          <p:nvSpPr>
            <p:cNvPr id="24619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 rot="-5423267">
            <a:off x="-28575" y="1457325"/>
            <a:ext cx="1428750" cy="914400"/>
            <a:chOff x="3696" y="240"/>
            <a:chExt cx="1200" cy="576"/>
          </a:xfrm>
        </p:grpSpPr>
        <p:sp>
          <p:nvSpPr>
            <p:cNvPr id="24616" name="Rectangle 39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dirty="0"/>
                <a:t>Spoofed ARP reply</a:t>
              </a:r>
            </a:p>
            <a:p>
              <a:pPr algn="ctr"/>
              <a:r>
                <a:rPr lang="en-US" altLang="zh-TW" sz="1200" dirty="0"/>
                <a:t>IP:10.0.0.2</a:t>
              </a:r>
            </a:p>
            <a:p>
              <a:pPr algn="ctr"/>
              <a:r>
                <a:rPr lang="en-US" altLang="zh-TW" sz="1200" dirty="0" err="1"/>
                <a:t>MAC:cc:cc:cc:cc</a:t>
              </a:r>
              <a:endParaRPr lang="en-US" altLang="zh-TW" sz="1200" dirty="0"/>
            </a:p>
          </p:txBody>
        </p:sp>
        <p:sp>
          <p:nvSpPr>
            <p:cNvPr id="24617" name="Line 40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371600" y="285750"/>
            <a:ext cx="1905000" cy="685800"/>
            <a:chOff x="3696" y="240"/>
            <a:chExt cx="1200" cy="576"/>
          </a:xfrm>
        </p:grpSpPr>
        <p:sp>
          <p:nvSpPr>
            <p:cNvPr id="24614" name="Rectangle 4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dirty="0"/>
                <a:t>Spoofed ARP reply</a:t>
              </a:r>
            </a:p>
            <a:p>
              <a:pPr algn="ctr"/>
              <a:r>
                <a:rPr lang="en-US" altLang="zh-TW" sz="1200" dirty="0"/>
                <a:t>IP:10.0.0.2</a:t>
              </a:r>
            </a:p>
            <a:p>
              <a:pPr algn="ctr"/>
              <a:r>
                <a:rPr lang="en-US" altLang="zh-TW" sz="1200" dirty="0" err="1"/>
                <a:t>MAC:cc:cc:cc:cc</a:t>
              </a:r>
              <a:endParaRPr lang="en-US" altLang="zh-TW" sz="1200" dirty="0"/>
            </a:p>
          </p:txBody>
        </p:sp>
        <p:sp>
          <p:nvSpPr>
            <p:cNvPr id="24615" name="Line 4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T1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T2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31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30743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212725" y="4660106"/>
            <a:ext cx="2977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T1’s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39302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T1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T2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55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867400" y="285750"/>
            <a:ext cx="1905000" cy="685800"/>
            <a:chOff x="3696" y="240"/>
            <a:chExt cx="1200" cy="576"/>
          </a:xfrm>
        </p:grpSpPr>
        <p:sp>
          <p:nvSpPr>
            <p:cNvPr id="26663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/>
                <a:t>Forged ARP replies</a:t>
              </a:r>
            </a:p>
            <a:p>
              <a:pPr algn="ctr"/>
              <a:r>
                <a:rPr lang="en-US" altLang="zh-TW" sz="1600"/>
                <a:t>IP:10.0.0.1</a:t>
              </a:r>
            </a:p>
            <a:p>
              <a:pPr algn="ctr"/>
              <a:r>
                <a:rPr lang="en-US" altLang="zh-TW" sz="1600"/>
                <a:t>MAC:cc:cc:cc:cc</a:t>
              </a:r>
            </a:p>
          </p:txBody>
        </p:sp>
        <p:sp>
          <p:nvSpPr>
            <p:cNvPr id="26664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 rot="-5423267">
            <a:off x="2714625" y="1514475"/>
            <a:ext cx="1428750" cy="914400"/>
            <a:chOff x="3696" y="240"/>
            <a:chExt cx="1200" cy="576"/>
          </a:xfrm>
        </p:grpSpPr>
        <p:sp>
          <p:nvSpPr>
            <p:cNvPr id="26661" name="Rectangle 4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/>
                <a:t>Forged ARP replies</a:t>
              </a:r>
            </a:p>
            <a:p>
              <a:pPr algn="ctr"/>
              <a:r>
                <a:rPr lang="en-US" altLang="zh-TW" sz="1600"/>
                <a:t>IP:10.0.0.1</a:t>
              </a:r>
            </a:p>
            <a:p>
              <a:pPr algn="ctr"/>
              <a:r>
                <a:rPr lang="en-US" altLang="zh-TW" sz="1600"/>
                <a:t>MAC:cc:cc:cc:cc</a:t>
              </a:r>
            </a:p>
          </p:txBody>
        </p:sp>
        <p:sp>
          <p:nvSpPr>
            <p:cNvPr id="26662" name="Line 4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5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T1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T2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9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200400" y="4686300"/>
            <a:ext cx="2977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T2’s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1074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T1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T2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827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34839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28707" name="Line 38"/>
          <p:cNvSpPr>
            <a:spLocks noChangeShapeType="1"/>
          </p:cNvSpPr>
          <p:nvPr/>
        </p:nvSpPr>
        <p:spPr bwMode="auto">
          <a:xfrm flipV="1">
            <a:off x="914400" y="400050"/>
            <a:ext cx="0" cy="20574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42"/>
          <p:cNvSpPr>
            <a:spLocks noChangeShapeType="1"/>
          </p:cNvSpPr>
          <p:nvPr/>
        </p:nvSpPr>
        <p:spPr bwMode="auto">
          <a:xfrm>
            <a:off x="914400" y="400050"/>
            <a:ext cx="7162800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43"/>
          <p:cNvSpPr>
            <a:spLocks noChangeShapeType="1"/>
          </p:cNvSpPr>
          <p:nvPr/>
        </p:nvSpPr>
        <p:spPr bwMode="auto">
          <a:xfrm>
            <a:off x="8077200" y="400050"/>
            <a:ext cx="0" cy="20574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Text Box 44"/>
          <p:cNvSpPr txBox="1">
            <a:spLocks noChangeArrowheads="1"/>
          </p:cNvSpPr>
          <p:nvPr/>
        </p:nvSpPr>
        <p:spPr bwMode="auto">
          <a:xfrm>
            <a:off x="2743201" y="0"/>
            <a:ext cx="408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Message intended to send to T2</a:t>
            </a:r>
          </a:p>
        </p:txBody>
      </p:sp>
      <p:sp>
        <p:nvSpPr>
          <p:cNvPr id="28711" name="Line 46"/>
          <p:cNvSpPr>
            <a:spLocks noChangeShapeType="1"/>
          </p:cNvSpPr>
          <p:nvPr/>
        </p:nvSpPr>
        <p:spPr bwMode="auto">
          <a:xfrm flipV="1">
            <a:off x="6934200" y="1485900"/>
            <a:ext cx="0" cy="108585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8"/>
          <p:cNvSpPr>
            <a:spLocks noChangeShapeType="1"/>
          </p:cNvSpPr>
          <p:nvPr/>
        </p:nvSpPr>
        <p:spPr bwMode="auto">
          <a:xfrm flipH="1">
            <a:off x="5029200" y="14859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9"/>
          <p:cNvSpPr>
            <a:spLocks noChangeShapeType="1"/>
          </p:cNvSpPr>
          <p:nvPr/>
        </p:nvSpPr>
        <p:spPr bwMode="auto">
          <a:xfrm>
            <a:off x="5029200" y="1485900"/>
            <a:ext cx="0" cy="10287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Text Box 50"/>
          <p:cNvSpPr txBox="1">
            <a:spLocks noChangeArrowheads="1"/>
          </p:cNvSpPr>
          <p:nvPr/>
        </p:nvSpPr>
        <p:spPr bwMode="auto">
          <a:xfrm>
            <a:off x="5181600" y="1657350"/>
            <a:ext cx="16273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Hacker will</a:t>
            </a:r>
          </a:p>
          <a:p>
            <a:pPr eaLnBrk="1" hangingPunct="1"/>
            <a:r>
              <a:rPr lang="en-US" altLang="zh-TW"/>
              <a:t>relay the </a:t>
            </a:r>
          </a:p>
          <a:p>
            <a:pPr eaLnBrk="1" hangingPunct="1"/>
            <a:r>
              <a:rPr lang="en-US" altLang="zh-TW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6875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T1</a:t>
            </a:r>
          </a:p>
          <a:p>
            <a:pPr algn="ctr"/>
            <a:r>
              <a:rPr lang="en-US" altLang="zh-TW" sz="1800"/>
              <a:t>IP:10.0.0.1</a:t>
            </a:r>
          </a:p>
          <a:p>
            <a:pPr algn="ctr"/>
            <a:r>
              <a:rPr lang="en-US" altLang="zh-TW" sz="1800"/>
              <a:t>MAC:aa:aa:aa:aa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6576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T2</a:t>
            </a:r>
          </a:p>
          <a:p>
            <a:pPr algn="ctr"/>
            <a:r>
              <a:rPr lang="en-US" altLang="zh-TW" sz="1600"/>
              <a:t>IP:10.0.0.2</a:t>
            </a:r>
          </a:p>
          <a:p>
            <a:pPr algn="ctr"/>
            <a:r>
              <a:rPr lang="en-US" altLang="zh-TW" sz="1600"/>
              <a:t>MAC:bb:bb:bb:bb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553200" y="2686050"/>
            <a:ext cx="16764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Hacker</a:t>
            </a:r>
          </a:p>
          <a:p>
            <a:pPr algn="ctr"/>
            <a:r>
              <a:rPr lang="en-US" altLang="zh-TW" sz="1600"/>
              <a:t>IP:10.0.0.3</a:t>
            </a:r>
          </a:p>
          <a:p>
            <a:pPr algn="ctr"/>
            <a:r>
              <a:rPr lang="en-US" altLang="zh-TW" sz="1600"/>
              <a:t>MAC:cc:cc:cc:cc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733800" y="914400"/>
            <a:ext cx="1524000" cy="514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switch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495800" y="14287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14478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144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257800" y="114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 flipV="1">
            <a:off x="7467600" y="11430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51" name="Group 11"/>
          <p:cNvGraphicFramePr>
            <a:graphicFrameLocks noGrp="1"/>
          </p:cNvGraphicFramePr>
          <p:nvPr/>
        </p:nvGraphicFramePr>
        <p:xfrm>
          <a:off x="304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9906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aphicFrame>
        <p:nvGraphicFramePr>
          <p:cNvPr id="35863" name="Group 23"/>
          <p:cNvGraphicFramePr>
            <a:graphicFrameLocks noGrp="1"/>
          </p:cNvGraphicFramePr>
          <p:nvPr/>
        </p:nvGraphicFramePr>
        <p:xfrm>
          <a:off x="3352800" y="4114800"/>
          <a:ext cx="2438400" cy="5084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5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</a:t>
                      </a:r>
                    </a:p>
                  </a:txBody>
                  <a:tcPr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886200" y="3771900"/>
            <a:ext cx="1208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V="1">
            <a:off x="914400" y="400050"/>
            <a:ext cx="0" cy="20574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914400" y="400050"/>
            <a:ext cx="71628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8077200" y="400050"/>
            <a:ext cx="0" cy="20574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2743201" y="0"/>
            <a:ext cx="3889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Hacker will relay the message</a:t>
            </a:r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V="1">
            <a:off x="6934200" y="1485900"/>
            <a:ext cx="0" cy="10858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5029200" y="1485900"/>
            <a:ext cx="1905000" cy="35719"/>
          </a:xfrm>
          <a:custGeom>
            <a:avLst/>
            <a:gdLst>
              <a:gd name="T0" fmla="*/ 2147483647 w 1200"/>
              <a:gd name="T1" fmla="*/ 0 h 30"/>
              <a:gd name="T2" fmla="*/ 1338203615 w 1200"/>
              <a:gd name="T3" fmla="*/ 75604693 h 30"/>
              <a:gd name="T4" fmla="*/ 0 w 1200"/>
              <a:gd name="T5" fmla="*/ 0 h 30"/>
              <a:gd name="T6" fmla="*/ 0 60000 65536"/>
              <a:gd name="T7" fmla="*/ 0 60000 65536"/>
              <a:gd name="T8" fmla="*/ 0 60000 65536"/>
              <a:gd name="T9" fmla="*/ 0 w 1200"/>
              <a:gd name="T10" fmla="*/ 0 h 30"/>
              <a:gd name="T11" fmla="*/ 1200 w 1200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0">
                <a:moveTo>
                  <a:pt x="1200" y="0"/>
                </a:moveTo>
                <a:lnTo>
                  <a:pt x="531" y="3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7" name="Text Box 42"/>
          <p:cNvSpPr txBox="1">
            <a:spLocks noChangeArrowheads="1"/>
          </p:cNvSpPr>
          <p:nvPr/>
        </p:nvSpPr>
        <p:spPr bwMode="auto">
          <a:xfrm>
            <a:off x="5181600" y="1657350"/>
            <a:ext cx="1558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Message</a:t>
            </a:r>
          </a:p>
          <a:p>
            <a:pPr eaLnBrk="1" hangingPunct="1"/>
            <a:r>
              <a:rPr lang="en-US" altLang="zh-TW"/>
              <a:t>intended to</a:t>
            </a:r>
          </a:p>
          <a:p>
            <a:pPr eaLnBrk="1" hangingPunct="1"/>
            <a:r>
              <a:rPr lang="en-US" altLang="zh-TW"/>
              <a:t>send to T1</a:t>
            </a:r>
          </a:p>
        </p:txBody>
      </p:sp>
      <p:sp>
        <p:nvSpPr>
          <p:cNvPr id="29738" name="Line 43"/>
          <p:cNvSpPr>
            <a:spLocks noChangeShapeType="1"/>
          </p:cNvSpPr>
          <p:nvPr/>
        </p:nvSpPr>
        <p:spPr bwMode="auto">
          <a:xfrm>
            <a:off x="5029200" y="1485900"/>
            <a:ext cx="0" cy="10858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8077200" cy="3143250"/>
          </a:xfrm>
        </p:spPr>
        <p:txBody>
          <a:bodyPr>
            <a:normAutofit fontScale="62500" lnSpcReduction="20000"/>
          </a:bodyPr>
          <a:lstStyle/>
          <a:p>
            <a:pPr lvl="1" algn="just" eaLnBrk="1" hangingPunct="1"/>
            <a:r>
              <a:rPr lang="en-US" altLang="zh-TW" dirty="0" smtClean="0"/>
              <a:t>Sniffing</a:t>
            </a:r>
          </a:p>
          <a:p>
            <a:pPr lvl="2" algn="just" eaLnBrk="1" hangingPunct="1"/>
            <a:r>
              <a:rPr lang="en-US" altLang="zh-TW" dirty="0" smtClean="0"/>
              <a:t>By using ARP spoofing, all the traffic can be directed to the hackers.</a:t>
            </a:r>
          </a:p>
          <a:p>
            <a:pPr lvl="2" algn="just" eaLnBrk="1" hangingPunct="1"/>
            <a:r>
              <a:rPr lang="en-US" altLang="zh-TW" dirty="0" smtClean="0"/>
              <a:t>It is possible to perform sniffing on a switched network now.</a:t>
            </a:r>
          </a:p>
          <a:p>
            <a:pPr marL="914400" lvl="2" indent="0" algn="just" eaLnBrk="1" hangingPunct="1">
              <a:buNone/>
            </a:pPr>
            <a:endParaRPr lang="en-US" altLang="zh-TW" dirty="0" smtClean="0"/>
          </a:p>
          <a:p>
            <a:pPr lvl="1" algn="just" eaLnBrk="1" hangingPunct="1"/>
            <a:r>
              <a:rPr lang="en-US" altLang="zh-TW" dirty="0" err="1" smtClean="0"/>
              <a:t>DoS</a:t>
            </a:r>
            <a:endParaRPr lang="en-US" altLang="zh-TW" dirty="0" smtClean="0"/>
          </a:p>
          <a:p>
            <a:pPr lvl="2" algn="just" eaLnBrk="1" hangingPunct="1"/>
            <a:r>
              <a:rPr lang="en-US" altLang="zh-TW" dirty="0" smtClean="0"/>
              <a:t>Updating ARP caches with non-existent MAC addresses will cause frames to be dropped.</a:t>
            </a:r>
          </a:p>
          <a:p>
            <a:pPr lvl="2" algn="just" eaLnBrk="1" hangingPunct="1"/>
            <a:r>
              <a:rPr lang="en-US" altLang="zh-TW" dirty="0" smtClean="0"/>
              <a:t>These could be sent out in a sweeping fashion to all clients on the network in order to cause a Denial of Service attack (</a:t>
            </a:r>
            <a:r>
              <a:rPr lang="en-US" altLang="zh-TW" dirty="0" err="1" smtClean="0"/>
              <a:t>DoS</a:t>
            </a:r>
            <a:r>
              <a:rPr lang="en-US" altLang="zh-TW" dirty="0" smtClean="0"/>
              <a:t>).</a:t>
            </a:r>
          </a:p>
          <a:p>
            <a:pPr lvl="2" algn="just" eaLnBrk="1" hangingPunct="1"/>
            <a:endParaRPr lang="en-US" altLang="zh-TW" dirty="0"/>
          </a:p>
          <a:p>
            <a:pPr lvl="1" algn="just"/>
            <a:r>
              <a:rPr lang="en-US" altLang="zh-TW" dirty="0"/>
              <a:t>Hijacking</a:t>
            </a:r>
          </a:p>
          <a:p>
            <a:pPr lvl="2" algn="just"/>
            <a:r>
              <a:rPr lang="en-US" altLang="zh-TW" dirty="0"/>
              <a:t>By using </a:t>
            </a:r>
            <a:r>
              <a:rPr lang="en-US" altLang="zh-TW" dirty="0" err="1"/>
              <a:t>MiM</a:t>
            </a:r>
            <a:r>
              <a:rPr lang="en-US" altLang="zh-TW" dirty="0"/>
              <a:t> attack, all the traffic of a TCP connection will go through the hacker.</a:t>
            </a:r>
          </a:p>
          <a:p>
            <a:pPr lvl="2" algn="just"/>
            <a:r>
              <a:rPr lang="en-US" altLang="zh-TW" dirty="0"/>
              <a:t>Now it is much easier to hijack the session as compared to the </a:t>
            </a:r>
            <a:r>
              <a:rPr lang="en-US" altLang="zh-TW" dirty="0" smtClean="0"/>
              <a:t>other methods.</a:t>
            </a:r>
            <a:endParaRPr lang="en-US" altLang="zh-TW" dirty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Possible types of attacks </a:t>
            </a:r>
          </a:p>
        </p:txBody>
      </p:sp>
    </p:spTree>
    <p:extLst>
      <p:ext uri="{BB962C8B-B14F-4D97-AF65-F5344CB8AC3E}">
        <p14:creationId xmlns:p14="http://schemas.microsoft.com/office/powerpoint/2010/main" val="16028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Slides from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Lecture 20: Routing Security (Hijacking the Internet for fun and profit!), </a:t>
            </a:r>
            <a:r>
              <a:rPr lang="en-US" sz="2100" cap="none" dirty="0" smtClean="0"/>
              <a:t>CSE390 – Advanced Computer Networks</a:t>
            </a: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sz="2100" dirty="0"/>
              <a:t>Steve Kent, Security the Border Gateway Protocol using S-BGP</a:t>
            </a:r>
          </a:p>
          <a:p>
            <a:pPr algn="just"/>
            <a:endParaRPr lang="en-US" sz="2100" dirty="0" smtClean="0"/>
          </a:p>
          <a:p>
            <a:pPr algn="just"/>
            <a:r>
              <a:rPr lang="en-US" sz="2100" dirty="0" smtClean="0"/>
              <a:t>Slides of Prof. </a:t>
            </a:r>
            <a:r>
              <a:rPr lang="en-US" sz="2100" dirty="0" err="1" smtClean="0"/>
              <a:t>Sandeep</a:t>
            </a:r>
            <a:r>
              <a:rPr lang="en-US" sz="2100" dirty="0" smtClean="0"/>
              <a:t> Kumar </a:t>
            </a:r>
            <a:r>
              <a:rPr lang="en-US" sz="2100" dirty="0" err="1" smtClean="0"/>
              <a:t>Shukla</a:t>
            </a:r>
            <a:endParaRPr lang="en-US" sz="2100" dirty="0" smtClean="0"/>
          </a:p>
          <a:p>
            <a:pPr algn="just"/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hlinkClick r:id="rId2"/>
              </a:rPr>
              <a:t>https://slideplayer.com/slide/2547379/</a:t>
            </a:r>
            <a:endParaRPr lang="en-US" sz="2400" dirty="0"/>
          </a:p>
          <a:p>
            <a:pPr algn="just"/>
            <a:endParaRPr lang="en-US" sz="21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077200" cy="3295650"/>
          </a:xfrm>
        </p:spPr>
        <p:txBody>
          <a:bodyPr>
            <a:normAutofit fontScale="55000" lnSpcReduction="20000"/>
          </a:bodyPr>
          <a:lstStyle/>
          <a:p>
            <a:pPr lvl="1" eaLnBrk="1" hangingPunct="1"/>
            <a:r>
              <a:rPr lang="en-US" altLang="zh-TW" dirty="0" smtClean="0"/>
              <a:t>Broadcasting</a:t>
            </a:r>
          </a:p>
          <a:p>
            <a:pPr lvl="2" eaLnBrk="1" hangingPunct="1"/>
            <a:r>
              <a:rPr lang="en-US" altLang="zh-TW" dirty="0" smtClean="0"/>
              <a:t>Frames can be broadcast to the entire network by setting the destination address to FF:FF:FF:FF:FF:FF (broadcast MAC).</a:t>
            </a:r>
          </a:p>
          <a:p>
            <a:pPr lvl="2" eaLnBrk="1" hangingPunct="1"/>
            <a:r>
              <a:rPr lang="en-US" altLang="zh-TW" dirty="0" smtClean="0"/>
              <a:t>By sweeping a network with spoofed ARP replies which set the MAC of the network gateway to the broadcast  address, all external-bound data will be broadcast, thus enabling sniffing.</a:t>
            </a:r>
          </a:p>
          <a:p>
            <a:pPr lvl="2" eaLnBrk="1" hangingPunct="1"/>
            <a:r>
              <a:rPr lang="en-US" altLang="zh-TW" dirty="0" smtClean="0"/>
              <a:t>If a hacker listen for ARP requests and generate reply with broadcast address, large amounts of data could be broadcast on the networks.</a:t>
            </a:r>
          </a:p>
          <a:p>
            <a:pPr lvl="2" eaLnBrk="1" hangingPunct="1"/>
            <a:endParaRPr lang="en-US" altLang="zh-TW" dirty="0"/>
          </a:p>
          <a:p>
            <a:pPr lvl="1"/>
            <a:r>
              <a:rPr lang="en-US" altLang="zh-TW" dirty="0"/>
              <a:t>Cloning</a:t>
            </a:r>
          </a:p>
          <a:p>
            <a:pPr lvl="2"/>
            <a:r>
              <a:rPr lang="en-US" altLang="zh-TW" dirty="0"/>
              <a:t>A MAC address is supposed to be unique.</a:t>
            </a:r>
          </a:p>
          <a:p>
            <a:pPr lvl="2"/>
            <a:r>
              <a:rPr lang="en-US" altLang="zh-TW" dirty="0"/>
              <a:t>It is possible to change the MAC address of a network card (burn into the ROM).</a:t>
            </a:r>
          </a:p>
          <a:p>
            <a:pPr lvl="2"/>
            <a:r>
              <a:rPr lang="en-US" altLang="zh-TW" dirty="0"/>
              <a:t>It is also possible to change the MAC on the OS level in some OS.</a:t>
            </a:r>
          </a:p>
          <a:p>
            <a:pPr lvl="3"/>
            <a:r>
              <a:rPr lang="en-US" altLang="zh-TW" dirty="0" err="1"/>
              <a:t>ifconfig</a:t>
            </a:r>
            <a:endParaRPr lang="en-US" altLang="zh-TW" dirty="0"/>
          </a:p>
          <a:p>
            <a:pPr lvl="2"/>
            <a:r>
              <a:rPr lang="en-US" altLang="zh-TW" dirty="0"/>
              <a:t>An attacker can </a:t>
            </a:r>
            <a:r>
              <a:rPr lang="en-US" altLang="zh-TW" dirty="0" err="1"/>
              <a:t>DoS</a:t>
            </a:r>
            <a:r>
              <a:rPr lang="en-US" altLang="zh-TW" dirty="0"/>
              <a:t> a target computer, then assign themselves the IP and MAC of the target computer, thus he can receive all frames intended for the target.</a:t>
            </a:r>
          </a:p>
          <a:p>
            <a:pPr marL="914400" lvl="2" indent="0" eaLnBrk="1" hangingPunct="1">
              <a:buNone/>
            </a:pPr>
            <a:endParaRPr lang="en-US" altLang="zh-TW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Possible types of attacks </a:t>
            </a:r>
          </a:p>
        </p:txBody>
      </p:sp>
    </p:spTree>
    <p:extLst>
      <p:ext uri="{BB962C8B-B14F-4D97-AF65-F5344CB8AC3E}">
        <p14:creationId xmlns:p14="http://schemas.microsoft.com/office/powerpoint/2010/main" val="906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Defenses against ARP Spoofing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5433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zh-TW" sz="1200" dirty="0" smtClean="0"/>
              <a:t>No Universal defense.</a:t>
            </a:r>
          </a:p>
          <a:p>
            <a:pPr algn="just" eaLnBrk="1" hangingPunct="1"/>
            <a:r>
              <a:rPr lang="en-US" altLang="zh-TW" sz="1200" dirty="0" smtClean="0"/>
              <a:t>Use static ARP entries</a:t>
            </a:r>
          </a:p>
          <a:p>
            <a:pPr lvl="1" algn="just" eaLnBrk="1" hangingPunct="1"/>
            <a:r>
              <a:rPr lang="en-US" altLang="zh-TW" sz="1200" dirty="0" smtClean="0"/>
              <a:t>Cannot be updated</a:t>
            </a:r>
          </a:p>
          <a:p>
            <a:pPr lvl="1" algn="just" eaLnBrk="1" hangingPunct="1"/>
            <a:r>
              <a:rPr lang="en-US" altLang="zh-TW" sz="1200" dirty="0" smtClean="0"/>
              <a:t>Spoofed ARP replies are ignored.</a:t>
            </a:r>
          </a:p>
          <a:p>
            <a:pPr lvl="1" algn="just" eaLnBrk="1" hangingPunct="1"/>
            <a:r>
              <a:rPr lang="en-US" altLang="zh-TW" sz="1200" dirty="0" smtClean="0"/>
              <a:t>ARP table needs a static entry for each machine on the network.</a:t>
            </a:r>
          </a:p>
          <a:p>
            <a:pPr lvl="1" algn="just" eaLnBrk="1" hangingPunct="1"/>
            <a:r>
              <a:rPr lang="en-US" altLang="zh-TW" sz="1200" dirty="0" smtClean="0"/>
              <a:t>Large overhead</a:t>
            </a:r>
          </a:p>
          <a:p>
            <a:pPr lvl="2" algn="just" eaLnBrk="1" hangingPunct="1"/>
            <a:r>
              <a:rPr lang="en-US" altLang="zh-TW" sz="1200" dirty="0" smtClean="0"/>
              <a:t>Deploying these tables</a:t>
            </a:r>
          </a:p>
          <a:p>
            <a:pPr lvl="2" algn="just" eaLnBrk="1" hangingPunct="1"/>
            <a:r>
              <a:rPr lang="en-US" altLang="zh-TW" sz="1200" dirty="0" smtClean="0"/>
              <a:t>Keep the table up-to-date</a:t>
            </a:r>
          </a:p>
          <a:p>
            <a:pPr lvl="1">
              <a:lnSpc>
                <a:spcPct val="90000"/>
              </a:lnSpc>
            </a:pPr>
            <a:r>
              <a:rPr lang="en-US" altLang="zh-TW" sz="1200" dirty="0"/>
              <a:t>Someone point out </a:t>
            </a:r>
            <a:br>
              <a:rPr lang="en-US" altLang="zh-TW" sz="1200" dirty="0"/>
            </a:br>
            <a:r>
              <a:rPr lang="en-US" altLang="zh-TW" sz="1200" dirty="0"/>
              <a:t>Windows still accepts spoofed ARP replies and updates the static entry with the forged MAC.</a:t>
            </a:r>
          </a:p>
          <a:p>
            <a:pPr lvl="2">
              <a:lnSpc>
                <a:spcPct val="90000"/>
              </a:lnSpc>
            </a:pPr>
            <a:r>
              <a:rPr lang="en-US" altLang="zh-TW" sz="1200" dirty="0"/>
              <a:t>Sabotaging the purpose of static routes.</a:t>
            </a:r>
          </a:p>
          <a:p>
            <a:pPr>
              <a:lnSpc>
                <a:spcPct val="90000"/>
              </a:lnSpc>
            </a:pPr>
            <a:r>
              <a:rPr lang="en-US" altLang="zh-TW" sz="1200" dirty="0"/>
              <a:t>Port Security</a:t>
            </a:r>
          </a:p>
          <a:p>
            <a:pPr lvl="1">
              <a:lnSpc>
                <a:spcPct val="90000"/>
              </a:lnSpc>
            </a:pPr>
            <a:r>
              <a:rPr lang="en-US" altLang="zh-TW" sz="1200" dirty="0"/>
              <a:t>Also known as port binding or MAC Binding.</a:t>
            </a:r>
          </a:p>
          <a:p>
            <a:pPr lvl="1">
              <a:lnSpc>
                <a:spcPct val="90000"/>
              </a:lnSpc>
            </a:pPr>
            <a:r>
              <a:rPr lang="en-US" altLang="zh-TW" sz="1200" dirty="0"/>
              <a:t>A feature on some high-end switches.</a:t>
            </a:r>
          </a:p>
          <a:p>
            <a:pPr lvl="1">
              <a:lnSpc>
                <a:spcPct val="90000"/>
              </a:lnSpc>
            </a:pPr>
            <a:r>
              <a:rPr lang="en-US" altLang="zh-TW" sz="1200" dirty="0"/>
              <a:t>Prevents  changes to the MAC tables of a switch.</a:t>
            </a:r>
          </a:p>
          <a:p>
            <a:pPr lvl="2">
              <a:lnSpc>
                <a:spcPct val="90000"/>
              </a:lnSpc>
            </a:pPr>
            <a:r>
              <a:rPr lang="en-US" altLang="zh-TW" sz="1200" dirty="0"/>
              <a:t>Unless manually performed by a network administrator.</a:t>
            </a:r>
          </a:p>
          <a:p>
            <a:pPr lvl="1">
              <a:lnSpc>
                <a:spcPct val="90000"/>
              </a:lnSpc>
            </a:pPr>
            <a:r>
              <a:rPr lang="en-US" altLang="zh-TW" sz="1200" dirty="0"/>
              <a:t>Not suitable for large networks and networks using DHCP.</a:t>
            </a:r>
          </a:p>
          <a:p>
            <a:pPr lvl="2" algn="just" eaLnBrk="1" hangingPunct="1"/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0964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0150"/>
            <a:ext cx="7772400" cy="2457450"/>
          </a:xfrm>
        </p:spPr>
        <p:txBody>
          <a:bodyPr>
            <a:normAutofit/>
          </a:bodyPr>
          <a:lstStyle/>
          <a:p>
            <a:pPr lvl="1" algn="just" eaLnBrk="1" hangingPunct="1"/>
            <a:r>
              <a:rPr lang="en-US" altLang="zh-TW" dirty="0" smtClean="0"/>
              <a:t>Requests the IP of a known MAC.</a:t>
            </a:r>
          </a:p>
          <a:p>
            <a:pPr lvl="1" algn="just" eaLnBrk="1" hangingPunct="1"/>
            <a:r>
              <a:rPr lang="en-US" altLang="zh-TW" dirty="0" smtClean="0"/>
              <a:t>Detect MAC cloning.</a:t>
            </a:r>
          </a:p>
          <a:p>
            <a:pPr lvl="1" algn="just" eaLnBrk="1" hangingPunct="1"/>
            <a:r>
              <a:rPr lang="en-US" altLang="zh-TW" dirty="0" smtClean="0"/>
              <a:t>Cloning can be detected, if multiple replies are received for a single RARP.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RARP (Reverse ARP)</a:t>
            </a:r>
          </a:p>
        </p:txBody>
      </p:sp>
    </p:spTree>
    <p:extLst>
      <p:ext uri="{BB962C8B-B14F-4D97-AF65-F5344CB8AC3E}">
        <p14:creationId xmlns:p14="http://schemas.microsoft.com/office/powerpoint/2010/main" val="26025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Gratuitous ARP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algn="just" eaLnBrk="1" hangingPunct="1"/>
            <a:r>
              <a:rPr lang="en-US" dirty="0" smtClean="0"/>
              <a:t>Source and target IPs in the ARP request are the same.</a:t>
            </a:r>
          </a:p>
          <a:p>
            <a:pPr lvl="1" algn="just" eaLnBrk="1" hangingPunct="1"/>
            <a:endParaRPr lang="en-US" dirty="0" smtClean="0"/>
          </a:p>
          <a:p>
            <a:pPr lvl="1" algn="just" eaLnBrk="1" hangingPunct="1"/>
            <a:r>
              <a:rPr lang="en-US" dirty="0" smtClean="0"/>
              <a:t>In form of broadcast.</a:t>
            </a:r>
          </a:p>
          <a:p>
            <a:pPr lvl="1" algn="just" eaLnBrk="1" hangingPunct="1"/>
            <a:endParaRPr lang="en-US" dirty="0" smtClean="0"/>
          </a:p>
          <a:p>
            <a:pPr lvl="1" algn="just" eaLnBrk="1" hangingPunct="1"/>
            <a:r>
              <a:rPr lang="en-US" dirty="0" smtClean="0"/>
              <a:t>Some implementations recognize it as a special case, that of a system sending out updated information about itself to everybody, and cache that request.</a:t>
            </a:r>
          </a:p>
          <a:p>
            <a:pPr lvl="1" algn="just" eaLnBrk="1" hangingPunct="1"/>
            <a:endParaRPr lang="en-US" dirty="0" smtClean="0"/>
          </a:p>
          <a:p>
            <a:pPr lvl="1" algn="just" eaLnBrk="1" hangingPunct="1"/>
            <a:r>
              <a:rPr lang="en-US" dirty="0" smtClean="0"/>
              <a:t>One packet can screw up the entire network.</a:t>
            </a:r>
          </a:p>
        </p:txBody>
      </p:sp>
    </p:spTree>
    <p:extLst>
      <p:ext uri="{BB962C8B-B14F-4D97-AF65-F5344CB8AC3E}">
        <p14:creationId xmlns:p14="http://schemas.microsoft.com/office/powerpoint/2010/main" val="42157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DAI</a:t>
            </a:r>
            <a:endParaRPr lang="en-US" sz="3200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Dynamic ARP Inspection (DAI) is a security feature that protects ARP (Address Resolution Protocol) which is vulnerable to an attack like ARP poisoning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DAI checks all ARP packets on untrusted interfaces, it will compare the information in the ARP packet with the DHCP snooping database and/or an ARP access-list. If the information in the ARP packet </a:t>
            </a:r>
            <a:r>
              <a:rPr lang="en-US" dirty="0" smtClean="0"/>
              <a:t>does not match, </a:t>
            </a:r>
            <a:r>
              <a:rPr lang="en-US" dirty="0"/>
              <a:t>it will be dropped.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4781550"/>
            <a:ext cx="5562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https://networklessons.com/switching/dai-dynamic-arp-inspection</a:t>
            </a:r>
          </a:p>
        </p:txBody>
      </p:sp>
    </p:spTree>
    <p:extLst>
      <p:ext uri="{BB962C8B-B14F-4D97-AF65-F5344CB8AC3E}">
        <p14:creationId xmlns:p14="http://schemas.microsoft.com/office/powerpoint/2010/main" val="16441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DHCP </a:t>
            </a:r>
            <a:r>
              <a:rPr lang="en-US" b="1" dirty="0"/>
              <a:t>Snooping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 descr="DHCP Snooping a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0"/>
            <a:ext cx="7810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4705350"/>
            <a:ext cx="563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 - https</a:t>
            </a:r>
            <a:r>
              <a:rPr lang="en-US" sz="1200" dirty="0"/>
              <a:t>://community.fs.com/blog/what-is-dhcp-snooping-and-how-it-works.html</a:t>
            </a:r>
          </a:p>
        </p:txBody>
      </p:sp>
    </p:spTree>
    <p:extLst>
      <p:ext uri="{BB962C8B-B14F-4D97-AF65-F5344CB8AC3E}">
        <p14:creationId xmlns:p14="http://schemas.microsoft.com/office/powerpoint/2010/main" val="117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err="1"/>
              <a:t>MACsec</a:t>
            </a:r>
            <a:r>
              <a:rPr lang="en-US" dirty="0"/>
              <a:t> is a Layer 2 protocol that relies on GCM-AES-128 to offer integrity and confidentiality, and operates over </a:t>
            </a:r>
            <a:r>
              <a:rPr lang="en-US" dirty="0" err="1"/>
              <a:t>ethernet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can secure all traffic within a LAN, including DHCP and ARP, as well as traffic from higher layer protocols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an  extension to 802.1X provides secure key exchange and mutual authentication for </a:t>
            </a:r>
            <a:r>
              <a:rPr lang="en-US" dirty="0" err="1"/>
              <a:t>MACsec</a:t>
            </a:r>
            <a:r>
              <a:rPr lang="en-US" dirty="0"/>
              <a:t> nodes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IPsec (a Layer 3 security protocol) and TLS (a Layer 4 security protocol) offer different guarantees and can be a better fit, depending on the use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705350"/>
            <a:ext cx="4953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Ref: https</a:t>
            </a:r>
            <a:r>
              <a:rPr lang="en-US" sz="800" dirty="0"/>
              <a:t>://developers.redhat.com/blog/2016/10/14/macsec-a-different-solution-to-encrypt-network-traffic</a:t>
            </a:r>
          </a:p>
        </p:txBody>
      </p:sp>
    </p:spTree>
    <p:extLst>
      <p:ext uri="{BB962C8B-B14F-4D97-AF65-F5344CB8AC3E}">
        <p14:creationId xmlns:p14="http://schemas.microsoft.com/office/powerpoint/2010/main" val="35040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he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35433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www.ndss-symposium.org/wp-content/uploads/2017/09/Secure-Border-Gateway-Protocol-S-BGP.pdf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https</a:t>
            </a:r>
            <a:r>
              <a:rPr lang="en-US" sz="1800" dirty="0"/>
              <a:t>://www.vpnfaqs.com/vpn-protocols-whats-the-best/</a:t>
            </a:r>
          </a:p>
          <a:p>
            <a:endParaRPr lang="en-US" sz="1800" dirty="0"/>
          </a:p>
          <a:p>
            <a:r>
              <a:rPr lang="en-US" sz="1800" dirty="0"/>
              <a:t>https://privacyaustralia.net/vpn-protocols/</a:t>
            </a:r>
          </a:p>
          <a:p>
            <a:endParaRPr lang="en-US" sz="1800" dirty="0"/>
          </a:p>
          <a:p>
            <a:r>
              <a:rPr lang="en-US" sz="1800" dirty="0"/>
              <a:t>https://zicodeng.medium.com/how-vpn-works-b7549dcc6ce4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71B-1E81-4454-BDF6-AC9462661A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37147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dirty="0" smtClean="0"/>
              <a:t>A computer connected to an IP/Ethernet has two addresses</a:t>
            </a:r>
          </a:p>
          <a:p>
            <a:pPr lvl="1" eaLnBrk="1" hangingPunct="1"/>
            <a:r>
              <a:rPr lang="en-US" altLang="zh-TW" dirty="0" smtClean="0"/>
              <a:t>Address of network card (</a:t>
            </a:r>
            <a:r>
              <a:rPr lang="en-US" altLang="zh-TW" dirty="0" smtClean="0">
                <a:solidFill>
                  <a:srgbClr val="FF0000"/>
                </a:solidFill>
              </a:rPr>
              <a:t>MAC address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en-US" altLang="zh-TW" dirty="0" smtClean="0"/>
              <a:t>Globally unique and unchangeable address stored on the network card.</a:t>
            </a:r>
          </a:p>
          <a:p>
            <a:pPr lvl="2" eaLnBrk="1" hangingPunct="1"/>
            <a:r>
              <a:rPr lang="en-US" altLang="zh-TW" dirty="0" smtClean="0"/>
              <a:t>Ethernet header contains the MAC address of the source and the destination computer.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IP address</a:t>
            </a:r>
          </a:p>
          <a:p>
            <a:pPr lvl="2" eaLnBrk="1" hangingPunct="1"/>
            <a:r>
              <a:rPr lang="en-US" altLang="zh-TW" dirty="0" smtClean="0"/>
              <a:t>Each computer on a network must have a unique IP address to communicate.</a:t>
            </a:r>
          </a:p>
          <a:p>
            <a:pPr lvl="2" eaLnBrk="1" hangingPunct="1"/>
            <a:r>
              <a:rPr lang="en-US" altLang="zh-TW" dirty="0" smtClean="0"/>
              <a:t>Virtual and assigned by software.</a:t>
            </a:r>
          </a:p>
        </p:txBody>
      </p:sp>
    </p:spTree>
    <p:extLst>
      <p:ext uri="{BB962C8B-B14F-4D97-AF65-F5344CB8AC3E}">
        <p14:creationId xmlns:p14="http://schemas.microsoft.com/office/powerpoint/2010/main" val="4638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772400" cy="2914650"/>
          </a:xfrm>
        </p:spPr>
        <p:txBody>
          <a:bodyPr>
            <a:normAutofit/>
          </a:bodyPr>
          <a:lstStyle/>
          <a:p>
            <a:pPr marL="609600" indent="-609600" algn="just" eaLnBrk="1" hangingPunct="1"/>
            <a:r>
              <a:rPr lang="en-US" altLang="zh-TW" sz="2000" dirty="0" smtClean="0"/>
              <a:t>IP communicates by constructing packets.</a:t>
            </a:r>
          </a:p>
          <a:p>
            <a:pPr marL="609600" indent="-609600" algn="just" eaLnBrk="1" hangingPunct="1"/>
            <a:r>
              <a:rPr lang="en-US" altLang="zh-TW" sz="2000" dirty="0" smtClean="0"/>
              <a:t>Packet are delivered by Ethernet.</a:t>
            </a:r>
          </a:p>
          <a:p>
            <a:pPr marL="990600" lvl="1" indent="-533400" algn="just" eaLnBrk="1" hangingPunct="1">
              <a:buFontTx/>
              <a:buAutoNum type="arabicPeriod"/>
            </a:pPr>
            <a:r>
              <a:rPr lang="en-US" altLang="zh-TW" sz="2000" dirty="0" smtClean="0"/>
              <a:t>Adds an Ethernet header for delivery</a:t>
            </a:r>
          </a:p>
          <a:p>
            <a:pPr marL="990600" lvl="1" indent="-533400" algn="just" eaLnBrk="1" hangingPunct="1">
              <a:buFontTx/>
              <a:buAutoNum type="arabicPeriod"/>
            </a:pPr>
            <a:r>
              <a:rPr lang="en-US" altLang="zh-TW" sz="2000" dirty="0" smtClean="0"/>
              <a:t>Splits the packets into frames</a:t>
            </a:r>
          </a:p>
          <a:p>
            <a:pPr marL="990600" lvl="1" indent="-533400" algn="just" eaLnBrk="1" hangingPunct="1">
              <a:buFontTx/>
              <a:buAutoNum type="arabicPeriod"/>
            </a:pPr>
            <a:r>
              <a:rPr lang="en-US" altLang="zh-TW" sz="2000" dirty="0" smtClean="0"/>
              <a:t>Sends them down the cable to the switch.</a:t>
            </a:r>
          </a:p>
          <a:p>
            <a:pPr marL="990600" lvl="1" indent="-533400" algn="just" eaLnBrk="1" hangingPunct="1">
              <a:buFontTx/>
              <a:buAutoNum type="arabicPeriod"/>
            </a:pPr>
            <a:r>
              <a:rPr lang="en-US" altLang="zh-TW" sz="2000" dirty="0" smtClean="0"/>
              <a:t>The switch then decides which port to send the frame to. By comparing the destination address of the frame to an internal table which maps port numbers to MAC addresses.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08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001000" cy="363855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zh-TW" sz="2400" dirty="0" smtClean="0"/>
              <a:t>When an Ethernet frame is constructed from an IP packet, it has no idea what the MAC address of the destination machine is.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The only information  available is the destination IP address.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There must be a way to the Ethernet protocol to find the MAC address of the destination machine, given a destination IP.</a:t>
            </a:r>
          </a:p>
          <a:p>
            <a:pPr algn="just" eaLnBrk="1" hangingPunct="1"/>
            <a:endParaRPr lang="en-US" altLang="zh-TW" sz="2400" dirty="0" smtClean="0"/>
          </a:p>
          <a:p>
            <a:pPr algn="just" eaLnBrk="1" hangingPunct="1"/>
            <a:r>
              <a:rPr lang="en-US" altLang="zh-TW" sz="2400" dirty="0" smtClean="0"/>
              <a:t>This is where </a:t>
            </a:r>
            <a:r>
              <a:rPr lang="en-US" altLang="zh-TW" sz="2400" dirty="0" smtClean="0">
                <a:solidFill>
                  <a:srgbClr val="FF0000"/>
                </a:solidFill>
              </a:rPr>
              <a:t>ARP</a:t>
            </a:r>
            <a:r>
              <a:rPr lang="en-US" altLang="zh-TW" sz="2400" dirty="0" smtClean="0"/>
              <a:t>, Address Resolution Protocol, come in.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35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" y="1166812"/>
            <a:ext cx="893127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65125" y="242887"/>
            <a:ext cx="8477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accent2"/>
                </a:solidFill>
              </a:rPr>
              <a:t>Address resolution and Reverse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563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6" y="273844"/>
            <a:ext cx="7197725" cy="471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085850"/>
            <a:ext cx="8318500" cy="31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1456</Words>
  <Application>Microsoft Office PowerPoint</Application>
  <PresentationFormat>On-screen Show (16:9)</PresentationFormat>
  <Paragraphs>370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ARP Poisoning </vt:lpstr>
      <vt:lpstr>Acknowledgement: The contents and figures are copied from various sources. Thanks to all authors and sources made those contents public and usable for educational purpose</vt:lpstr>
      <vt:lpstr>Slides from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ARP process</vt:lpstr>
      <vt:lpstr>ARP process</vt:lpstr>
      <vt:lpstr>PowerPoint Presentation</vt:lpstr>
      <vt:lpstr>PowerPoint Presentation</vt:lpstr>
      <vt:lpstr>PowerPoint Presentation</vt:lpstr>
      <vt:lpstr>PowerPoint Presentation</vt:lpstr>
      <vt:lpstr>ARP Cache</vt:lpstr>
      <vt:lpstr>ARP Spoofing</vt:lpstr>
      <vt:lpstr>PowerPoint Presentation</vt:lpstr>
      <vt:lpstr>PowerPoint Presentation</vt:lpstr>
      <vt:lpstr>ARP Spoofing</vt:lpstr>
      <vt:lpstr>Man-in-the-Middle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types of attacks </vt:lpstr>
      <vt:lpstr>Possible types of attacks </vt:lpstr>
      <vt:lpstr>Defenses against ARP Spoofing</vt:lpstr>
      <vt:lpstr>RARP (Reverse ARP)</vt:lpstr>
      <vt:lpstr>Gratuitous ARP</vt:lpstr>
      <vt:lpstr>DAI</vt:lpstr>
      <vt:lpstr> DHCP Snooping </vt:lpstr>
      <vt:lpstr>MACSec</vt:lpstr>
      <vt:lpstr>MACSec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</dc:creator>
  <cp:lastModifiedBy>IIIT</cp:lastModifiedBy>
  <cp:revision>55</cp:revision>
  <dcterms:created xsi:type="dcterms:W3CDTF">2021-03-31T12:09:51Z</dcterms:created>
  <dcterms:modified xsi:type="dcterms:W3CDTF">2022-12-10T07:42:29Z</dcterms:modified>
</cp:coreProperties>
</file>