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1F2A8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F2A8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F2A8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1F2A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2628" y="1030224"/>
            <a:ext cx="7183120" cy="5504815"/>
          </a:xfrm>
          <a:custGeom>
            <a:avLst/>
            <a:gdLst/>
            <a:ahLst/>
            <a:cxnLst/>
            <a:rect l="l" t="t" r="r" b="b"/>
            <a:pathLst>
              <a:path w="7183120" h="5504815">
                <a:moveTo>
                  <a:pt x="4436364" y="5504687"/>
                </a:moveTo>
                <a:lnTo>
                  <a:pt x="0" y="5504687"/>
                </a:lnTo>
                <a:lnTo>
                  <a:pt x="0" y="0"/>
                </a:lnTo>
                <a:lnTo>
                  <a:pt x="4762500" y="0"/>
                </a:lnTo>
                <a:lnTo>
                  <a:pt x="4855464" y="10667"/>
                </a:lnTo>
                <a:lnTo>
                  <a:pt x="4901184" y="18287"/>
                </a:lnTo>
                <a:lnTo>
                  <a:pt x="4946904" y="27432"/>
                </a:lnTo>
                <a:lnTo>
                  <a:pt x="4991100" y="36575"/>
                </a:lnTo>
                <a:lnTo>
                  <a:pt x="5036820" y="45719"/>
                </a:lnTo>
                <a:lnTo>
                  <a:pt x="5125212" y="67055"/>
                </a:lnTo>
                <a:lnTo>
                  <a:pt x="5213604" y="91439"/>
                </a:lnTo>
                <a:lnTo>
                  <a:pt x="5257800" y="105155"/>
                </a:lnTo>
                <a:lnTo>
                  <a:pt x="5300472" y="118871"/>
                </a:lnTo>
                <a:lnTo>
                  <a:pt x="5344668" y="134111"/>
                </a:lnTo>
                <a:lnTo>
                  <a:pt x="5387340" y="149351"/>
                </a:lnTo>
                <a:lnTo>
                  <a:pt x="5428488" y="166116"/>
                </a:lnTo>
                <a:lnTo>
                  <a:pt x="5471160" y="182880"/>
                </a:lnTo>
                <a:lnTo>
                  <a:pt x="5512308" y="199643"/>
                </a:lnTo>
                <a:lnTo>
                  <a:pt x="5594604" y="236219"/>
                </a:lnTo>
                <a:lnTo>
                  <a:pt x="5635752" y="256032"/>
                </a:lnTo>
                <a:lnTo>
                  <a:pt x="5675376" y="275843"/>
                </a:lnTo>
                <a:lnTo>
                  <a:pt x="5794248" y="339851"/>
                </a:lnTo>
                <a:lnTo>
                  <a:pt x="5870448" y="385571"/>
                </a:lnTo>
                <a:lnTo>
                  <a:pt x="5946648" y="434339"/>
                </a:lnTo>
                <a:lnTo>
                  <a:pt x="5983224" y="458723"/>
                </a:lnTo>
                <a:lnTo>
                  <a:pt x="6056376" y="510539"/>
                </a:lnTo>
                <a:lnTo>
                  <a:pt x="6091428" y="537971"/>
                </a:lnTo>
                <a:lnTo>
                  <a:pt x="6128004" y="565403"/>
                </a:lnTo>
                <a:lnTo>
                  <a:pt x="6161532" y="592835"/>
                </a:lnTo>
                <a:lnTo>
                  <a:pt x="6196584" y="621791"/>
                </a:lnTo>
                <a:lnTo>
                  <a:pt x="6263640" y="679703"/>
                </a:lnTo>
                <a:lnTo>
                  <a:pt x="6297168" y="710183"/>
                </a:lnTo>
                <a:lnTo>
                  <a:pt x="6361176" y="771143"/>
                </a:lnTo>
                <a:lnTo>
                  <a:pt x="6393180" y="803147"/>
                </a:lnTo>
                <a:lnTo>
                  <a:pt x="6454140" y="867155"/>
                </a:lnTo>
                <a:lnTo>
                  <a:pt x="6484620" y="900683"/>
                </a:lnTo>
                <a:lnTo>
                  <a:pt x="6542532" y="967739"/>
                </a:lnTo>
                <a:lnTo>
                  <a:pt x="6571488" y="1002791"/>
                </a:lnTo>
                <a:lnTo>
                  <a:pt x="6624828" y="1072895"/>
                </a:lnTo>
                <a:lnTo>
                  <a:pt x="6702552" y="1182623"/>
                </a:lnTo>
                <a:lnTo>
                  <a:pt x="6726936" y="1219199"/>
                </a:lnTo>
                <a:lnTo>
                  <a:pt x="6775704" y="1295399"/>
                </a:lnTo>
                <a:lnTo>
                  <a:pt x="6821424" y="1371599"/>
                </a:lnTo>
                <a:lnTo>
                  <a:pt x="6864096" y="1450847"/>
                </a:lnTo>
                <a:lnTo>
                  <a:pt x="6885432" y="1491995"/>
                </a:lnTo>
                <a:lnTo>
                  <a:pt x="6905244" y="1531619"/>
                </a:lnTo>
                <a:lnTo>
                  <a:pt x="6925056" y="1572767"/>
                </a:lnTo>
                <a:lnTo>
                  <a:pt x="6961632" y="1655063"/>
                </a:lnTo>
                <a:lnTo>
                  <a:pt x="6978396" y="1697735"/>
                </a:lnTo>
                <a:lnTo>
                  <a:pt x="6995160" y="1738883"/>
                </a:lnTo>
                <a:lnTo>
                  <a:pt x="7011924" y="1781555"/>
                </a:lnTo>
                <a:lnTo>
                  <a:pt x="7027164" y="1824227"/>
                </a:lnTo>
                <a:lnTo>
                  <a:pt x="7042404" y="1868423"/>
                </a:lnTo>
                <a:lnTo>
                  <a:pt x="7056120" y="1911095"/>
                </a:lnTo>
                <a:lnTo>
                  <a:pt x="7069836" y="1955291"/>
                </a:lnTo>
                <a:lnTo>
                  <a:pt x="7094220" y="2043683"/>
                </a:lnTo>
                <a:lnTo>
                  <a:pt x="7104888" y="2089403"/>
                </a:lnTo>
                <a:lnTo>
                  <a:pt x="7115556" y="2133599"/>
                </a:lnTo>
                <a:lnTo>
                  <a:pt x="7142988" y="2270759"/>
                </a:lnTo>
                <a:lnTo>
                  <a:pt x="7150608" y="2316479"/>
                </a:lnTo>
                <a:lnTo>
                  <a:pt x="7156704" y="2362199"/>
                </a:lnTo>
                <a:lnTo>
                  <a:pt x="7162800" y="2409443"/>
                </a:lnTo>
                <a:lnTo>
                  <a:pt x="7176516" y="2551175"/>
                </a:lnTo>
                <a:lnTo>
                  <a:pt x="7178040" y="2598419"/>
                </a:lnTo>
                <a:lnTo>
                  <a:pt x="7181088" y="2645663"/>
                </a:lnTo>
                <a:lnTo>
                  <a:pt x="7182612" y="2694431"/>
                </a:lnTo>
                <a:lnTo>
                  <a:pt x="7182612" y="2790443"/>
                </a:lnTo>
                <a:lnTo>
                  <a:pt x="7179564" y="2884931"/>
                </a:lnTo>
                <a:lnTo>
                  <a:pt x="7176516" y="2930651"/>
                </a:lnTo>
                <a:lnTo>
                  <a:pt x="7171944" y="2977895"/>
                </a:lnTo>
                <a:lnTo>
                  <a:pt x="7168896" y="3025139"/>
                </a:lnTo>
                <a:lnTo>
                  <a:pt x="7150608" y="3162299"/>
                </a:lnTo>
                <a:lnTo>
                  <a:pt x="7135367" y="3253739"/>
                </a:lnTo>
                <a:lnTo>
                  <a:pt x="7126224" y="3299459"/>
                </a:lnTo>
                <a:lnTo>
                  <a:pt x="7117080" y="3343655"/>
                </a:lnTo>
                <a:lnTo>
                  <a:pt x="7095744" y="3432047"/>
                </a:lnTo>
                <a:lnTo>
                  <a:pt x="7071360" y="3520439"/>
                </a:lnTo>
                <a:lnTo>
                  <a:pt x="7059167" y="3563111"/>
                </a:lnTo>
                <a:lnTo>
                  <a:pt x="7045452" y="3607307"/>
                </a:lnTo>
                <a:lnTo>
                  <a:pt x="7014972" y="3692651"/>
                </a:lnTo>
                <a:lnTo>
                  <a:pt x="6999732" y="3733799"/>
                </a:lnTo>
                <a:lnTo>
                  <a:pt x="6982967" y="3776471"/>
                </a:lnTo>
                <a:lnTo>
                  <a:pt x="6949440" y="3858767"/>
                </a:lnTo>
                <a:lnTo>
                  <a:pt x="6929628" y="3899915"/>
                </a:lnTo>
                <a:lnTo>
                  <a:pt x="6911340" y="3939539"/>
                </a:lnTo>
                <a:lnTo>
                  <a:pt x="6891528" y="3980687"/>
                </a:lnTo>
                <a:lnTo>
                  <a:pt x="6871716" y="4020311"/>
                </a:lnTo>
                <a:lnTo>
                  <a:pt x="6850380" y="4058411"/>
                </a:lnTo>
                <a:lnTo>
                  <a:pt x="6829044" y="4098035"/>
                </a:lnTo>
                <a:lnTo>
                  <a:pt x="6807708" y="4136135"/>
                </a:lnTo>
                <a:lnTo>
                  <a:pt x="6761988" y="4212335"/>
                </a:lnTo>
                <a:lnTo>
                  <a:pt x="6737604" y="4250435"/>
                </a:lnTo>
                <a:lnTo>
                  <a:pt x="6713220" y="4287011"/>
                </a:lnTo>
                <a:lnTo>
                  <a:pt x="6687312" y="4323587"/>
                </a:lnTo>
                <a:lnTo>
                  <a:pt x="6662928" y="4360163"/>
                </a:lnTo>
                <a:lnTo>
                  <a:pt x="6637020" y="4395215"/>
                </a:lnTo>
                <a:lnTo>
                  <a:pt x="6582156" y="4465319"/>
                </a:lnTo>
                <a:lnTo>
                  <a:pt x="6556248" y="4498847"/>
                </a:lnTo>
                <a:lnTo>
                  <a:pt x="6527292" y="4533899"/>
                </a:lnTo>
                <a:lnTo>
                  <a:pt x="6499860" y="4567427"/>
                </a:lnTo>
                <a:lnTo>
                  <a:pt x="6469380" y="4599431"/>
                </a:lnTo>
                <a:lnTo>
                  <a:pt x="6440424" y="4632959"/>
                </a:lnTo>
                <a:lnTo>
                  <a:pt x="6409944" y="4664963"/>
                </a:lnTo>
                <a:lnTo>
                  <a:pt x="6347460" y="4727447"/>
                </a:lnTo>
                <a:lnTo>
                  <a:pt x="6315456" y="4757927"/>
                </a:lnTo>
                <a:lnTo>
                  <a:pt x="6283452" y="4786883"/>
                </a:lnTo>
                <a:lnTo>
                  <a:pt x="6251448" y="4817363"/>
                </a:lnTo>
                <a:lnTo>
                  <a:pt x="6217920" y="4846319"/>
                </a:lnTo>
                <a:lnTo>
                  <a:pt x="6184392" y="4873751"/>
                </a:lnTo>
                <a:lnTo>
                  <a:pt x="6079236" y="4956047"/>
                </a:lnTo>
                <a:lnTo>
                  <a:pt x="6009132" y="5007863"/>
                </a:lnTo>
                <a:lnTo>
                  <a:pt x="5972556" y="5033771"/>
                </a:lnTo>
                <a:lnTo>
                  <a:pt x="5935980" y="5058155"/>
                </a:lnTo>
                <a:lnTo>
                  <a:pt x="5897880" y="5081015"/>
                </a:lnTo>
                <a:lnTo>
                  <a:pt x="5861304" y="5105399"/>
                </a:lnTo>
                <a:lnTo>
                  <a:pt x="5823204" y="5128259"/>
                </a:lnTo>
                <a:lnTo>
                  <a:pt x="5785104" y="5149595"/>
                </a:lnTo>
                <a:lnTo>
                  <a:pt x="5705856" y="5192267"/>
                </a:lnTo>
                <a:lnTo>
                  <a:pt x="5667756" y="5212079"/>
                </a:lnTo>
                <a:lnTo>
                  <a:pt x="5626608" y="5231891"/>
                </a:lnTo>
                <a:lnTo>
                  <a:pt x="5586984" y="5251703"/>
                </a:lnTo>
                <a:lnTo>
                  <a:pt x="5545836" y="5269991"/>
                </a:lnTo>
                <a:lnTo>
                  <a:pt x="5506212" y="5288279"/>
                </a:lnTo>
                <a:lnTo>
                  <a:pt x="5463540" y="5305043"/>
                </a:lnTo>
                <a:lnTo>
                  <a:pt x="5422392" y="5321807"/>
                </a:lnTo>
                <a:lnTo>
                  <a:pt x="5381244" y="5337047"/>
                </a:lnTo>
                <a:lnTo>
                  <a:pt x="5295900" y="5367527"/>
                </a:lnTo>
                <a:lnTo>
                  <a:pt x="5253228" y="5381243"/>
                </a:lnTo>
                <a:lnTo>
                  <a:pt x="5210556" y="5393435"/>
                </a:lnTo>
                <a:lnTo>
                  <a:pt x="5122164" y="5417819"/>
                </a:lnTo>
                <a:lnTo>
                  <a:pt x="5033772" y="5439155"/>
                </a:lnTo>
                <a:lnTo>
                  <a:pt x="4945380" y="5457443"/>
                </a:lnTo>
                <a:lnTo>
                  <a:pt x="4808220" y="5480303"/>
                </a:lnTo>
                <a:lnTo>
                  <a:pt x="4762500" y="5484875"/>
                </a:lnTo>
                <a:lnTo>
                  <a:pt x="4716780" y="5490971"/>
                </a:lnTo>
                <a:lnTo>
                  <a:pt x="4671060" y="5495543"/>
                </a:lnTo>
                <a:lnTo>
                  <a:pt x="4578096" y="5501639"/>
                </a:lnTo>
                <a:lnTo>
                  <a:pt x="4436364" y="5504687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504431" y="1040892"/>
            <a:ext cx="3732529" cy="5483860"/>
          </a:xfrm>
          <a:custGeom>
            <a:avLst/>
            <a:gdLst/>
            <a:ahLst/>
            <a:cxnLst/>
            <a:rect l="l" t="t" r="r" b="b"/>
            <a:pathLst>
              <a:path w="3732529" h="5483859">
                <a:moveTo>
                  <a:pt x="3732275" y="5483351"/>
                </a:moveTo>
                <a:lnTo>
                  <a:pt x="2692907" y="5483351"/>
                </a:lnTo>
                <a:lnTo>
                  <a:pt x="2599943" y="5480303"/>
                </a:lnTo>
                <a:lnTo>
                  <a:pt x="2552700" y="5477255"/>
                </a:lnTo>
                <a:lnTo>
                  <a:pt x="2506979" y="5472683"/>
                </a:lnTo>
                <a:lnTo>
                  <a:pt x="2459735" y="5469635"/>
                </a:lnTo>
                <a:lnTo>
                  <a:pt x="2414016" y="5463539"/>
                </a:lnTo>
                <a:lnTo>
                  <a:pt x="2368295" y="5458967"/>
                </a:lnTo>
                <a:lnTo>
                  <a:pt x="2276855" y="5443727"/>
                </a:lnTo>
                <a:lnTo>
                  <a:pt x="2232659" y="5436107"/>
                </a:lnTo>
                <a:lnTo>
                  <a:pt x="2188463" y="5426963"/>
                </a:lnTo>
                <a:lnTo>
                  <a:pt x="2142743" y="5417819"/>
                </a:lnTo>
                <a:lnTo>
                  <a:pt x="2054351" y="5396483"/>
                </a:lnTo>
                <a:lnTo>
                  <a:pt x="2011679" y="5385815"/>
                </a:lnTo>
                <a:lnTo>
                  <a:pt x="1967483" y="5373623"/>
                </a:lnTo>
                <a:lnTo>
                  <a:pt x="1839467" y="5332475"/>
                </a:lnTo>
                <a:lnTo>
                  <a:pt x="1796795" y="5317235"/>
                </a:lnTo>
                <a:lnTo>
                  <a:pt x="1755647" y="5300471"/>
                </a:lnTo>
                <a:lnTo>
                  <a:pt x="1714500" y="5285231"/>
                </a:lnTo>
                <a:lnTo>
                  <a:pt x="1673351" y="5268467"/>
                </a:lnTo>
                <a:lnTo>
                  <a:pt x="1591055" y="5231891"/>
                </a:lnTo>
                <a:lnTo>
                  <a:pt x="1551431" y="5213603"/>
                </a:lnTo>
                <a:lnTo>
                  <a:pt x="1511808" y="5193791"/>
                </a:lnTo>
                <a:lnTo>
                  <a:pt x="1472183" y="5172455"/>
                </a:lnTo>
                <a:lnTo>
                  <a:pt x="1432559" y="5152643"/>
                </a:lnTo>
                <a:lnTo>
                  <a:pt x="1394459" y="5131307"/>
                </a:lnTo>
                <a:lnTo>
                  <a:pt x="1280159" y="5062727"/>
                </a:lnTo>
                <a:lnTo>
                  <a:pt x="1243583" y="5039867"/>
                </a:lnTo>
                <a:lnTo>
                  <a:pt x="1207008" y="5015483"/>
                </a:lnTo>
                <a:lnTo>
                  <a:pt x="1170432" y="4989575"/>
                </a:lnTo>
                <a:lnTo>
                  <a:pt x="1135379" y="4965191"/>
                </a:lnTo>
                <a:lnTo>
                  <a:pt x="1098803" y="4939283"/>
                </a:lnTo>
                <a:lnTo>
                  <a:pt x="1063751" y="4911851"/>
                </a:lnTo>
                <a:lnTo>
                  <a:pt x="1030224" y="4884419"/>
                </a:lnTo>
                <a:lnTo>
                  <a:pt x="995172" y="4856987"/>
                </a:lnTo>
                <a:lnTo>
                  <a:pt x="961643" y="4829555"/>
                </a:lnTo>
                <a:lnTo>
                  <a:pt x="929640" y="4800599"/>
                </a:lnTo>
                <a:lnTo>
                  <a:pt x="896111" y="4771643"/>
                </a:lnTo>
                <a:lnTo>
                  <a:pt x="832103" y="4710683"/>
                </a:lnTo>
                <a:lnTo>
                  <a:pt x="801624" y="4680203"/>
                </a:lnTo>
                <a:lnTo>
                  <a:pt x="769619" y="4649723"/>
                </a:lnTo>
                <a:lnTo>
                  <a:pt x="740664" y="4617719"/>
                </a:lnTo>
                <a:lnTo>
                  <a:pt x="710183" y="4585715"/>
                </a:lnTo>
                <a:lnTo>
                  <a:pt x="623316" y="4485131"/>
                </a:lnTo>
                <a:lnTo>
                  <a:pt x="595883" y="4451603"/>
                </a:lnTo>
                <a:lnTo>
                  <a:pt x="569975" y="4416551"/>
                </a:lnTo>
                <a:lnTo>
                  <a:pt x="542543" y="4381499"/>
                </a:lnTo>
                <a:lnTo>
                  <a:pt x="492251" y="4311395"/>
                </a:lnTo>
                <a:lnTo>
                  <a:pt x="443483" y="4238243"/>
                </a:lnTo>
                <a:lnTo>
                  <a:pt x="419100" y="4200143"/>
                </a:lnTo>
                <a:lnTo>
                  <a:pt x="396240" y="4163567"/>
                </a:lnTo>
                <a:lnTo>
                  <a:pt x="373379" y="4125467"/>
                </a:lnTo>
                <a:lnTo>
                  <a:pt x="352043" y="4087367"/>
                </a:lnTo>
                <a:lnTo>
                  <a:pt x="330708" y="4047743"/>
                </a:lnTo>
                <a:lnTo>
                  <a:pt x="309372" y="4009643"/>
                </a:lnTo>
                <a:lnTo>
                  <a:pt x="269748" y="3930396"/>
                </a:lnTo>
                <a:lnTo>
                  <a:pt x="251459" y="3890771"/>
                </a:lnTo>
                <a:lnTo>
                  <a:pt x="214883" y="3808475"/>
                </a:lnTo>
                <a:lnTo>
                  <a:pt x="181356" y="3726179"/>
                </a:lnTo>
                <a:lnTo>
                  <a:pt x="166116" y="3685031"/>
                </a:lnTo>
                <a:lnTo>
                  <a:pt x="135635" y="3599687"/>
                </a:lnTo>
                <a:lnTo>
                  <a:pt x="121919" y="3557015"/>
                </a:lnTo>
                <a:lnTo>
                  <a:pt x="109727" y="3514343"/>
                </a:lnTo>
                <a:lnTo>
                  <a:pt x="97535" y="3470147"/>
                </a:lnTo>
                <a:lnTo>
                  <a:pt x="85343" y="3427475"/>
                </a:lnTo>
                <a:lnTo>
                  <a:pt x="64008" y="3339083"/>
                </a:lnTo>
                <a:lnTo>
                  <a:pt x="54864" y="3294887"/>
                </a:lnTo>
                <a:lnTo>
                  <a:pt x="45719" y="3249167"/>
                </a:lnTo>
                <a:lnTo>
                  <a:pt x="38100" y="3204971"/>
                </a:lnTo>
                <a:lnTo>
                  <a:pt x="30479" y="3159251"/>
                </a:lnTo>
                <a:lnTo>
                  <a:pt x="18287" y="3067811"/>
                </a:lnTo>
                <a:lnTo>
                  <a:pt x="9143" y="2976371"/>
                </a:lnTo>
                <a:lnTo>
                  <a:pt x="3048" y="2883408"/>
                </a:lnTo>
                <a:lnTo>
                  <a:pt x="0" y="2788919"/>
                </a:lnTo>
                <a:lnTo>
                  <a:pt x="0" y="2694432"/>
                </a:lnTo>
                <a:lnTo>
                  <a:pt x="3048" y="2601467"/>
                </a:lnTo>
                <a:lnTo>
                  <a:pt x="9143" y="2506979"/>
                </a:lnTo>
                <a:lnTo>
                  <a:pt x="18287" y="2415540"/>
                </a:lnTo>
                <a:lnTo>
                  <a:pt x="30479" y="2324100"/>
                </a:lnTo>
                <a:lnTo>
                  <a:pt x="38100" y="2278379"/>
                </a:lnTo>
                <a:lnTo>
                  <a:pt x="45719" y="2234183"/>
                </a:lnTo>
                <a:lnTo>
                  <a:pt x="54864" y="2188463"/>
                </a:lnTo>
                <a:lnTo>
                  <a:pt x="64008" y="2144267"/>
                </a:lnTo>
                <a:lnTo>
                  <a:pt x="85343" y="2055875"/>
                </a:lnTo>
                <a:lnTo>
                  <a:pt x="97535" y="2013203"/>
                </a:lnTo>
                <a:lnTo>
                  <a:pt x="109727" y="1969008"/>
                </a:lnTo>
                <a:lnTo>
                  <a:pt x="121919" y="1926335"/>
                </a:lnTo>
                <a:lnTo>
                  <a:pt x="135635" y="1883663"/>
                </a:lnTo>
                <a:lnTo>
                  <a:pt x="166116" y="1798319"/>
                </a:lnTo>
                <a:lnTo>
                  <a:pt x="181356" y="1757171"/>
                </a:lnTo>
                <a:lnTo>
                  <a:pt x="214883" y="1674875"/>
                </a:lnTo>
                <a:lnTo>
                  <a:pt x="251459" y="1592579"/>
                </a:lnTo>
                <a:lnTo>
                  <a:pt x="269748" y="1552955"/>
                </a:lnTo>
                <a:lnTo>
                  <a:pt x="309372" y="1473708"/>
                </a:lnTo>
                <a:lnTo>
                  <a:pt x="330708" y="1434083"/>
                </a:lnTo>
                <a:lnTo>
                  <a:pt x="373379" y="1357883"/>
                </a:lnTo>
                <a:lnTo>
                  <a:pt x="419100" y="1281683"/>
                </a:lnTo>
                <a:lnTo>
                  <a:pt x="492251" y="1171955"/>
                </a:lnTo>
                <a:lnTo>
                  <a:pt x="542543" y="1101851"/>
                </a:lnTo>
                <a:lnTo>
                  <a:pt x="569975" y="1066800"/>
                </a:lnTo>
                <a:lnTo>
                  <a:pt x="595883" y="1031748"/>
                </a:lnTo>
                <a:lnTo>
                  <a:pt x="623316" y="998219"/>
                </a:lnTo>
                <a:lnTo>
                  <a:pt x="710183" y="897635"/>
                </a:lnTo>
                <a:lnTo>
                  <a:pt x="740664" y="865632"/>
                </a:lnTo>
                <a:lnTo>
                  <a:pt x="769619" y="833627"/>
                </a:lnTo>
                <a:lnTo>
                  <a:pt x="801624" y="803148"/>
                </a:lnTo>
                <a:lnTo>
                  <a:pt x="832103" y="772667"/>
                </a:lnTo>
                <a:lnTo>
                  <a:pt x="896111" y="711708"/>
                </a:lnTo>
                <a:lnTo>
                  <a:pt x="929640" y="682751"/>
                </a:lnTo>
                <a:lnTo>
                  <a:pt x="961643" y="653795"/>
                </a:lnTo>
                <a:lnTo>
                  <a:pt x="995172" y="626363"/>
                </a:lnTo>
                <a:lnTo>
                  <a:pt x="1030224" y="598932"/>
                </a:lnTo>
                <a:lnTo>
                  <a:pt x="1063751" y="571500"/>
                </a:lnTo>
                <a:lnTo>
                  <a:pt x="1098803" y="545591"/>
                </a:lnTo>
                <a:lnTo>
                  <a:pt x="1135379" y="518159"/>
                </a:lnTo>
                <a:lnTo>
                  <a:pt x="1170432" y="493775"/>
                </a:lnTo>
                <a:lnTo>
                  <a:pt x="1207008" y="467867"/>
                </a:lnTo>
                <a:lnTo>
                  <a:pt x="1243583" y="443483"/>
                </a:lnTo>
                <a:lnTo>
                  <a:pt x="1280159" y="420623"/>
                </a:lnTo>
                <a:lnTo>
                  <a:pt x="1394459" y="352044"/>
                </a:lnTo>
                <a:lnTo>
                  <a:pt x="1432559" y="330707"/>
                </a:lnTo>
                <a:lnTo>
                  <a:pt x="1472183" y="310896"/>
                </a:lnTo>
                <a:lnTo>
                  <a:pt x="1511808" y="289559"/>
                </a:lnTo>
                <a:lnTo>
                  <a:pt x="1551431" y="271271"/>
                </a:lnTo>
                <a:lnTo>
                  <a:pt x="1591055" y="251459"/>
                </a:lnTo>
                <a:lnTo>
                  <a:pt x="1632204" y="233171"/>
                </a:lnTo>
                <a:lnTo>
                  <a:pt x="1673351" y="216407"/>
                </a:lnTo>
                <a:lnTo>
                  <a:pt x="1714500" y="198119"/>
                </a:lnTo>
                <a:lnTo>
                  <a:pt x="1755647" y="182880"/>
                </a:lnTo>
                <a:lnTo>
                  <a:pt x="1796795" y="166116"/>
                </a:lnTo>
                <a:lnTo>
                  <a:pt x="1839467" y="152400"/>
                </a:lnTo>
                <a:lnTo>
                  <a:pt x="1882139" y="137159"/>
                </a:lnTo>
                <a:lnTo>
                  <a:pt x="1924812" y="123444"/>
                </a:lnTo>
                <a:lnTo>
                  <a:pt x="1967483" y="111251"/>
                </a:lnTo>
                <a:lnTo>
                  <a:pt x="2011679" y="99059"/>
                </a:lnTo>
                <a:lnTo>
                  <a:pt x="2054351" y="86867"/>
                </a:lnTo>
                <a:lnTo>
                  <a:pt x="2142743" y="65532"/>
                </a:lnTo>
                <a:lnTo>
                  <a:pt x="2188463" y="56387"/>
                </a:lnTo>
                <a:lnTo>
                  <a:pt x="2232659" y="47244"/>
                </a:lnTo>
                <a:lnTo>
                  <a:pt x="2276855" y="39623"/>
                </a:lnTo>
                <a:lnTo>
                  <a:pt x="2322575" y="32003"/>
                </a:lnTo>
                <a:lnTo>
                  <a:pt x="2414016" y="19812"/>
                </a:lnTo>
                <a:lnTo>
                  <a:pt x="2506979" y="10667"/>
                </a:lnTo>
                <a:lnTo>
                  <a:pt x="2645663" y="1523"/>
                </a:lnTo>
                <a:lnTo>
                  <a:pt x="2692907" y="1523"/>
                </a:lnTo>
                <a:lnTo>
                  <a:pt x="2740151" y="0"/>
                </a:lnTo>
                <a:lnTo>
                  <a:pt x="3732275" y="0"/>
                </a:lnTo>
                <a:lnTo>
                  <a:pt x="3732275" y="5483351"/>
                </a:lnTo>
                <a:close/>
              </a:path>
            </a:pathLst>
          </a:custGeom>
          <a:solidFill>
            <a:srgbClr val="F4CDC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9980" y="1030224"/>
            <a:ext cx="2764535" cy="27371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1F2A8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641847" y="3764280"/>
            <a:ext cx="2303145" cy="2771140"/>
          </a:xfrm>
          <a:custGeom>
            <a:avLst/>
            <a:gdLst/>
            <a:ahLst/>
            <a:cxnLst/>
            <a:rect l="l" t="t" r="r" b="b"/>
            <a:pathLst>
              <a:path w="2303145" h="2771140">
                <a:moveTo>
                  <a:pt x="2302764" y="2770632"/>
                </a:moveTo>
                <a:lnTo>
                  <a:pt x="0" y="2770632"/>
                </a:lnTo>
                <a:lnTo>
                  <a:pt x="2302764" y="0"/>
                </a:lnTo>
                <a:lnTo>
                  <a:pt x="2302764" y="2770632"/>
                </a:lnTo>
                <a:close/>
              </a:path>
            </a:pathLst>
          </a:custGeom>
          <a:solidFill>
            <a:srgbClr val="F4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930895" y="3764280"/>
            <a:ext cx="2296795" cy="2771140"/>
          </a:xfrm>
          <a:custGeom>
            <a:avLst/>
            <a:gdLst/>
            <a:ahLst/>
            <a:cxnLst/>
            <a:rect l="l" t="t" r="r" b="b"/>
            <a:pathLst>
              <a:path w="2296795" h="2771140">
                <a:moveTo>
                  <a:pt x="2296667" y="2770632"/>
                </a:moveTo>
                <a:lnTo>
                  <a:pt x="0" y="2770632"/>
                </a:lnTo>
                <a:lnTo>
                  <a:pt x="0" y="0"/>
                </a:lnTo>
                <a:lnTo>
                  <a:pt x="2296667" y="2770632"/>
                </a:lnTo>
                <a:close/>
              </a:path>
            </a:pathLst>
          </a:custGeom>
          <a:solidFill>
            <a:srgbClr val="DD8C8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933944" y="1030224"/>
            <a:ext cx="2303145" cy="2784475"/>
          </a:xfrm>
          <a:custGeom>
            <a:avLst/>
            <a:gdLst/>
            <a:ahLst/>
            <a:cxnLst/>
            <a:rect l="l" t="t" r="r" b="b"/>
            <a:pathLst>
              <a:path w="2303145" h="2784475">
                <a:moveTo>
                  <a:pt x="0" y="2784348"/>
                </a:moveTo>
                <a:lnTo>
                  <a:pt x="0" y="0"/>
                </a:lnTo>
                <a:lnTo>
                  <a:pt x="2302763" y="0"/>
                </a:lnTo>
                <a:lnTo>
                  <a:pt x="2302763" y="13715"/>
                </a:lnTo>
                <a:lnTo>
                  <a:pt x="0" y="2784348"/>
                </a:lnTo>
                <a:close/>
              </a:path>
            </a:pathLst>
          </a:custGeom>
          <a:solidFill>
            <a:srgbClr val="D1D4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643371" y="1030224"/>
            <a:ext cx="2304415" cy="2784475"/>
          </a:xfrm>
          <a:custGeom>
            <a:avLst/>
            <a:gdLst/>
            <a:ahLst/>
            <a:cxnLst/>
            <a:rect l="l" t="t" r="r" b="b"/>
            <a:pathLst>
              <a:path w="2304415" h="2784475">
                <a:moveTo>
                  <a:pt x="2304288" y="2784348"/>
                </a:moveTo>
                <a:lnTo>
                  <a:pt x="0" y="0"/>
                </a:lnTo>
                <a:lnTo>
                  <a:pt x="2304288" y="0"/>
                </a:lnTo>
                <a:lnTo>
                  <a:pt x="2304288" y="2784348"/>
                </a:lnTo>
                <a:close/>
              </a:path>
            </a:pathLst>
          </a:custGeom>
          <a:solidFill>
            <a:srgbClr val="CCBC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588251" y="4704588"/>
            <a:ext cx="620395" cy="622300"/>
          </a:xfrm>
          <a:custGeom>
            <a:avLst/>
            <a:gdLst/>
            <a:ahLst/>
            <a:cxnLst/>
            <a:rect l="l" t="t" r="r" b="b"/>
            <a:pathLst>
              <a:path w="620395" h="622300">
                <a:moveTo>
                  <a:pt x="309372" y="621791"/>
                </a:moveTo>
                <a:lnTo>
                  <a:pt x="263652" y="618743"/>
                </a:lnTo>
                <a:lnTo>
                  <a:pt x="220980" y="608075"/>
                </a:lnTo>
                <a:lnTo>
                  <a:pt x="179832" y="592835"/>
                </a:lnTo>
                <a:lnTo>
                  <a:pt x="141732" y="571499"/>
                </a:lnTo>
                <a:lnTo>
                  <a:pt x="106679" y="545591"/>
                </a:lnTo>
                <a:lnTo>
                  <a:pt x="76200" y="515111"/>
                </a:lnTo>
                <a:lnTo>
                  <a:pt x="50291" y="480059"/>
                </a:lnTo>
                <a:lnTo>
                  <a:pt x="28955" y="441960"/>
                </a:lnTo>
                <a:lnTo>
                  <a:pt x="13715" y="400811"/>
                </a:lnTo>
                <a:lnTo>
                  <a:pt x="3048" y="356615"/>
                </a:lnTo>
                <a:lnTo>
                  <a:pt x="0" y="310896"/>
                </a:lnTo>
                <a:lnTo>
                  <a:pt x="3048" y="263652"/>
                </a:lnTo>
                <a:lnTo>
                  <a:pt x="13715" y="220979"/>
                </a:lnTo>
                <a:lnTo>
                  <a:pt x="28955" y="179831"/>
                </a:lnTo>
                <a:lnTo>
                  <a:pt x="50291" y="141731"/>
                </a:lnTo>
                <a:lnTo>
                  <a:pt x="76200" y="106679"/>
                </a:lnTo>
                <a:lnTo>
                  <a:pt x="106679" y="76200"/>
                </a:lnTo>
                <a:lnTo>
                  <a:pt x="141732" y="50291"/>
                </a:lnTo>
                <a:lnTo>
                  <a:pt x="179832" y="28955"/>
                </a:lnTo>
                <a:lnTo>
                  <a:pt x="220980" y="13715"/>
                </a:lnTo>
                <a:lnTo>
                  <a:pt x="263652" y="3048"/>
                </a:lnTo>
                <a:lnTo>
                  <a:pt x="309372" y="0"/>
                </a:lnTo>
                <a:lnTo>
                  <a:pt x="356616" y="3048"/>
                </a:lnTo>
                <a:lnTo>
                  <a:pt x="399288" y="13715"/>
                </a:lnTo>
                <a:lnTo>
                  <a:pt x="440436" y="28955"/>
                </a:lnTo>
                <a:lnTo>
                  <a:pt x="478536" y="50291"/>
                </a:lnTo>
                <a:lnTo>
                  <a:pt x="512064" y="76200"/>
                </a:lnTo>
                <a:lnTo>
                  <a:pt x="544067" y="106679"/>
                </a:lnTo>
                <a:lnTo>
                  <a:pt x="569976" y="141731"/>
                </a:lnTo>
                <a:lnTo>
                  <a:pt x="591312" y="179831"/>
                </a:lnTo>
                <a:lnTo>
                  <a:pt x="606552" y="220979"/>
                </a:lnTo>
                <a:lnTo>
                  <a:pt x="615696" y="263652"/>
                </a:lnTo>
                <a:lnTo>
                  <a:pt x="620267" y="310896"/>
                </a:lnTo>
                <a:lnTo>
                  <a:pt x="615696" y="356615"/>
                </a:lnTo>
                <a:lnTo>
                  <a:pt x="606552" y="400811"/>
                </a:lnTo>
                <a:lnTo>
                  <a:pt x="591312" y="441960"/>
                </a:lnTo>
                <a:lnTo>
                  <a:pt x="569976" y="480059"/>
                </a:lnTo>
                <a:lnTo>
                  <a:pt x="544067" y="515111"/>
                </a:lnTo>
                <a:lnTo>
                  <a:pt x="512064" y="545591"/>
                </a:lnTo>
                <a:lnTo>
                  <a:pt x="478536" y="571499"/>
                </a:lnTo>
                <a:lnTo>
                  <a:pt x="440436" y="592835"/>
                </a:lnTo>
                <a:lnTo>
                  <a:pt x="399288" y="608075"/>
                </a:lnTo>
                <a:lnTo>
                  <a:pt x="356616" y="618743"/>
                </a:lnTo>
                <a:lnTo>
                  <a:pt x="309372" y="621791"/>
                </a:lnTo>
                <a:close/>
              </a:path>
            </a:pathLst>
          </a:custGeom>
          <a:solidFill>
            <a:srgbClr val="1F2A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9592" y="1183692"/>
            <a:ext cx="8454215" cy="1099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1F2A8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0911" y="2663408"/>
            <a:ext cx="5341620" cy="3395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datasets/amananandrai/complete-eeg-dataset" TargetMode="External"/><Relationship Id="rId3" Type="http://schemas.openxmlformats.org/officeDocument/2006/relationships/hyperlink" Target="http://www.javapoint.com/software-testing-principles" TargetMode="Externa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2627" y="1022604"/>
            <a:ext cx="9784080" cy="5512435"/>
            <a:chOff x="452627" y="1022604"/>
            <a:chExt cx="9784080" cy="5512435"/>
          </a:xfrm>
        </p:grpSpPr>
        <p:sp>
          <p:nvSpPr>
            <p:cNvPr id="3" name="object 3" descr=""/>
            <p:cNvSpPr/>
            <p:nvPr/>
          </p:nvSpPr>
          <p:spPr>
            <a:xfrm>
              <a:off x="4704588" y="1030224"/>
              <a:ext cx="5532120" cy="5504815"/>
            </a:xfrm>
            <a:custGeom>
              <a:avLst/>
              <a:gdLst/>
              <a:ahLst/>
              <a:cxnLst/>
              <a:rect l="l" t="t" r="r" b="b"/>
              <a:pathLst>
                <a:path w="5532120" h="5504815">
                  <a:moveTo>
                    <a:pt x="5532119" y="5504688"/>
                  </a:moveTo>
                  <a:lnTo>
                    <a:pt x="0" y="5504688"/>
                  </a:lnTo>
                  <a:lnTo>
                    <a:pt x="0" y="0"/>
                  </a:lnTo>
                  <a:lnTo>
                    <a:pt x="5532119" y="0"/>
                  </a:lnTo>
                  <a:lnTo>
                    <a:pt x="5532119" y="550468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52627" y="1030224"/>
              <a:ext cx="4251960" cy="5504815"/>
            </a:xfrm>
            <a:custGeom>
              <a:avLst/>
              <a:gdLst/>
              <a:ahLst/>
              <a:cxnLst/>
              <a:rect l="l" t="t" r="r" b="b"/>
              <a:pathLst>
                <a:path w="4251960" h="5504815">
                  <a:moveTo>
                    <a:pt x="4251960" y="5504688"/>
                  </a:moveTo>
                  <a:lnTo>
                    <a:pt x="0" y="5504688"/>
                  </a:lnTo>
                  <a:lnTo>
                    <a:pt x="0" y="0"/>
                  </a:lnTo>
                  <a:lnTo>
                    <a:pt x="4251960" y="0"/>
                  </a:lnTo>
                  <a:lnTo>
                    <a:pt x="4251960" y="550468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38883" y="1956816"/>
              <a:ext cx="7374890" cy="4578350"/>
            </a:xfrm>
            <a:custGeom>
              <a:avLst/>
              <a:gdLst/>
              <a:ahLst/>
              <a:cxnLst/>
              <a:rect l="l" t="t" r="r" b="b"/>
              <a:pathLst>
                <a:path w="7374890" h="4578350">
                  <a:moveTo>
                    <a:pt x="7374635" y="4578096"/>
                  </a:moveTo>
                  <a:lnTo>
                    <a:pt x="0" y="4578096"/>
                  </a:lnTo>
                  <a:lnTo>
                    <a:pt x="0" y="3637788"/>
                  </a:lnTo>
                  <a:lnTo>
                    <a:pt x="4571" y="3499104"/>
                  </a:lnTo>
                  <a:lnTo>
                    <a:pt x="13716" y="3360420"/>
                  </a:lnTo>
                  <a:lnTo>
                    <a:pt x="22859" y="3268980"/>
                  </a:lnTo>
                  <a:lnTo>
                    <a:pt x="41148" y="3131820"/>
                  </a:lnTo>
                  <a:lnTo>
                    <a:pt x="48767" y="3087624"/>
                  </a:lnTo>
                  <a:lnTo>
                    <a:pt x="56387" y="3041904"/>
                  </a:lnTo>
                  <a:lnTo>
                    <a:pt x="64007" y="2997708"/>
                  </a:lnTo>
                  <a:lnTo>
                    <a:pt x="91439" y="2865120"/>
                  </a:lnTo>
                  <a:lnTo>
                    <a:pt x="102107" y="2820924"/>
                  </a:lnTo>
                  <a:lnTo>
                    <a:pt x="112775" y="2778252"/>
                  </a:lnTo>
                  <a:lnTo>
                    <a:pt x="123443" y="2734056"/>
                  </a:lnTo>
                  <a:lnTo>
                    <a:pt x="147828" y="2648712"/>
                  </a:lnTo>
                  <a:lnTo>
                    <a:pt x="160019" y="2604516"/>
                  </a:lnTo>
                  <a:lnTo>
                    <a:pt x="173735" y="2561844"/>
                  </a:lnTo>
                  <a:lnTo>
                    <a:pt x="187451" y="2520696"/>
                  </a:lnTo>
                  <a:lnTo>
                    <a:pt x="202691" y="2478024"/>
                  </a:lnTo>
                  <a:lnTo>
                    <a:pt x="216407" y="2436876"/>
                  </a:lnTo>
                  <a:lnTo>
                    <a:pt x="231648" y="2394204"/>
                  </a:lnTo>
                  <a:lnTo>
                    <a:pt x="298703" y="2229612"/>
                  </a:lnTo>
                  <a:lnTo>
                    <a:pt x="315467" y="2189988"/>
                  </a:lnTo>
                  <a:lnTo>
                    <a:pt x="333755" y="2148840"/>
                  </a:lnTo>
                  <a:lnTo>
                    <a:pt x="353567" y="2109216"/>
                  </a:lnTo>
                  <a:lnTo>
                    <a:pt x="371855" y="2069592"/>
                  </a:lnTo>
                  <a:lnTo>
                    <a:pt x="391667" y="2029968"/>
                  </a:lnTo>
                  <a:lnTo>
                    <a:pt x="411480" y="1991868"/>
                  </a:lnTo>
                  <a:lnTo>
                    <a:pt x="432816" y="1952244"/>
                  </a:lnTo>
                  <a:lnTo>
                    <a:pt x="452628" y="1914144"/>
                  </a:lnTo>
                  <a:lnTo>
                    <a:pt x="473964" y="1876044"/>
                  </a:lnTo>
                  <a:lnTo>
                    <a:pt x="496823" y="1837944"/>
                  </a:lnTo>
                  <a:lnTo>
                    <a:pt x="518159" y="1799844"/>
                  </a:lnTo>
                  <a:lnTo>
                    <a:pt x="541019" y="1761744"/>
                  </a:lnTo>
                  <a:lnTo>
                    <a:pt x="563880" y="1725168"/>
                  </a:lnTo>
                  <a:lnTo>
                    <a:pt x="588264" y="1688592"/>
                  </a:lnTo>
                  <a:lnTo>
                    <a:pt x="611123" y="1652016"/>
                  </a:lnTo>
                  <a:lnTo>
                    <a:pt x="635507" y="1615440"/>
                  </a:lnTo>
                  <a:lnTo>
                    <a:pt x="661416" y="1578864"/>
                  </a:lnTo>
                  <a:lnTo>
                    <a:pt x="685800" y="1543812"/>
                  </a:lnTo>
                  <a:lnTo>
                    <a:pt x="763523" y="1438656"/>
                  </a:lnTo>
                  <a:lnTo>
                    <a:pt x="790955" y="1403604"/>
                  </a:lnTo>
                  <a:lnTo>
                    <a:pt x="873251" y="1303020"/>
                  </a:lnTo>
                  <a:lnTo>
                    <a:pt x="902207" y="1269492"/>
                  </a:lnTo>
                  <a:lnTo>
                    <a:pt x="989075" y="1173480"/>
                  </a:lnTo>
                  <a:lnTo>
                    <a:pt x="1050035" y="1109472"/>
                  </a:lnTo>
                  <a:lnTo>
                    <a:pt x="1110996" y="1048512"/>
                  </a:lnTo>
                  <a:lnTo>
                    <a:pt x="1175003" y="987552"/>
                  </a:lnTo>
                  <a:lnTo>
                    <a:pt x="1271016" y="900684"/>
                  </a:lnTo>
                  <a:lnTo>
                    <a:pt x="1304543" y="873252"/>
                  </a:lnTo>
                  <a:lnTo>
                    <a:pt x="1338071" y="844296"/>
                  </a:lnTo>
                  <a:lnTo>
                    <a:pt x="1371600" y="816864"/>
                  </a:lnTo>
                  <a:lnTo>
                    <a:pt x="1406651" y="789432"/>
                  </a:lnTo>
                  <a:lnTo>
                    <a:pt x="1440180" y="763524"/>
                  </a:lnTo>
                  <a:lnTo>
                    <a:pt x="1475232" y="736092"/>
                  </a:lnTo>
                  <a:lnTo>
                    <a:pt x="1545335" y="684276"/>
                  </a:lnTo>
                  <a:lnTo>
                    <a:pt x="1581912" y="659892"/>
                  </a:lnTo>
                  <a:lnTo>
                    <a:pt x="1616964" y="635508"/>
                  </a:lnTo>
                  <a:lnTo>
                    <a:pt x="1690116" y="586740"/>
                  </a:lnTo>
                  <a:lnTo>
                    <a:pt x="1726691" y="563880"/>
                  </a:lnTo>
                  <a:lnTo>
                    <a:pt x="1764791" y="539496"/>
                  </a:lnTo>
                  <a:lnTo>
                    <a:pt x="1801367" y="518160"/>
                  </a:lnTo>
                  <a:lnTo>
                    <a:pt x="1839467" y="495300"/>
                  </a:lnTo>
                  <a:lnTo>
                    <a:pt x="1915667" y="452628"/>
                  </a:lnTo>
                  <a:lnTo>
                    <a:pt x="1955291" y="431292"/>
                  </a:lnTo>
                  <a:lnTo>
                    <a:pt x="1993391" y="411480"/>
                  </a:lnTo>
                  <a:lnTo>
                    <a:pt x="2033016" y="390144"/>
                  </a:lnTo>
                  <a:lnTo>
                    <a:pt x="2072639" y="371856"/>
                  </a:lnTo>
                  <a:lnTo>
                    <a:pt x="2112264" y="352044"/>
                  </a:lnTo>
                  <a:lnTo>
                    <a:pt x="2191512" y="315468"/>
                  </a:lnTo>
                  <a:lnTo>
                    <a:pt x="2232659" y="297180"/>
                  </a:lnTo>
                  <a:lnTo>
                    <a:pt x="2356103" y="246888"/>
                  </a:lnTo>
                  <a:lnTo>
                    <a:pt x="2438400" y="216408"/>
                  </a:lnTo>
                  <a:lnTo>
                    <a:pt x="2481071" y="201168"/>
                  </a:lnTo>
                  <a:lnTo>
                    <a:pt x="2522219" y="187452"/>
                  </a:lnTo>
                  <a:lnTo>
                    <a:pt x="2607563" y="160020"/>
                  </a:lnTo>
                  <a:lnTo>
                    <a:pt x="2692908" y="135636"/>
                  </a:lnTo>
                  <a:lnTo>
                    <a:pt x="2737103" y="123444"/>
                  </a:lnTo>
                  <a:lnTo>
                    <a:pt x="2779775" y="111252"/>
                  </a:lnTo>
                  <a:lnTo>
                    <a:pt x="2823971" y="100584"/>
                  </a:lnTo>
                  <a:lnTo>
                    <a:pt x="2868167" y="91440"/>
                  </a:lnTo>
                  <a:lnTo>
                    <a:pt x="2912363" y="80772"/>
                  </a:lnTo>
                  <a:lnTo>
                    <a:pt x="2956559" y="71628"/>
                  </a:lnTo>
                  <a:lnTo>
                    <a:pt x="3000755" y="64008"/>
                  </a:lnTo>
                  <a:lnTo>
                    <a:pt x="3044951" y="54864"/>
                  </a:lnTo>
                  <a:lnTo>
                    <a:pt x="3090671" y="47244"/>
                  </a:lnTo>
                  <a:lnTo>
                    <a:pt x="3134867" y="41148"/>
                  </a:lnTo>
                  <a:lnTo>
                    <a:pt x="3180587" y="33528"/>
                  </a:lnTo>
                  <a:lnTo>
                    <a:pt x="3226308" y="27432"/>
                  </a:lnTo>
                  <a:lnTo>
                    <a:pt x="3409187" y="9144"/>
                  </a:lnTo>
                  <a:lnTo>
                    <a:pt x="3454908" y="6096"/>
                  </a:lnTo>
                  <a:lnTo>
                    <a:pt x="3502151" y="4572"/>
                  </a:lnTo>
                  <a:lnTo>
                    <a:pt x="3547871" y="1524"/>
                  </a:lnTo>
                  <a:lnTo>
                    <a:pt x="3595116" y="0"/>
                  </a:lnTo>
                  <a:lnTo>
                    <a:pt x="3782567" y="0"/>
                  </a:lnTo>
                  <a:lnTo>
                    <a:pt x="3828287" y="1524"/>
                  </a:lnTo>
                  <a:lnTo>
                    <a:pt x="3875532" y="4572"/>
                  </a:lnTo>
                  <a:lnTo>
                    <a:pt x="3921251" y="6096"/>
                  </a:lnTo>
                  <a:lnTo>
                    <a:pt x="3968495" y="9144"/>
                  </a:lnTo>
                  <a:lnTo>
                    <a:pt x="4151375" y="27432"/>
                  </a:lnTo>
                  <a:lnTo>
                    <a:pt x="4197095" y="33528"/>
                  </a:lnTo>
                  <a:lnTo>
                    <a:pt x="4241291" y="41148"/>
                  </a:lnTo>
                  <a:lnTo>
                    <a:pt x="4287011" y="47244"/>
                  </a:lnTo>
                  <a:lnTo>
                    <a:pt x="4331208" y="54864"/>
                  </a:lnTo>
                  <a:lnTo>
                    <a:pt x="4376927" y="64008"/>
                  </a:lnTo>
                  <a:lnTo>
                    <a:pt x="4421124" y="71628"/>
                  </a:lnTo>
                  <a:lnTo>
                    <a:pt x="4465319" y="80772"/>
                  </a:lnTo>
                  <a:lnTo>
                    <a:pt x="4509516" y="91440"/>
                  </a:lnTo>
                  <a:lnTo>
                    <a:pt x="4553711" y="100584"/>
                  </a:lnTo>
                  <a:lnTo>
                    <a:pt x="4596383" y="111252"/>
                  </a:lnTo>
                  <a:lnTo>
                    <a:pt x="4640579" y="123444"/>
                  </a:lnTo>
                  <a:lnTo>
                    <a:pt x="4768595" y="160020"/>
                  </a:lnTo>
                  <a:lnTo>
                    <a:pt x="4896611" y="201168"/>
                  </a:lnTo>
                  <a:lnTo>
                    <a:pt x="4937759" y="216408"/>
                  </a:lnTo>
                  <a:lnTo>
                    <a:pt x="4980431" y="231648"/>
                  </a:lnTo>
                  <a:lnTo>
                    <a:pt x="5021579" y="246888"/>
                  </a:lnTo>
                  <a:lnTo>
                    <a:pt x="5145023" y="297180"/>
                  </a:lnTo>
                  <a:lnTo>
                    <a:pt x="5184647" y="315468"/>
                  </a:lnTo>
                  <a:lnTo>
                    <a:pt x="5225795" y="333756"/>
                  </a:lnTo>
                  <a:lnTo>
                    <a:pt x="5265419" y="352044"/>
                  </a:lnTo>
                  <a:lnTo>
                    <a:pt x="5303519" y="371856"/>
                  </a:lnTo>
                  <a:lnTo>
                    <a:pt x="5343143" y="390144"/>
                  </a:lnTo>
                  <a:lnTo>
                    <a:pt x="5381243" y="411480"/>
                  </a:lnTo>
                  <a:lnTo>
                    <a:pt x="5420867" y="431292"/>
                  </a:lnTo>
                  <a:lnTo>
                    <a:pt x="5535167" y="495300"/>
                  </a:lnTo>
                  <a:lnTo>
                    <a:pt x="5573267" y="518160"/>
                  </a:lnTo>
                  <a:lnTo>
                    <a:pt x="5611367" y="539496"/>
                  </a:lnTo>
                  <a:lnTo>
                    <a:pt x="5647943" y="563880"/>
                  </a:lnTo>
                  <a:lnTo>
                    <a:pt x="5684519" y="586740"/>
                  </a:lnTo>
                  <a:lnTo>
                    <a:pt x="5794247" y="659892"/>
                  </a:lnTo>
                  <a:lnTo>
                    <a:pt x="5829299" y="684276"/>
                  </a:lnTo>
                  <a:lnTo>
                    <a:pt x="5899403" y="736092"/>
                  </a:lnTo>
                  <a:lnTo>
                    <a:pt x="5934455" y="763524"/>
                  </a:lnTo>
                  <a:lnTo>
                    <a:pt x="5969507" y="789432"/>
                  </a:lnTo>
                  <a:lnTo>
                    <a:pt x="6036563" y="844296"/>
                  </a:lnTo>
                  <a:lnTo>
                    <a:pt x="6070091" y="873252"/>
                  </a:lnTo>
                  <a:lnTo>
                    <a:pt x="6103619" y="900684"/>
                  </a:lnTo>
                  <a:lnTo>
                    <a:pt x="6135623" y="929640"/>
                  </a:lnTo>
                  <a:lnTo>
                    <a:pt x="6169151" y="958596"/>
                  </a:lnTo>
                  <a:lnTo>
                    <a:pt x="6201155" y="987552"/>
                  </a:lnTo>
                  <a:lnTo>
                    <a:pt x="6231635" y="1018032"/>
                  </a:lnTo>
                  <a:lnTo>
                    <a:pt x="6263639" y="1048512"/>
                  </a:lnTo>
                  <a:lnTo>
                    <a:pt x="6324599" y="1109472"/>
                  </a:lnTo>
                  <a:lnTo>
                    <a:pt x="6385559" y="1173480"/>
                  </a:lnTo>
                  <a:lnTo>
                    <a:pt x="6472427" y="1269492"/>
                  </a:lnTo>
                  <a:lnTo>
                    <a:pt x="6501383" y="1303020"/>
                  </a:lnTo>
                  <a:lnTo>
                    <a:pt x="6583679" y="1403604"/>
                  </a:lnTo>
                  <a:lnTo>
                    <a:pt x="6611111" y="1438656"/>
                  </a:lnTo>
                  <a:lnTo>
                    <a:pt x="6688835" y="1543812"/>
                  </a:lnTo>
                  <a:lnTo>
                    <a:pt x="6713219" y="1578864"/>
                  </a:lnTo>
                  <a:lnTo>
                    <a:pt x="6739127" y="1615440"/>
                  </a:lnTo>
                  <a:lnTo>
                    <a:pt x="6763511" y="1652016"/>
                  </a:lnTo>
                  <a:lnTo>
                    <a:pt x="6786371" y="1688592"/>
                  </a:lnTo>
                  <a:lnTo>
                    <a:pt x="6810755" y="1725168"/>
                  </a:lnTo>
                  <a:lnTo>
                    <a:pt x="6833615" y="1761744"/>
                  </a:lnTo>
                  <a:lnTo>
                    <a:pt x="6856475" y="1799844"/>
                  </a:lnTo>
                  <a:lnTo>
                    <a:pt x="6877811" y="1837944"/>
                  </a:lnTo>
                  <a:lnTo>
                    <a:pt x="6900671" y="1876044"/>
                  </a:lnTo>
                  <a:lnTo>
                    <a:pt x="6922007" y="1914144"/>
                  </a:lnTo>
                  <a:lnTo>
                    <a:pt x="6941819" y="1952244"/>
                  </a:lnTo>
                  <a:lnTo>
                    <a:pt x="6963155" y="1991868"/>
                  </a:lnTo>
                  <a:lnTo>
                    <a:pt x="6982967" y="2029968"/>
                  </a:lnTo>
                  <a:lnTo>
                    <a:pt x="7002779" y="2069592"/>
                  </a:lnTo>
                  <a:lnTo>
                    <a:pt x="7039355" y="2148840"/>
                  </a:lnTo>
                  <a:lnTo>
                    <a:pt x="7057643" y="2189988"/>
                  </a:lnTo>
                  <a:lnTo>
                    <a:pt x="7075931" y="2229612"/>
                  </a:lnTo>
                  <a:lnTo>
                    <a:pt x="7126223" y="2353056"/>
                  </a:lnTo>
                  <a:lnTo>
                    <a:pt x="7141463" y="2394204"/>
                  </a:lnTo>
                  <a:lnTo>
                    <a:pt x="7156703" y="2436876"/>
                  </a:lnTo>
                  <a:lnTo>
                    <a:pt x="7171943" y="2478024"/>
                  </a:lnTo>
                  <a:lnTo>
                    <a:pt x="7185659" y="2520696"/>
                  </a:lnTo>
                  <a:lnTo>
                    <a:pt x="7200899" y="2561844"/>
                  </a:lnTo>
                  <a:lnTo>
                    <a:pt x="7213091" y="2604516"/>
                  </a:lnTo>
                  <a:lnTo>
                    <a:pt x="7226807" y="2648712"/>
                  </a:lnTo>
                  <a:lnTo>
                    <a:pt x="7238999" y="2691384"/>
                  </a:lnTo>
                  <a:lnTo>
                    <a:pt x="7249667" y="2734056"/>
                  </a:lnTo>
                  <a:lnTo>
                    <a:pt x="7261859" y="2778252"/>
                  </a:lnTo>
                  <a:lnTo>
                    <a:pt x="7272527" y="2820924"/>
                  </a:lnTo>
                  <a:lnTo>
                    <a:pt x="7283195" y="2865120"/>
                  </a:lnTo>
                  <a:lnTo>
                    <a:pt x="7310627" y="2997708"/>
                  </a:lnTo>
                  <a:lnTo>
                    <a:pt x="7318247" y="3041904"/>
                  </a:lnTo>
                  <a:lnTo>
                    <a:pt x="7325867" y="3087624"/>
                  </a:lnTo>
                  <a:lnTo>
                    <a:pt x="7333487" y="3131820"/>
                  </a:lnTo>
                  <a:lnTo>
                    <a:pt x="7345679" y="3223260"/>
                  </a:lnTo>
                  <a:lnTo>
                    <a:pt x="7350251" y="3268980"/>
                  </a:lnTo>
                  <a:lnTo>
                    <a:pt x="7356347" y="3314700"/>
                  </a:lnTo>
                  <a:lnTo>
                    <a:pt x="7359395" y="3360420"/>
                  </a:lnTo>
                  <a:lnTo>
                    <a:pt x="7363967" y="3406140"/>
                  </a:lnTo>
                  <a:lnTo>
                    <a:pt x="7370063" y="3499104"/>
                  </a:lnTo>
                  <a:lnTo>
                    <a:pt x="7374635" y="3637788"/>
                  </a:lnTo>
                  <a:lnTo>
                    <a:pt x="7374635" y="4578096"/>
                  </a:lnTo>
                  <a:close/>
                </a:path>
              </a:pathLst>
            </a:custGeom>
            <a:solidFill>
              <a:srgbClr val="1F2A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9859" y="1022604"/>
              <a:ext cx="5475732" cy="43479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9886" y="1595118"/>
            <a:ext cx="6788150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3345" algn="l"/>
                <a:tab pos="3224530" algn="l"/>
              </a:tabLst>
            </a:pPr>
            <a:r>
              <a:rPr dirty="0" sz="1900" spc="95">
                <a:solidFill>
                  <a:srgbClr val="C84444"/>
                </a:solidFill>
              </a:rPr>
              <a:t>FEATURE</a:t>
            </a:r>
            <a:r>
              <a:rPr dirty="0" sz="1900">
                <a:solidFill>
                  <a:srgbClr val="C84444"/>
                </a:solidFill>
              </a:rPr>
              <a:t>	</a:t>
            </a:r>
            <a:r>
              <a:rPr dirty="0" sz="1900" spc="90">
                <a:solidFill>
                  <a:srgbClr val="C84444"/>
                </a:solidFill>
              </a:rPr>
              <a:t>EXTRACTION</a:t>
            </a:r>
            <a:r>
              <a:rPr dirty="0" sz="1900">
                <a:solidFill>
                  <a:srgbClr val="C84444"/>
                </a:solidFill>
              </a:rPr>
              <a:t>	AND</a:t>
            </a:r>
            <a:r>
              <a:rPr dirty="0" sz="1900" spc="254">
                <a:solidFill>
                  <a:srgbClr val="C84444"/>
                </a:solidFill>
              </a:rPr>
              <a:t> </a:t>
            </a:r>
            <a:r>
              <a:rPr dirty="0" sz="1900" spc="75">
                <a:solidFill>
                  <a:srgbClr val="C84444"/>
                </a:solidFill>
              </a:rPr>
              <a:t>CLASSIFICATION</a:t>
            </a:r>
            <a:r>
              <a:rPr dirty="0" sz="1900" spc="365">
                <a:solidFill>
                  <a:srgbClr val="C84444"/>
                </a:solidFill>
              </a:rPr>
              <a:t> </a:t>
            </a:r>
            <a:r>
              <a:rPr dirty="0" sz="1900" spc="-25">
                <a:solidFill>
                  <a:srgbClr val="C84444"/>
                </a:solidFill>
              </a:rPr>
              <a:t>FOR</a:t>
            </a:r>
            <a:endParaRPr sz="1900"/>
          </a:p>
        </p:txBody>
      </p:sp>
      <p:sp>
        <p:nvSpPr>
          <p:cNvPr id="8" name="object 8" descr=""/>
          <p:cNvSpPr txBox="1"/>
          <p:nvPr/>
        </p:nvSpPr>
        <p:spPr>
          <a:xfrm>
            <a:off x="2163586" y="2139131"/>
            <a:ext cx="6616065" cy="4175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4251960" algn="l"/>
              </a:tabLst>
            </a:pPr>
            <a:r>
              <a:rPr dirty="0" sz="1900" spc="50">
                <a:solidFill>
                  <a:srgbClr val="C84444"/>
                </a:solidFill>
                <a:latin typeface="Verdana"/>
                <a:cs typeface="Verdana"/>
              </a:rPr>
              <a:t>EEG</a:t>
            </a:r>
            <a:r>
              <a:rPr dirty="0" sz="1900" spc="350">
                <a:solidFill>
                  <a:srgbClr val="C84444"/>
                </a:solidFill>
                <a:latin typeface="Verdana"/>
                <a:cs typeface="Verdana"/>
              </a:rPr>
              <a:t> </a:t>
            </a:r>
            <a:r>
              <a:rPr dirty="0" sz="1900" spc="55">
                <a:solidFill>
                  <a:srgbClr val="C84444"/>
                </a:solidFill>
                <a:latin typeface="Verdana"/>
                <a:cs typeface="Verdana"/>
              </a:rPr>
              <a:t>SIGNALS</a:t>
            </a:r>
            <a:r>
              <a:rPr dirty="0" sz="1900" spc="375">
                <a:solidFill>
                  <a:srgbClr val="C84444"/>
                </a:solidFill>
                <a:latin typeface="Verdana"/>
                <a:cs typeface="Verdana"/>
              </a:rPr>
              <a:t> </a:t>
            </a:r>
            <a:r>
              <a:rPr dirty="0" sz="1900">
                <a:solidFill>
                  <a:srgbClr val="C84444"/>
                </a:solidFill>
                <a:latin typeface="Verdana"/>
                <a:cs typeface="Verdana"/>
              </a:rPr>
              <a:t>USING</a:t>
            </a:r>
            <a:r>
              <a:rPr dirty="0" sz="1900" spc="270">
                <a:solidFill>
                  <a:srgbClr val="C84444"/>
                </a:solidFill>
                <a:latin typeface="Verdana"/>
                <a:cs typeface="Verdana"/>
              </a:rPr>
              <a:t> </a:t>
            </a:r>
            <a:r>
              <a:rPr dirty="0" sz="1900" spc="70">
                <a:solidFill>
                  <a:srgbClr val="C84444"/>
                </a:solidFill>
                <a:latin typeface="Verdana"/>
                <a:cs typeface="Verdana"/>
              </a:rPr>
              <a:t>WAVELET</a:t>
            </a:r>
            <a:r>
              <a:rPr dirty="0" sz="1900">
                <a:solidFill>
                  <a:srgbClr val="C84444"/>
                </a:solidFill>
                <a:latin typeface="Verdana"/>
                <a:cs typeface="Verdana"/>
              </a:rPr>
              <a:t>	</a:t>
            </a:r>
            <a:r>
              <a:rPr dirty="0" sz="1900" spc="110">
                <a:solidFill>
                  <a:srgbClr val="C84444"/>
                </a:solidFill>
                <a:latin typeface="Verdana"/>
                <a:cs typeface="Verdana"/>
              </a:rPr>
              <a:t>TRANSFORM</a:t>
            </a:r>
            <a:r>
              <a:rPr dirty="0" sz="1900" spc="280">
                <a:solidFill>
                  <a:srgbClr val="C84444"/>
                </a:solidFill>
                <a:latin typeface="Verdana"/>
                <a:cs typeface="Verdana"/>
              </a:rPr>
              <a:t> </a:t>
            </a:r>
            <a:r>
              <a:rPr dirty="0" sz="1900" spc="-25">
                <a:solidFill>
                  <a:srgbClr val="C84444"/>
                </a:solidFill>
                <a:latin typeface="Verdana"/>
                <a:cs typeface="Verdana"/>
              </a:rPr>
              <a:t>AND</a:t>
            </a:r>
            <a:endParaRPr sz="190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  <a:spcBef>
                <a:spcPts val="1945"/>
              </a:spcBef>
            </a:pPr>
            <a:r>
              <a:rPr dirty="0" sz="1900" spc="75">
                <a:solidFill>
                  <a:srgbClr val="C84444"/>
                </a:solidFill>
                <a:latin typeface="Verdana"/>
                <a:cs typeface="Verdana"/>
              </a:rPr>
              <a:t>MACHINE</a:t>
            </a:r>
            <a:r>
              <a:rPr dirty="0" sz="1900" spc="275">
                <a:solidFill>
                  <a:srgbClr val="C84444"/>
                </a:solidFill>
                <a:latin typeface="Verdana"/>
                <a:cs typeface="Verdana"/>
              </a:rPr>
              <a:t> </a:t>
            </a:r>
            <a:r>
              <a:rPr dirty="0" sz="1900" spc="70">
                <a:solidFill>
                  <a:srgbClr val="C84444"/>
                </a:solidFill>
                <a:latin typeface="Verdana"/>
                <a:cs typeface="Verdana"/>
              </a:rPr>
              <a:t>LEARNING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Verdana"/>
              <a:cs typeface="Verdana"/>
            </a:endParaRPr>
          </a:p>
          <a:p>
            <a:pPr algn="ctr" marL="16510">
              <a:lnSpc>
                <a:spcPct val="100000"/>
              </a:lnSpc>
            </a:pPr>
            <a:r>
              <a:rPr dirty="0" sz="1900" spc="55">
                <a:solidFill>
                  <a:srgbClr val="C84444"/>
                </a:solidFill>
                <a:latin typeface="Verdana"/>
                <a:cs typeface="Verdana"/>
              </a:rPr>
              <a:t>(GROUP</a:t>
            </a:r>
            <a:r>
              <a:rPr dirty="0" sz="1900" spc="260">
                <a:solidFill>
                  <a:srgbClr val="C84444"/>
                </a:solidFill>
                <a:latin typeface="Verdana"/>
                <a:cs typeface="Verdana"/>
              </a:rPr>
              <a:t> </a:t>
            </a:r>
            <a:r>
              <a:rPr dirty="0" sz="1900" spc="-25">
                <a:solidFill>
                  <a:srgbClr val="C84444"/>
                </a:solidFill>
                <a:latin typeface="Verdana"/>
                <a:cs typeface="Verdana"/>
              </a:rPr>
              <a:t>4)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Verdana"/>
              <a:cs typeface="Verdana"/>
            </a:endParaRPr>
          </a:p>
          <a:p>
            <a:pPr algn="ctr" marR="354330">
              <a:lnSpc>
                <a:spcPts val="1645"/>
              </a:lnSpc>
            </a:pPr>
            <a:r>
              <a:rPr dirty="0" sz="1400" spc="-10" b="1">
                <a:latin typeface="Times New Roman"/>
                <a:cs typeface="Times New Roman"/>
              </a:rPr>
              <a:t>Submitted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To:</a:t>
            </a:r>
            <a:endParaRPr sz="1400">
              <a:latin typeface="Times New Roman"/>
              <a:cs typeface="Times New Roman"/>
            </a:endParaRPr>
          </a:p>
          <a:p>
            <a:pPr algn="ctr" marR="570865">
              <a:lnSpc>
                <a:spcPts val="2785"/>
              </a:lnSpc>
            </a:pPr>
            <a:r>
              <a:rPr dirty="0" sz="2350" spc="-40">
                <a:solidFill>
                  <a:srgbClr val="0070BF"/>
                </a:solidFill>
                <a:latin typeface="Times New Roman"/>
                <a:cs typeface="Times New Roman"/>
              </a:rPr>
              <a:t>Professor</a:t>
            </a:r>
            <a:r>
              <a:rPr dirty="0" sz="2350" spc="-290">
                <a:solidFill>
                  <a:srgbClr val="0070BF"/>
                </a:solidFill>
                <a:latin typeface="Times New Roman"/>
                <a:cs typeface="Times New Roman"/>
              </a:rPr>
              <a:t> </a:t>
            </a:r>
            <a:r>
              <a:rPr dirty="0" sz="2350" spc="-10">
                <a:solidFill>
                  <a:srgbClr val="0070BF"/>
                </a:solidFill>
                <a:latin typeface="Times New Roman"/>
                <a:cs typeface="Times New Roman"/>
              </a:rPr>
              <a:t>Anupam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algn="ctr" marR="266700">
              <a:lnSpc>
                <a:spcPts val="1480"/>
              </a:lnSpc>
            </a:pPr>
            <a:r>
              <a:rPr dirty="0" sz="1250">
                <a:solidFill>
                  <a:srgbClr val="FDF9F6"/>
                </a:solidFill>
                <a:latin typeface="Times New Roman"/>
                <a:cs typeface="Times New Roman"/>
              </a:rPr>
              <a:t>Under</a:t>
            </a:r>
            <a:r>
              <a:rPr dirty="0" sz="1250" spc="-10">
                <a:solidFill>
                  <a:srgbClr val="FDF9F6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DF9F6"/>
                </a:solidFill>
                <a:latin typeface="Times New Roman"/>
                <a:cs typeface="Times New Roman"/>
              </a:rPr>
              <a:t>the</a:t>
            </a:r>
            <a:r>
              <a:rPr dirty="0" sz="1250" spc="-25">
                <a:solidFill>
                  <a:srgbClr val="FDF9F6"/>
                </a:solidFill>
                <a:latin typeface="Times New Roman"/>
                <a:cs typeface="Times New Roman"/>
              </a:rPr>
              <a:t> </a:t>
            </a:r>
            <a:r>
              <a:rPr dirty="0" sz="1250" spc="-35">
                <a:solidFill>
                  <a:srgbClr val="FDF9F6"/>
                </a:solidFill>
                <a:latin typeface="Times New Roman"/>
                <a:cs typeface="Times New Roman"/>
              </a:rPr>
              <a:t>guidance</a:t>
            </a:r>
            <a:r>
              <a:rPr dirty="0" sz="1250" spc="-75">
                <a:solidFill>
                  <a:srgbClr val="FDF9F6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FDF9F6"/>
                </a:solidFill>
                <a:latin typeface="Times New Roman"/>
                <a:cs typeface="Times New Roman"/>
              </a:rPr>
              <a:t>of:</a:t>
            </a:r>
            <a:endParaRPr sz="1250">
              <a:latin typeface="Times New Roman"/>
              <a:cs typeface="Times New Roman"/>
            </a:endParaRPr>
          </a:p>
          <a:p>
            <a:pPr marL="2326005" marR="2218055" indent="-393700">
              <a:lnSpc>
                <a:spcPct val="98100"/>
              </a:lnSpc>
              <a:spcBef>
                <a:spcPts val="20"/>
              </a:spcBef>
            </a:pPr>
            <a:r>
              <a:rPr dirty="0" sz="1600" spc="-60" b="1">
                <a:solidFill>
                  <a:srgbClr val="FDF9F6"/>
                </a:solidFill>
                <a:latin typeface="Times New Roman"/>
                <a:cs typeface="Times New Roman"/>
              </a:rPr>
              <a:t>Dasaroju</a:t>
            </a:r>
            <a:r>
              <a:rPr dirty="0" sz="1600" spc="-15" b="1">
                <a:solidFill>
                  <a:srgbClr val="FDF9F6"/>
                </a:solidFill>
                <a:latin typeface="Times New Roman"/>
                <a:cs typeface="Times New Roman"/>
              </a:rPr>
              <a:t> </a:t>
            </a:r>
            <a:r>
              <a:rPr dirty="0" sz="1600" spc="-70" b="1">
                <a:solidFill>
                  <a:srgbClr val="FDF9F6"/>
                </a:solidFill>
                <a:latin typeface="Times New Roman"/>
                <a:cs typeface="Times New Roman"/>
              </a:rPr>
              <a:t>Jagannadhachari</a:t>
            </a:r>
            <a:r>
              <a:rPr dirty="0" sz="1600" spc="-35" b="1">
                <a:solidFill>
                  <a:srgbClr val="FDF9F6"/>
                </a:solidFill>
                <a:latin typeface="Times New Roman"/>
                <a:cs typeface="Times New Roman"/>
              </a:rPr>
              <a:t> </a:t>
            </a:r>
            <a:r>
              <a:rPr dirty="0" sz="1600" spc="-25" b="1">
                <a:solidFill>
                  <a:srgbClr val="FDF9F6"/>
                </a:solidFill>
                <a:latin typeface="Times New Roman"/>
                <a:cs typeface="Times New Roman"/>
              </a:rPr>
              <a:t>sir </a:t>
            </a:r>
            <a:r>
              <a:rPr dirty="0" sz="1600" spc="-65" b="1">
                <a:solidFill>
                  <a:srgbClr val="FDF9F6"/>
                </a:solidFill>
                <a:latin typeface="Times New Roman"/>
                <a:cs typeface="Times New Roman"/>
              </a:rPr>
              <a:t>Bhargav</a:t>
            </a:r>
            <a:r>
              <a:rPr dirty="0" sz="1600" spc="-95" b="1">
                <a:solidFill>
                  <a:srgbClr val="FDF9F6"/>
                </a:solidFill>
                <a:latin typeface="Times New Roman"/>
                <a:cs typeface="Times New Roman"/>
              </a:rPr>
              <a:t> </a:t>
            </a:r>
            <a:r>
              <a:rPr dirty="0" sz="1600" spc="-60" b="1">
                <a:solidFill>
                  <a:srgbClr val="FDF9F6"/>
                </a:solidFill>
                <a:latin typeface="Times New Roman"/>
                <a:cs typeface="Times New Roman"/>
              </a:rPr>
              <a:t>Burman</a:t>
            </a:r>
            <a:r>
              <a:rPr dirty="0" sz="1600" spc="25" b="1">
                <a:solidFill>
                  <a:srgbClr val="FDF9F6"/>
                </a:solidFill>
                <a:latin typeface="Times New Roman"/>
                <a:cs typeface="Times New Roman"/>
              </a:rPr>
              <a:t> </a:t>
            </a:r>
            <a:r>
              <a:rPr dirty="0" sz="1600" spc="-25" b="1">
                <a:solidFill>
                  <a:srgbClr val="FDF9F6"/>
                </a:solidFill>
                <a:latin typeface="Times New Roman"/>
                <a:cs typeface="Times New Roman"/>
              </a:rPr>
              <a:t>sir </a:t>
            </a:r>
            <a:r>
              <a:rPr dirty="0" sz="1600" spc="-10" b="1">
                <a:solidFill>
                  <a:srgbClr val="FDF9F6"/>
                </a:solidFill>
                <a:latin typeface="Times New Roman"/>
                <a:cs typeface="Times New Roman"/>
              </a:rPr>
              <a:t>Arvind</a:t>
            </a:r>
            <a:r>
              <a:rPr dirty="0" sz="1600" spc="-40" b="1">
                <a:solidFill>
                  <a:srgbClr val="FDF9F6"/>
                </a:solidFill>
                <a:latin typeface="Times New Roman"/>
                <a:cs typeface="Times New Roman"/>
              </a:rPr>
              <a:t> </a:t>
            </a:r>
            <a:r>
              <a:rPr dirty="0" sz="1600" spc="-70" b="1">
                <a:solidFill>
                  <a:srgbClr val="FDF9F6"/>
                </a:solidFill>
                <a:latin typeface="Times New Roman"/>
                <a:cs typeface="Times New Roman"/>
              </a:rPr>
              <a:t>Kumar</a:t>
            </a:r>
            <a:r>
              <a:rPr dirty="0" sz="1600" spc="-105" b="1">
                <a:solidFill>
                  <a:srgbClr val="FDF9F6"/>
                </a:solidFill>
                <a:latin typeface="Times New Roman"/>
                <a:cs typeface="Times New Roman"/>
              </a:rPr>
              <a:t> </a:t>
            </a:r>
            <a:r>
              <a:rPr dirty="0" sz="1600" spc="-25" b="1">
                <a:solidFill>
                  <a:srgbClr val="FDF9F6"/>
                </a:solidFill>
                <a:latin typeface="Times New Roman"/>
                <a:cs typeface="Times New Roman"/>
              </a:rPr>
              <a:t>sir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9893" y="2412918"/>
            <a:ext cx="4475480" cy="3463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1000"/>
              </a:lnSpc>
              <a:spcBef>
                <a:spcPts val="105"/>
              </a:spcBef>
            </a:pPr>
            <a:r>
              <a:rPr dirty="0" sz="1600">
                <a:latin typeface="Times New Roman"/>
                <a:cs typeface="Times New Roman"/>
              </a:rPr>
              <a:t>There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are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challenges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associated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Times New Roman"/>
                <a:cs typeface="Times New Roman"/>
              </a:rPr>
              <a:t>analyzing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raw </a:t>
            </a:r>
            <a:r>
              <a:rPr dirty="0" sz="1600">
                <a:latin typeface="Times New Roman"/>
                <a:cs typeface="Times New Roman"/>
              </a:rPr>
              <a:t>EEG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data.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example,</a:t>
            </a:r>
            <a:r>
              <a:rPr dirty="0" sz="1600" spc="1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EEG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signals</a:t>
            </a:r>
            <a:r>
              <a:rPr dirty="0" sz="1600" spc="1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150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often </a:t>
            </a:r>
            <a:r>
              <a:rPr dirty="0" sz="1600">
                <a:latin typeface="Times New Roman"/>
                <a:cs typeface="Times New Roman"/>
              </a:rPr>
              <a:t>contaminated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noise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3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sources,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as </a:t>
            </a:r>
            <a:r>
              <a:rPr dirty="0" sz="1600">
                <a:latin typeface="Times New Roman"/>
                <a:cs typeface="Times New Roman"/>
              </a:rPr>
              <a:t>muscle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activity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4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environmental</a:t>
            </a:r>
            <a:r>
              <a:rPr dirty="0" sz="1600" spc="14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interference.</a:t>
            </a:r>
            <a:r>
              <a:rPr dirty="0" sz="1600" spc="145">
                <a:latin typeface="Times New Roman"/>
                <a:cs typeface="Times New Roman"/>
              </a:rPr>
              <a:t>  </a:t>
            </a:r>
            <a:r>
              <a:rPr dirty="0" sz="1600" spc="-25">
                <a:latin typeface="Times New Roman"/>
                <a:cs typeface="Times New Roman"/>
              </a:rPr>
              <a:t>In </a:t>
            </a:r>
            <a:r>
              <a:rPr dirty="0" sz="1600">
                <a:latin typeface="Times New Roman"/>
                <a:cs typeface="Times New Roman"/>
              </a:rPr>
              <a:t>addition,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EEG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signals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highly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variable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between </a:t>
            </a:r>
            <a:r>
              <a:rPr dirty="0" sz="1600">
                <a:latin typeface="Times New Roman"/>
                <a:cs typeface="Times New Roman"/>
              </a:rPr>
              <a:t>individuals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even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between</a:t>
            </a:r>
            <a:r>
              <a:rPr dirty="0" sz="1600" spc="14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different</a:t>
            </a:r>
            <a:r>
              <a:rPr dirty="0" sz="1600" spc="150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recording </a:t>
            </a:r>
            <a:r>
              <a:rPr dirty="0" sz="1600" spc="-65">
                <a:latin typeface="Times New Roman"/>
                <a:cs typeface="Times New Roman"/>
              </a:rPr>
              <a:t>sessions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</a:t>
            </a:r>
            <a:r>
              <a:rPr dirty="0" sz="1600" spc="-55">
                <a:latin typeface="Times New Roman"/>
                <a:cs typeface="Times New Roman"/>
              </a:rPr>
              <a:t>same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individual.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Feature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extraction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helps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overcome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these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challenges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allowing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researchers</a:t>
            </a:r>
            <a:r>
              <a:rPr dirty="0" sz="1600" spc="-25">
                <a:latin typeface="Times New Roman"/>
                <a:cs typeface="Times New Roman"/>
              </a:rPr>
              <a:t> to </a:t>
            </a:r>
            <a:r>
              <a:rPr dirty="0" sz="1600" spc="-20">
                <a:latin typeface="Times New Roman"/>
                <a:cs typeface="Times New Roman"/>
              </a:rPr>
              <a:t>focus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most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relevant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aspects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Times New Roman"/>
                <a:cs typeface="Times New Roman"/>
              </a:rPr>
              <a:t>signal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filter </a:t>
            </a:r>
            <a:r>
              <a:rPr dirty="0" sz="1600">
                <a:latin typeface="Times New Roman"/>
                <a:cs typeface="Times New Roman"/>
              </a:rPr>
              <a:t>out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unwanted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noise</a:t>
            </a:r>
            <a:r>
              <a:rPr dirty="0" sz="1600" spc="-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Times New Roman"/>
                <a:cs typeface="Times New Roman"/>
              </a:rPr>
              <a:t>variability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150" spc="-20" b="1">
                <a:solidFill>
                  <a:srgbClr val="0000FF"/>
                </a:solidFill>
                <a:latin typeface="Times New Roman"/>
                <a:cs typeface="Times New Roman"/>
              </a:rPr>
              <a:t>[1]</a:t>
            </a:r>
            <a:r>
              <a:rPr dirty="0" sz="1600" spc="-2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766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200" spc="155"/>
              <a:t>FEATURE</a:t>
            </a:r>
            <a:r>
              <a:rPr dirty="0" sz="2200" spc="370"/>
              <a:t> </a:t>
            </a:r>
            <a:r>
              <a:rPr dirty="0" sz="2200" spc="135"/>
              <a:t>EXTRACTION</a:t>
            </a:r>
            <a:r>
              <a:rPr dirty="0" sz="2200" spc="360"/>
              <a:t> </a:t>
            </a:r>
            <a:r>
              <a:rPr dirty="0" sz="2200" spc="-10"/>
              <a:t>(CONTD.)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728" y="1311681"/>
            <a:ext cx="3358515" cy="809625"/>
          </a:xfrm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0650" marR="5080" indent="-108585">
              <a:lnSpc>
                <a:spcPct val="102000"/>
              </a:lnSpc>
              <a:spcBef>
                <a:spcPts val="30"/>
              </a:spcBef>
            </a:pPr>
            <a:r>
              <a:rPr dirty="0" sz="2550" spc="80"/>
              <a:t>WHAT</a:t>
            </a:r>
            <a:r>
              <a:rPr dirty="0" sz="2550" spc="245"/>
              <a:t> </a:t>
            </a:r>
            <a:r>
              <a:rPr dirty="0" sz="2550"/>
              <a:t>IS</a:t>
            </a:r>
            <a:r>
              <a:rPr dirty="0" sz="2550" spc="-55"/>
              <a:t> </a:t>
            </a:r>
            <a:r>
              <a:rPr dirty="0" sz="2550" spc="120"/>
              <a:t>WAVELET TRANSFORM?</a:t>
            </a:r>
            <a:endParaRPr sz="2550"/>
          </a:p>
        </p:txBody>
      </p:sp>
      <p:sp>
        <p:nvSpPr>
          <p:cNvPr id="3" name="object 3" descr=""/>
          <p:cNvSpPr txBox="1"/>
          <p:nvPr/>
        </p:nvSpPr>
        <p:spPr>
          <a:xfrm>
            <a:off x="1156206" y="2647373"/>
            <a:ext cx="4475480" cy="3007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1000"/>
              </a:lnSpc>
              <a:spcBef>
                <a:spcPts val="90"/>
              </a:spcBef>
            </a:pPr>
            <a:r>
              <a:rPr dirty="0" sz="1350">
                <a:latin typeface="Times New Roman"/>
                <a:cs typeface="Times New Roman"/>
              </a:rPr>
              <a:t>Wavelet</a:t>
            </a:r>
            <a:r>
              <a:rPr dirty="0" sz="1350" spc="2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transform</a:t>
            </a:r>
            <a:r>
              <a:rPr dirty="0" sz="1350" spc="2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is</a:t>
            </a:r>
            <a:r>
              <a:rPr dirty="0" sz="1350" spc="2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2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mathematical</a:t>
            </a:r>
            <a:r>
              <a:rPr dirty="0" sz="1350" spc="2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tool</a:t>
            </a:r>
            <a:r>
              <a:rPr dirty="0" sz="1350" spc="2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that</a:t>
            </a:r>
            <a:r>
              <a:rPr dirty="0" sz="1350" spc="19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2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</a:t>
            </a:r>
            <a:r>
              <a:rPr dirty="0" sz="1350" spc="1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used</a:t>
            </a:r>
            <a:r>
              <a:rPr dirty="0" sz="1350" spc="21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to </a:t>
            </a:r>
            <a:r>
              <a:rPr dirty="0" sz="1350">
                <a:latin typeface="Times New Roman"/>
                <a:cs typeface="Times New Roman"/>
              </a:rPr>
              <a:t>analyze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signals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both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time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frequency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domains.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Unlike </a:t>
            </a:r>
            <a:r>
              <a:rPr dirty="0" sz="1350">
                <a:latin typeface="Times New Roman"/>
                <a:cs typeface="Times New Roman"/>
              </a:rPr>
              <a:t>traditional</a:t>
            </a:r>
            <a:r>
              <a:rPr dirty="0" sz="1350" spc="3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Fourier</a:t>
            </a:r>
            <a:r>
              <a:rPr dirty="0" sz="1350" spc="3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transform,</a:t>
            </a:r>
            <a:r>
              <a:rPr dirty="0" sz="1350" spc="3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wavelet</a:t>
            </a:r>
            <a:r>
              <a:rPr dirty="0" sz="1350" spc="3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transform</a:t>
            </a:r>
            <a:r>
              <a:rPr dirty="0" sz="1350" spc="3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36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provide information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about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both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high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low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frequency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components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a </a:t>
            </a:r>
            <a:r>
              <a:rPr dirty="0" sz="1350" spc="-35">
                <a:latin typeface="Times New Roman"/>
                <a:cs typeface="Times New Roman"/>
              </a:rPr>
              <a:t>signal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at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different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60">
                <a:latin typeface="Times New Roman"/>
                <a:cs typeface="Times New Roman"/>
              </a:rPr>
              <a:t>scales.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This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makes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it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ideal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method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 </a:t>
            </a:r>
            <a:r>
              <a:rPr dirty="0" sz="1350" spc="-10">
                <a:latin typeface="Times New Roman"/>
                <a:cs typeface="Times New Roman"/>
              </a:rPr>
              <a:t>feature </a:t>
            </a:r>
            <a:r>
              <a:rPr dirty="0" sz="1350" spc="-30">
                <a:latin typeface="Times New Roman"/>
                <a:cs typeface="Times New Roman"/>
              </a:rPr>
              <a:t>extraction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EEG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55">
                <a:latin typeface="Times New Roman"/>
                <a:cs typeface="Times New Roman"/>
              </a:rPr>
              <a:t>signals,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which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often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contain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complex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patterns</a:t>
            </a:r>
            <a:r>
              <a:rPr dirty="0" sz="1350" spc="-25">
                <a:latin typeface="Times New Roman"/>
                <a:cs typeface="Times New Roman"/>
              </a:rPr>
              <a:t> at </a:t>
            </a:r>
            <a:r>
              <a:rPr dirty="0" sz="1350" spc="-35">
                <a:latin typeface="Times New Roman"/>
                <a:cs typeface="Times New Roman"/>
              </a:rPr>
              <a:t>different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frequencies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amplitudes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20" b="1">
                <a:solidFill>
                  <a:srgbClr val="0000FF"/>
                </a:solidFill>
                <a:latin typeface="Times New Roman"/>
                <a:cs typeface="Times New Roman"/>
              </a:rPr>
              <a:t>[5]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9525">
              <a:lnSpc>
                <a:spcPct val="131100"/>
              </a:lnSpc>
            </a:pPr>
            <a:r>
              <a:rPr dirty="0" sz="1350">
                <a:latin typeface="Times New Roman"/>
                <a:cs typeface="Times New Roman"/>
              </a:rPr>
              <a:t>There</a:t>
            </a:r>
            <a:r>
              <a:rPr dirty="0" sz="1350" spc="15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are</a:t>
            </a:r>
            <a:r>
              <a:rPr dirty="0" sz="1350" spc="14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several</a:t>
            </a:r>
            <a:r>
              <a:rPr dirty="0" sz="1350" spc="14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types</a:t>
            </a:r>
            <a:r>
              <a:rPr dirty="0" sz="1350" spc="15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15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wavelet</a:t>
            </a:r>
            <a:r>
              <a:rPr dirty="0" sz="1350" spc="15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transforms,</a:t>
            </a:r>
            <a:r>
              <a:rPr dirty="0" sz="1350" spc="155">
                <a:latin typeface="Times New Roman"/>
                <a:cs typeface="Times New Roman"/>
              </a:rPr>
              <a:t>  </a:t>
            </a:r>
            <a:r>
              <a:rPr dirty="0" sz="1350" spc="-10">
                <a:latin typeface="Times New Roman"/>
                <a:cs typeface="Times New Roman"/>
              </a:rPr>
              <a:t>including </a:t>
            </a:r>
            <a:r>
              <a:rPr dirty="0" sz="1350">
                <a:latin typeface="Times New Roman"/>
                <a:cs typeface="Times New Roman"/>
              </a:rPr>
              <a:t>continuous</a:t>
            </a:r>
            <a:r>
              <a:rPr dirty="0" sz="1350" spc="1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wavelet</a:t>
            </a:r>
            <a:r>
              <a:rPr dirty="0" sz="1350" spc="1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transform,</a:t>
            </a:r>
            <a:r>
              <a:rPr dirty="0" sz="1350" spc="1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discrete</a:t>
            </a:r>
            <a:r>
              <a:rPr dirty="0" sz="1350" spc="1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wavelet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transform,</a:t>
            </a:r>
            <a:r>
              <a:rPr dirty="0" sz="1350" spc="17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and </a:t>
            </a:r>
            <a:r>
              <a:rPr dirty="0" sz="1350" spc="-60">
                <a:latin typeface="Times New Roman"/>
                <a:cs typeface="Times New Roman"/>
              </a:rPr>
              <a:t>wavelet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packet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transform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20" b="1">
                <a:solidFill>
                  <a:srgbClr val="0000FF"/>
                </a:solidFill>
                <a:latin typeface="Times New Roman"/>
                <a:cs typeface="Times New Roman"/>
              </a:rPr>
              <a:t>[5]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14133" y="2384018"/>
            <a:ext cx="4475480" cy="3220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31000"/>
              </a:lnSpc>
              <a:spcBef>
                <a:spcPts val="105"/>
              </a:spcBef>
            </a:pPr>
            <a:r>
              <a:rPr dirty="0" sz="1600" spc="-20">
                <a:latin typeface="Times New Roman"/>
                <a:cs typeface="Times New Roman"/>
              </a:rPr>
              <a:t>Each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own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strengths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85">
                <a:latin typeface="Times New Roman"/>
                <a:cs typeface="Times New Roman"/>
              </a:rPr>
              <a:t>weaknesses,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choice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one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depends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specific </a:t>
            </a:r>
            <a:r>
              <a:rPr dirty="0" sz="1600">
                <a:latin typeface="Times New Roman"/>
                <a:cs typeface="Times New Roman"/>
              </a:rPr>
              <a:t>requirements</a:t>
            </a:r>
            <a:r>
              <a:rPr dirty="0" sz="1600" spc="39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8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9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application.</a:t>
            </a:r>
            <a:r>
              <a:rPr dirty="0" sz="1600" spc="39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385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example, </a:t>
            </a:r>
            <a:r>
              <a:rPr dirty="0" sz="1600">
                <a:latin typeface="Times New Roman"/>
                <a:cs typeface="Times New Roman"/>
              </a:rPr>
              <a:t>continuous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wavelet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transform</a:t>
            </a:r>
            <a:r>
              <a:rPr dirty="0" sz="1600" spc="2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useful</a:t>
            </a:r>
            <a:r>
              <a:rPr dirty="0" sz="1600" spc="2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analyzing </a:t>
            </a:r>
            <a:r>
              <a:rPr dirty="0" sz="1600" spc="-30">
                <a:latin typeface="Times New Roman"/>
                <a:cs typeface="Times New Roman"/>
              </a:rPr>
              <a:t>non-</a:t>
            </a:r>
            <a:r>
              <a:rPr dirty="0" sz="1600">
                <a:latin typeface="Times New Roman"/>
                <a:cs typeface="Times New Roman"/>
              </a:rPr>
              <a:t>stationary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signals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variable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frequency</a:t>
            </a:r>
            <a:r>
              <a:rPr dirty="0" sz="1600" spc="-10">
                <a:latin typeface="Times New Roman"/>
                <a:cs typeface="Times New Roman"/>
              </a:rPr>
              <a:t> content, </a:t>
            </a:r>
            <a:r>
              <a:rPr dirty="0" sz="1600">
                <a:latin typeface="Times New Roman"/>
                <a:cs typeface="Times New Roman"/>
              </a:rPr>
              <a:t>while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discrete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wavelet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transform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computationally </a:t>
            </a:r>
            <a:r>
              <a:rPr dirty="0" sz="1600">
                <a:latin typeface="Times New Roman"/>
                <a:cs typeface="Times New Roman"/>
              </a:rPr>
              <a:t>efficient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4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4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easily</a:t>
            </a:r>
            <a:r>
              <a:rPr dirty="0" sz="1600" spc="4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implemented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4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digital </a:t>
            </a:r>
            <a:r>
              <a:rPr dirty="0" sz="1600" spc="-70">
                <a:latin typeface="Times New Roman"/>
                <a:cs typeface="Times New Roman"/>
              </a:rPr>
              <a:t>systems.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Times New Roman"/>
                <a:cs typeface="Times New Roman"/>
              </a:rPr>
              <a:t>Visual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aids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such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as </a:t>
            </a:r>
            <a:r>
              <a:rPr dirty="0" sz="1600" spc="-55">
                <a:latin typeface="Times New Roman"/>
                <a:cs typeface="Times New Roman"/>
              </a:rPr>
              <a:t>diagrams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animations</a:t>
            </a:r>
            <a:r>
              <a:rPr dirty="0" sz="1600" spc="-25">
                <a:latin typeface="Times New Roman"/>
                <a:cs typeface="Times New Roman"/>
              </a:rPr>
              <a:t> can </a:t>
            </a:r>
            <a:r>
              <a:rPr dirty="0" sz="1600">
                <a:latin typeface="Times New Roman"/>
                <a:cs typeface="Times New Roman"/>
              </a:rPr>
              <a:t>help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illustrate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concept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wavelet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transform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 spc="-60">
                <a:latin typeface="Times New Roman"/>
                <a:cs typeface="Times New Roman"/>
              </a:rPr>
              <a:t>make</a:t>
            </a:r>
            <a:r>
              <a:rPr dirty="0" sz="1600" spc="-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 </a:t>
            </a:r>
            <a:r>
              <a:rPr dirty="0" sz="1600" spc="-45">
                <a:latin typeface="Times New Roman"/>
                <a:cs typeface="Times New Roman"/>
              </a:rPr>
              <a:t>more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 spc="-80">
                <a:latin typeface="Times New Roman"/>
                <a:cs typeface="Times New Roman"/>
              </a:rPr>
              <a:t>accessible</a:t>
            </a:r>
            <a:r>
              <a:rPr dirty="0" sz="1600" spc="-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10">
                <a:latin typeface="Times New Roman"/>
                <a:cs typeface="Times New Roman"/>
              </a:rPr>
              <a:t>the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audience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0000FF"/>
                </a:solidFill>
                <a:latin typeface="Times New Roman"/>
                <a:cs typeface="Times New Roman"/>
              </a:rPr>
              <a:t>[5]</a:t>
            </a:r>
            <a:r>
              <a:rPr dirty="0" sz="1600" spc="-2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8728" y="1311681"/>
            <a:ext cx="3358515" cy="809625"/>
          </a:xfrm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0650" marR="5080" indent="-108585">
              <a:lnSpc>
                <a:spcPct val="102000"/>
              </a:lnSpc>
              <a:spcBef>
                <a:spcPts val="30"/>
              </a:spcBef>
            </a:pPr>
            <a:r>
              <a:rPr dirty="0" sz="2550" spc="80"/>
              <a:t>WHAT</a:t>
            </a:r>
            <a:r>
              <a:rPr dirty="0" sz="2550" spc="245"/>
              <a:t> </a:t>
            </a:r>
            <a:r>
              <a:rPr dirty="0" sz="2550"/>
              <a:t>IS</a:t>
            </a:r>
            <a:r>
              <a:rPr dirty="0" sz="2550" spc="-55"/>
              <a:t> </a:t>
            </a:r>
            <a:r>
              <a:rPr dirty="0" sz="2550" spc="120"/>
              <a:t>WAVELET TRANSFORM?</a:t>
            </a:r>
            <a:endParaRPr sz="25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33569" y="1747567"/>
            <a:ext cx="4243070" cy="90233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0"/>
              </a:spcBef>
            </a:pPr>
            <a:r>
              <a:rPr dirty="0" sz="2850" spc="50"/>
              <a:t>HOW</a:t>
            </a:r>
            <a:r>
              <a:rPr dirty="0" sz="2850" spc="200"/>
              <a:t> </a:t>
            </a:r>
            <a:r>
              <a:rPr dirty="0" sz="2850" spc="55"/>
              <a:t>DOES</a:t>
            </a:r>
            <a:r>
              <a:rPr dirty="0" sz="2850" spc="180"/>
              <a:t> </a:t>
            </a:r>
            <a:r>
              <a:rPr dirty="0" sz="2850" spc="150"/>
              <a:t>WAVELET </a:t>
            </a:r>
            <a:r>
              <a:rPr dirty="0" sz="2850" spc="165"/>
              <a:t>TRANSFORM</a:t>
            </a:r>
            <a:r>
              <a:rPr dirty="0" sz="2850" spc="490"/>
              <a:t> </a:t>
            </a:r>
            <a:r>
              <a:rPr dirty="0" sz="2850" spc="90"/>
              <a:t>WORK?</a:t>
            </a:r>
            <a:endParaRPr sz="2850"/>
          </a:p>
        </p:txBody>
      </p:sp>
      <p:sp>
        <p:nvSpPr>
          <p:cNvPr id="9" name="object 9" descr=""/>
          <p:cNvSpPr txBox="1"/>
          <p:nvPr/>
        </p:nvSpPr>
        <p:spPr>
          <a:xfrm>
            <a:off x="3902457" y="3128214"/>
            <a:ext cx="5334000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Times New Roman"/>
                <a:cs typeface="Times New Roman"/>
              </a:rPr>
              <a:t>Wavelet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transform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powerful tool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analyzing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signals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 </a:t>
            </a:r>
            <a:r>
              <a:rPr dirty="0" sz="1600" spc="-25">
                <a:latin typeface="Times New Roman"/>
                <a:cs typeface="Times New Roman"/>
              </a:rPr>
              <a:t>has </a:t>
            </a:r>
            <a:r>
              <a:rPr dirty="0" sz="1600" spc="-10">
                <a:latin typeface="Times New Roman"/>
                <a:cs typeface="Times New Roman"/>
              </a:rPr>
              <a:t>gained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popularity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recent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years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due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 its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ability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provide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both 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frequency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information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simultaneously.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Unlike traditional </a:t>
            </a:r>
            <a:r>
              <a:rPr dirty="0" sz="1600">
                <a:latin typeface="Times New Roman"/>
                <a:cs typeface="Times New Roman"/>
              </a:rPr>
              <a:t>Fourier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analysis,</a:t>
            </a:r>
            <a:r>
              <a:rPr dirty="0" sz="1600" spc="3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only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provides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frequency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information, wavelet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transform can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capture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both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local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global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changes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 </a:t>
            </a:r>
            <a:r>
              <a:rPr dirty="0" sz="1600" spc="-40">
                <a:latin typeface="Times New Roman"/>
                <a:cs typeface="Times New Roman"/>
              </a:rPr>
              <a:t>signal's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frequency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FF"/>
                </a:solidFill>
                <a:latin typeface="Times New Roman"/>
                <a:cs typeface="Times New Roman"/>
              </a:rPr>
              <a:t>[5]</a:t>
            </a:r>
            <a:r>
              <a:rPr dirty="0" sz="1600">
                <a:latin typeface="Times New Roman"/>
                <a:cs typeface="Times New Roman"/>
              </a:rPr>
              <a:t>. This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makes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 </a:t>
            </a:r>
            <a:r>
              <a:rPr dirty="0" sz="1600" spc="-30">
                <a:latin typeface="Times New Roman"/>
                <a:cs typeface="Times New Roman"/>
              </a:rPr>
              <a:t>particularly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useful</a:t>
            </a:r>
            <a:r>
              <a:rPr dirty="0" sz="1600" spc="-25">
                <a:latin typeface="Times New Roman"/>
                <a:cs typeface="Times New Roman"/>
              </a:rPr>
              <a:t> for </a:t>
            </a:r>
            <a:r>
              <a:rPr dirty="0" sz="1600" spc="-35">
                <a:latin typeface="Times New Roman"/>
                <a:cs typeface="Times New Roman"/>
              </a:rPr>
              <a:t>analyzing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non-</a:t>
            </a:r>
            <a:r>
              <a:rPr dirty="0" sz="1600" spc="-20">
                <a:latin typeface="Times New Roman"/>
                <a:cs typeface="Times New Roman"/>
              </a:rPr>
              <a:t>stationary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signals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EEG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signals,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often </a:t>
            </a:r>
            <a:r>
              <a:rPr dirty="0" sz="1600" spc="-45">
                <a:latin typeface="Times New Roman"/>
                <a:cs typeface="Times New Roman"/>
              </a:rPr>
              <a:t>exhibit</a:t>
            </a:r>
            <a:r>
              <a:rPr dirty="0" sz="1600" spc="-120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Times New Roman"/>
                <a:cs typeface="Times New Roman"/>
              </a:rPr>
              <a:t>changes</a:t>
            </a:r>
            <a:r>
              <a:rPr dirty="0" sz="1600" spc="-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frequency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content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over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865816" y="3061143"/>
            <a:ext cx="5349240" cy="26860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just" marL="12700" marR="5080">
              <a:lnSpc>
                <a:spcPct val="91000"/>
              </a:lnSpc>
              <a:spcBef>
                <a:spcPts val="300"/>
              </a:spcBef>
            </a:pP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275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basic</a:t>
            </a:r>
            <a:r>
              <a:rPr dirty="0" sz="1900" spc="245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idea</a:t>
            </a:r>
            <a:r>
              <a:rPr dirty="0" sz="1900" spc="254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behind</a:t>
            </a:r>
            <a:r>
              <a:rPr dirty="0" sz="1900" spc="275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wavelet</a:t>
            </a:r>
            <a:r>
              <a:rPr dirty="0" sz="1900" spc="250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transform</a:t>
            </a:r>
            <a:r>
              <a:rPr dirty="0" sz="1900" spc="254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is</a:t>
            </a:r>
            <a:r>
              <a:rPr dirty="0" sz="1900" spc="250">
                <a:latin typeface="Times New Roman"/>
                <a:cs typeface="Times New Roman"/>
              </a:rPr>
              <a:t>  </a:t>
            </a:r>
            <a:r>
              <a:rPr dirty="0" sz="1900" spc="-25">
                <a:latin typeface="Times New Roman"/>
                <a:cs typeface="Times New Roman"/>
              </a:rPr>
              <a:t>to </a:t>
            </a:r>
            <a:r>
              <a:rPr dirty="0" sz="1900" spc="-55">
                <a:latin typeface="Times New Roman"/>
                <a:cs typeface="Times New Roman"/>
              </a:rPr>
              <a:t>decompose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-70">
                <a:latin typeface="Times New Roman"/>
                <a:cs typeface="Times New Roman"/>
              </a:rPr>
              <a:t>signal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into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45">
                <a:latin typeface="Times New Roman"/>
                <a:cs typeface="Times New Roman"/>
              </a:rPr>
              <a:t> set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of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-85">
                <a:latin typeface="Times New Roman"/>
                <a:cs typeface="Times New Roman"/>
              </a:rPr>
              <a:t>wavelets,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-30">
                <a:latin typeface="Times New Roman"/>
                <a:cs typeface="Times New Roman"/>
              </a:rPr>
              <a:t>which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-30">
                <a:latin typeface="Times New Roman"/>
                <a:cs typeface="Times New Roman"/>
              </a:rPr>
              <a:t>are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small </a:t>
            </a:r>
            <a:r>
              <a:rPr dirty="0" sz="1900" spc="-35">
                <a:latin typeface="Times New Roman"/>
                <a:cs typeface="Times New Roman"/>
              </a:rPr>
              <a:t>waveforms</a:t>
            </a:r>
            <a:r>
              <a:rPr dirty="0" sz="1900" spc="8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that</a:t>
            </a:r>
            <a:r>
              <a:rPr dirty="0" sz="1900" spc="15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can</a:t>
            </a:r>
            <a:r>
              <a:rPr dirty="0" sz="1900" spc="12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be</a:t>
            </a:r>
            <a:r>
              <a:rPr dirty="0" sz="1900" spc="1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used</a:t>
            </a:r>
            <a:r>
              <a:rPr dirty="0" sz="1900" spc="1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to</a:t>
            </a:r>
            <a:r>
              <a:rPr dirty="0" sz="1900" spc="12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represent</a:t>
            </a:r>
            <a:r>
              <a:rPr dirty="0" sz="1900" spc="1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larger</a:t>
            </a:r>
            <a:r>
              <a:rPr dirty="0" sz="1900" spc="90">
                <a:latin typeface="Times New Roman"/>
                <a:cs typeface="Times New Roman"/>
              </a:rPr>
              <a:t> </a:t>
            </a:r>
            <a:r>
              <a:rPr dirty="0" sz="1900" spc="-30">
                <a:latin typeface="Times New Roman"/>
                <a:cs typeface="Times New Roman"/>
              </a:rPr>
              <a:t>signals. </a:t>
            </a:r>
            <a:r>
              <a:rPr dirty="0" sz="1900">
                <a:latin typeface="Times New Roman"/>
                <a:cs typeface="Times New Roman"/>
              </a:rPr>
              <a:t>These</a:t>
            </a:r>
            <a:r>
              <a:rPr dirty="0" sz="1900" spc="80">
                <a:latin typeface="Times New Roman"/>
                <a:cs typeface="Times New Roman"/>
              </a:rPr>
              <a:t> </a:t>
            </a:r>
            <a:r>
              <a:rPr dirty="0" sz="1900" spc="-30">
                <a:latin typeface="Times New Roman"/>
                <a:cs typeface="Times New Roman"/>
              </a:rPr>
              <a:t>wavelets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are</a:t>
            </a:r>
            <a:r>
              <a:rPr dirty="0" sz="1900" spc="6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generated</a:t>
            </a:r>
            <a:r>
              <a:rPr dirty="0" sz="1900" spc="7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by</a:t>
            </a:r>
            <a:r>
              <a:rPr dirty="0" sz="1900" spc="85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Times New Roman"/>
                <a:cs typeface="Times New Roman"/>
              </a:rPr>
              <a:t>scaling</a:t>
            </a:r>
            <a:r>
              <a:rPr dirty="0" sz="1900" spc="5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 spc="8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shifting</a:t>
            </a:r>
            <a:r>
              <a:rPr dirty="0" sz="1900" spc="70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a </a:t>
            </a:r>
            <a:r>
              <a:rPr dirty="0" sz="1900">
                <a:latin typeface="Times New Roman"/>
                <a:cs typeface="Times New Roman"/>
              </a:rPr>
              <a:t>mother</a:t>
            </a:r>
            <a:r>
              <a:rPr dirty="0" sz="1900" spc="-65">
                <a:latin typeface="Times New Roman"/>
                <a:cs typeface="Times New Roman"/>
              </a:rPr>
              <a:t> wavelet,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which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90">
                <a:latin typeface="Times New Roman"/>
                <a:cs typeface="Times New Roman"/>
              </a:rPr>
              <a:t>serves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as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-20">
                <a:latin typeface="Times New Roman"/>
                <a:cs typeface="Times New Roman"/>
              </a:rPr>
              <a:t> template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for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entire </a:t>
            </a:r>
            <a:r>
              <a:rPr dirty="0" sz="1900">
                <a:latin typeface="Times New Roman"/>
                <a:cs typeface="Times New Roman"/>
              </a:rPr>
              <a:t>set</a:t>
            </a:r>
            <a:r>
              <a:rPr dirty="0" sz="1900" spc="35">
                <a:latin typeface="Times New Roman"/>
                <a:cs typeface="Times New Roman"/>
              </a:rPr>
              <a:t>  </a:t>
            </a:r>
            <a:r>
              <a:rPr dirty="0" sz="1900" b="1">
                <a:solidFill>
                  <a:srgbClr val="0000FF"/>
                </a:solidFill>
                <a:latin typeface="Times New Roman"/>
                <a:cs typeface="Times New Roman"/>
              </a:rPr>
              <a:t>[5]</a:t>
            </a:r>
            <a:r>
              <a:rPr dirty="0" sz="1900">
                <a:latin typeface="Times New Roman"/>
                <a:cs typeface="Times New Roman"/>
              </a:rPr>
              <a:t>.</a:t>
            </a:r>
            <a:r>
              <a:rPr dirty="0" sz="1900" spc="65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By</a:t>
            </a:r>
            <a:r>
              <a:rPr dirty="0" sz="1900" spc="20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varying</a:t>
            </a:r>
            <a:r>
              <a:rPr dirty="0" sz="1900" spc="30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40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scale</a:t>
            </a:r>
            <a:r>
              <a:rPr dirty="0" sz="1900" spc="49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 spc="50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shift</a:t>
            </a:r>
            <a:r>
              <a:rPr dirty="0" sz="1900" spc="45">
                <a:latin typeface="Times New Roman"/>
                <a:cs typeface="Times New Roman"/>
              </a:rPr>
              <a:t>  </a:t>
            </a:r>
            <a:r>
              <a:rPr dirty="0" sz="1900" spc="-25">
                <a:latin typeface="Times New Roman"/>
                <a:cs typeface="Times New Roman"/>
              </a:rPr>
              <a:t>parameters, </a:t>
            </a:r>
            <a:r>
              <a:rPr dirty="0" sz="1900">
                <a:latin typeface="Times New Roman"/>
                <a:cs typeface="Times New Roman"/>
              </a:rPr>
              <a:t>different</a:t>
            </a:r>
            <a:r>
              <a:rPr dirty="0" sz="1900" spc="210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wavelets</a:t>
            </a:r>
            <a:r>
              <a:rPr dirty="0" sz="1900" spc="185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can</a:t>
            </a:r>
            <a:r>
              <a:rPr dirty="0" sz="1900" spc="220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be</a:t>
            </a:r>
            <a:r>
              <a:rPr dirty="0" sz="1900" spc="215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generated</a:t>
            </a:r>
            <a:r>
              <a:rPr dirty="0" sz="1900" spc="204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that</a:t>
            </a:r>
            <a:r>
              <a:rPr dirty="0" sz="1900" spc="225">
                <a:latin typeface="Times New Roman"/>
                <a:cs typeface="Times New Roman"/>
              </a:rPr>
              <a:t>  </a:t>
            </a:r>
            <a:r>
              <a:rPr dirty="0" sz="1900" spc="-10">
                <a:latin typeface="Times New Roman"/>
                <a:cs typeface="Times New Roman"/>
              </a:rPr>
              <a:t>capture </a:t>
            </a:r>
            <a:r>
              <a:rPr dirty="0" sz="1900">
                <a:latin typeface="Times New Roman"/>
                <a:cs typeface="Times New Roman"/>
              </a:rPr>
              <a:t>different</a:t>
            </a:r>
            <a:r>
              <a:rPr dirty="0" sz="1900" spc="50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Times New Roman"/>
                <a:cs typeface="Times New Roman"/>
              </a:rPr>
              <a:t>aspects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of</a:t>
            </a:r>
            <a:r>
              <a:rPr dirty="0" sz="1900" spc="7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</a:t>
            </a:r>
            <a:r>
              <a:rPr dirty="0" sz="1900" spc="70">
                <a:latin typeface="Times New Roman"/>
                <a:cs typeface="Times New Roman"/>
              </a:rPr>
              <a:t> </a:t>
            </a:r>
            <a:r>
              <a:rPr dirty="0" sz="1900" spc="-35">
                <a:latin typeface="Times New Roman"/>
                <a:cs typeface="Times New Roman"/>
              </a:rPr>
              <a:t>signal's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frequency</a:t>
            </a:r>
            <a:r>
              <a:rPr dirty="0" sz="1900" spc="6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content.</a:t>
            </a:r>
            <a:r>
              <a:rPr dirty="0" sz="1900" spc="75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The </a:t>
            </a:r>
            <a:r>
              <a:rPr dirty="0" sz="1900" spc="-35">
                <a:latin typeface="Times New Roman"/>
                <a:cs typeface="Times New Roman"/>
              </a:rPr>
              <a:t>resulting</a:t>
            </a:r>
            <a:r>
              <a:rPr dirty="0" sz="1900" spc="-85">
                <a:latin typeface="Times New Roman"/>
                <a:cs typeface="Times New Roman"/>
              </a:rPr>
              <a:t> </a:t>
            </a:r>
            <a:r>
              <a:rPr dirty="0" sz="1900" spc="-70">
                <a:latin typeface="Times New Roman"/>
                <a:cs typeface="Times New Roman"/>
              </a:rPr>
              <a:t>wavelet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60">
                <a:latin typeface="Times New Roman"/>
                <a:cs typeface="Times New Roman"/>
              </a:rPr>
              <a:t>coefficients </a:t>
            </a:r>
            <a:r>
              <a:rPr dirty="0" sz="1900">
                <a:latin typeface="Times New Roman"/>
                <a:cs typeface="Times New Roman"/>
              </a:rPr>
              <a:t>can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then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be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30">
                <a:latin typeface="Times New Roman"/>
                <a:cs typeface="Times New Roman"/>
              </a:rPr>
              <a:t>used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 spc="-30">
                <a:latin typeface="Times New Roman"/>
                <a:cs typeface="Times New Roman"/>
              </a:rPr>
              <a:t>as</a:t>
            </a:r>
            <a:r>
              <a:rPr dirty="0" sz="1900" spc="-9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features </a:t>
            </a:r>
            <a:r>
              <a:rPr dirty="0" sz="1900" spc="-20">
                <a:latin typeface="Times New Roman"/>
                <a:cs typeface="Times New Roman"/>
              </a:rPr>
              <a:t>for</a:t>
            </a:r>
            <a:r>
              <a:rPr dirty="0" sz="1900" spc="-80">
                <a:latin typeface="Times New Roman"/>
                <a:cs typeface="Times New Roman"/>
              </a:rPr>
              <a:t> </a:t>
            </a:r>
            <a:r>
              <a:rPr dirty="0" sz="1900" spc="-70">
                <a:latin typeface="Times New Roman"/>
                <a:cs typeface="Times New Roman"/>
              </a:rPr>
              <a:t>classification</a:t>
            </a:r>
            <a:r>
              <a:rPr dirty="0" sz="1900" spc="-18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or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further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analysis.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33569" y="1747567"/>
            <a:ext cx="4243070" cy="902335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0"/>
              </a:spcBef>
            </a:pPr>
            <a:r>
              <a:rPr dirty="0" sz="2850" spc="50"/>
              <a:t>HOW</a:t>
            </a:r>
            <a:r>
              <a:rPr dirty="0" sz="2850" spc="200"/>
              <a:t> </a:t>
            </a:r>
            <a:r>
              <a:rPr dirty="0" sz="2850" spc="55"/>
              <a:t>DOES</a:t>
            </a:r>
            <a:r>
              <a:rPr dirty="0" sz="2850" spc="180"/>
              <a:t> </a:t>
            </a:r>
            <a:r>
              <a:rPr dirty="0" sz="2850" spc="150"/>
              <a:t>WAVELET </a:t>
            </a:r>
            <a:r>
              <a:rPr dirty="0" sz="2850" spc="165"/>
              <a:t>TRANSFORM</a:t>
            </a:r>
            <a:r>
              <a:rPr dirty="0" sz="2850" spc="490"/>
              <a:t> </a:t>
            </a:r>
            <a:r>
              <a:rPr dirty="0" sz="2850" spc="90"/>
              <a:t>WORK?</a:t>
            </a:r>
            <a:endParaRPr sz="28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8085" rIns="0" bIns="0" rtlCol="0" vert="horz">
            <a:spAutoFit/>
          </a:bodyPr>
          <a:lstStyle/>
          <a:p>
            <a:pPr marL="3068320">
              <a:lnSpc>
                <a:spcPct val="100000"/>
              </a:lnSpc>
              <a:spcBef>
                <a:spcPts val="100"/>
              </a:spcBef>
            </a:pPr>
            <a:r>
              <a:rPr dirty="0" spc="170"/>
              <a:t>DATA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0924" y="2288474"/>
            <a:ext cx="5335905" cy="333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dirty="0" sz="3200" spc="160">
                <a:solidFill>
                  <a:srgbClr val="1F2A8E"/>
                </a:solidFill>
                <a:latin typeface="Verdana"/>
                <a:cs typeface="Verdana"/>
              </a:rPr>
              <a:t>PREPROCESSING</a:t>
            </a:r>
            <a:endParaRPr sz="3200">
              <a:latin typeface="Verdana"/>
              <a:cs typeface="Verdana"/>
            </a:endParaRPr>
          </a:p>
          <a:p>
            <a:pPr algn="just" marL="12700" marR="5080">
              <a:lnSpc>
                <a:spcPct val="101899"/>
              </a:lnSpc>
              <a:spcBef>
                <a:spcPts val="3100"/>
              </a:spcBef>
            </a:pP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preprocessing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crucial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step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signal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analysis.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Raw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often </a:t>
            </a:r>
            <a:r>
              <a:rPr dirty="0" sz="1250">
                <a:latin typeface="Times New Roman"/>
                <a:cs typeface="Times New Roman"/>
              </a:rPr>
              <a:t>noisy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3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contains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artifacts</a:t>
            </a:r>
            <a:r>
              <a:rPr dirty="0" sz="1250" spc="13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that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interfere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with</a:t>
            </a:r>
            <a:r>
              <a:rPr dirty="0" sz="1250" spc="12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accurate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 spc="-10">
                <a:latin typeface="Times New Roman"/>
                <a:cs typeface="Times New Roman"/>
              </a:rPr>
              <a:t>classification. </a:t>
            </a:r>
            <a:r>
              <a:rPr dirty="0" sz="1250">
                <a:latin typeface="Times New Roman"/>
                <a:cs typeface="Times New Roman"/>
              </a:rPr>
              <a:t>Techniques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such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as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filtering,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artifact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removal,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normalization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used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to </a:t>
            </a:r>
            <a:r>
              <a:rPr dirty="0" sz="1250" spc="-30">
                <a:latin typeface="Times New Roman"/>
                <a:cs typeface="Times New Roman"/>
              </a:rPr>
              <a:t>improve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-25">
                <a:latin typeface="Times New Roman"/>
                <a:cs typeface="Times New Roman"/>
              </a:rPr>
              <a:t> quality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 the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data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enhance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accuracyof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classification</a:t>
            </a:r>
            <a:r>
              <a:rPr dirty="0" sz="1250" spc="-9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results</a:t>
            </a:r>
            <a:r>
              <a:rPr dirty="0" sz="1250" spc="-105">
                <a:latin typeface="Times New Roman"/>
                <a:cs typeface="Times New Roman"/>
              </a:rPr>
              <a:t> </a:t>
            </a:r>
            <a:r>
              <a:rPr dirty="0" sz="125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250" spc="-2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2000"/>
              </a:lnSpc>
            </a:pPr>
            <a:r>
              <a:rPr dirty="0" sz="1250" spc="-10">
                <a:latin typeface="Times New Roman"/>
                <a:cs typeface="Times New Roman"/>
              </a:rPr>
              <a:t>Filtering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common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technique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used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remove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noise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from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signals.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This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can </a:t>
            </a:r>
            <a:r>
              <a:rPr dirty="0" sz="1250" spc="-10">
                <a:latin typeface="Times New Roman"/>
                <a:cs typeface="Times New Roman"/>
              </a:rPr>
              <a:t>include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high-</a:t>
            </a:r>
            <a:r>
              <a:rPr dirty="0" sz="1250" spc="-30">
                <a:latin typeface="Times New Roman"/>
                <a:cs typeface="Times New Roman"/>
              </a:rPr>
              <a:t>pass,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60">
                <a:latin typeface="Times New Roman"/>
                <a:cs typeface="Times New Roman"/>
              </a:rPr>
              <a:t>low-</a:t>
            </a:r>
            <a:r>
              <a:rPr dirty="0" sz="1250" spc="-35">
                <a:latin typeface="Times New Roman"/>
                <a:cs typeface="Times New Roman"/>
              </a:rPr>
              <a:t>pass, </a:t>
            </a:r>
            <a:r>
              <a:rPr dirty="0" sz="1250">
                <a:latin typeface="Times New Roman"/>
                <a:cs typeface="Times New Roman"/>
              </a:rPr>
              <a:t>or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band-</a:t>
            </a:r>
            <a:r>
              <a:rPr dirty="0" sz="1250" spc="-10">
                <a:latin typeface="Times New Roman"/>
                <a:cs typeface="Times New Roman"/>
              </a:rPr>
              <a:t>pass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filters,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depending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frequency</a:t>
            </a:r>
            <a:r>
              <a:rPr dirty="0" sz="1250" spc="-10">
                <a:latin typeface="Times New Roman"/>
                <a:cs typeface="Times New Roman"/>
              </a:rPr>
              <a:t> range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of </a:t>
            </a:r>
            <a:r>
              <a:rPr dirty="0" sz="1250">
                <a:latin typeface="Times New Roman"/>
                <a:cs typeface="Times New Roman"/>
              </a:rPr>
              <a:t>interest.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Artifact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removal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techniques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used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identify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remove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unwanted </a:t>
            </a:r>
            <a:r>
              <a:rPr dirty="0" sz="1250" spc="-20">
                <a:latin typeface="Times New Roman"/>
                <a:cs typeface="Times New Roman"/>
              </a:rPr>
              <a:t>signals,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including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eye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blinks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muscle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activity.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Normalization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techniques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 </a:t>
            </a:r>
            <a:r>
              <a:rPr dirty="0" sz="1250">
                <a:latin typeface="Times New Roman"/>
                <a:cs typeface="Times New Roman"/>
              </a:rPr>
              <a:t>used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ensure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that</a:t>
            </a:r>
            <a:r>
              <a:rPr dirty="0" sz="1250" spc="1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consistent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across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different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subjects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recording </a:t>
            </a:r>
            <a:r>
              <a:rPr dirty="0" sz="1250">
                <a:latin typeface="Times New Roman"/>
                <a:cs typeface="Times New Roman"/>
              </a:rPr>
              <a:t>sessions.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Overall,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preprocessing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2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essential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for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ensuring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accuracy</a:t>
            </a:r>
            <a:r>
              <a:rPr dirty="0" sz="1250" spc="19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and </a:t>
            </a:r>
            <a:r>
              <a:rPr dirty="0" sz="1250" spc="-40">
                <a:latin typeface="Times New Roman"/>
                <a:cs typeface="Times New Roman"/>
              </a:rPr>
              <a:t>reliability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 </a:t>
            </a:r>
            <a:r>
              <a:rPr dirty="0" sz="1250" spc="-30">
                <a:latin typeface="Times New Roman"/>
                <a:cs typeface="Times New Roman"/>
              </a:rPr>
              <a:t>EEG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signal</a:t>
            </a:r>
            <a:r>
              <a:rPr dirty="0" sz="1250" spc="-50">
                <a:latin typeface="Times New Roman"/>
                <a:cs typeface="Times New Roman"/>
              </a:rPr>
              <a:t> classification</a:t>
            </a:r>
            <a:r>
              <a:rPr dirty="0" sz="1250" spc="-100">
                <a:latin typeface="Times New Roman"/>
                <a:cs typeface="Times New Roman"/>
              </a:rPr>
              <a:t> </a:t>
            </a:r>
            <a:r>
              <a:rPr dirty="0" sz="125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250" spc="-2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66439" y="1869515"/>
            <a:ext cx="4540885" cy="802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80"/>
              <a:t>WHAT</a:t>
            </a:r>
            <a:r>
              <a:rPr dirty="0" sz="2550" spc="295"/>
              <a:t> </a:t>
            </a:r>
            <a:r>
              <a:rPr dirty="0" sz="2550" spc="80"/>
              <a:t>ARE</a:t>
            </a:r>
            <a:r>
              <a:rPr dirty="0" sz="2550" spc="325"/>
              <a:t> </a:t>
            </a:r>
            <a:r>
              <a:rPr dirty="0" sz="2550" spc="90"/>
              <a:t>MACHINE</a:t>
            </a:r>
            <a:endParaRPr sz="2550"/>
          </a:p>
          <a:p>
            <a:pPr marL="12700">
              <a:lnSpc>
                <a:spcPct val="100000"/>
              </a:lnSpc>
            </a:pPr>
            <a:r>
              <a:rPr dirty="0" sz="2550" spc="125"/>
              <a:t>LEARNING</a:t>
            </a:r>
            <a:r>
              <a:rPr dirty="0" sz="2550" spc="235"/>
              <a:t> </a:t>
            </a:r>
            <a:r>
              <a:rPr dirty="0" sz="2550" spc="100"/>
              <a:t>TECHNIQUES?</a:t>
            </a:r>
            <a:endParaRPr sz="2550"/>
          </a:p>
        </p:txBody>
      </p:sp>
      <p:sp>
        <p:nvSpPr>
          <p:cNvPr id="9" name="object 9" descr=""/>
          <p:cNvSpPr txBox="1"/>
          <p:nvPr/>
        </p:nvSpPr>
        <p:spPr>
          <a:xfrm>
            <a:off x="3900991" y="3134388"/>
            <a:ext cx="5339080" cy="30289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10160">
              <a:lnSpc>
                <a:spcPct val="101099"/>
              </a:lnSpc>
              <a:spcBef>
                <a:spcPts val="75"/>
              </a:spcBef>
            </a:pPr>
            <a:r>
              <a:rPr dirty="0" sz="1350">
                <a:latin typeface="Times New Roman"/>
                <a:cs typeface="Times New Roman"/>
              </a:rPr>
              <a:t>Machine</a:t>
            </a:r>
            <a:r>
              <a:rPr dirty="0" sz="1350" spc="11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learning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is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powerful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tool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analyzing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11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signals.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It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involves </a:t>
            </a:r>
            <a:r>
              <a:rPr dirty="0" sz="1350">
                <a:latin typeface="Times New Roman"/>
                <a:cs typeface="Times New Roman"/>
              </a:rPr>
              <a:t>training</a:t>
            </a:r>
            <a:r>
              <a:rPr dirty="0" sz="1350" spc="2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algorithms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recognize</a:t>
            </a:r>
            <a:r>
              <a:rPr dirty="0" sz="1350" spc="25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patterns</a:t>
            </a:r>
            <a:r>
              <a:rPr dirty="0" sz="1350" spc="25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data,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allowing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them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make accurate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predictions</a:t>
            </a:r>
            <a:r>
              <a:rPr dirty="0" sz="1350">
                <a:latin typeface="Times New Roman"/>
                <a:cs typeface="Times New Roman"/>
              </a:rPr>
              <a:t> about new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data.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Machine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learning </a:t>
            </a:r>
            <a:r>
              <a:rPr dirty="0" sz="1350" spc="-10">
                <a:latin typeface="Times New Roman"/>
                <a:cs typeface="Times New Roman"/>
              </a:rPr>
              <a:t>techniques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used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classify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signals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into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different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categories,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such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as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detecting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seizures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or </a:t>
            </a:r>
            <a:r>
              <a:rPr dirty="0" sz="1350" spc="-45">
                <a:latin typeface="Times New Roman"/>
                <a:cs typeface="Times New Roman"/>
              </a:rPr>
              <a:t>identifying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brain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55">
                <a:latin typeface="Times New Roman"/>
                <a:cs typeface="Times New Roman"/>
              </a:rPr>
              <a:t>states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1000"/>
              </a:lnSpc>
              <a:spcBef>
                <a:spcPts val="5"/>
              </a:spcBef>
            </a:pPr>
            <a:r>
              <a:rPr dirty="0" sz="1350">
                <a:latin typeface="Times New Roman"/>
                <a:cs typeface="Times New Roman"/>
              </a:rPr>
              <a:t>There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are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several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types of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machine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learning techniques,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including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supervised </a:t>
            </a:r>
            <a:r>
              <a:rPr dirty="0" sz="1350">
                <a:latin typeface="Times New Roman"/>
                <a:cs typeface="Times New Roman"/>
              </a:rPr>
              <a:t>learning,</a:t>
            </a:r>
            <a:r>
              <a:rPr dirty="0" sz="1350" spc="4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unsupervised</a:t>
            </a:r>
            <a:r>
              <a:rPr dirty="0" sz="1350" spc="43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learning,</a:t>
            </a:r>
            <a:r>
              <a:rPr dirty="0" sz="1350" spc="4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43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reinforcement</a:t>
            </a:r>
            <a:r>
              <a:rPr dirty="0" sz="1350" spc="4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learning.</a:t>
            </a:r>
            <a:r>
              <a:rPr dirty="0" sz="1350" spc="44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Supervised </a:t>
            </a:r>
            <a:r>
              <a:rPr dirty="0" sz="1350" spc="-25">
                <a:latin typeface="Times New Roman"/>
                <a:cs typeface="Times New Roman"/>
              </a:rPr>
              <a:t>learning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involves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training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model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on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labeled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data, </a:t>
            </a:r>
            <a:r>
              <a:rPr dirty="0" sz="1350" spc="-10">
                <a:latin typeface="Times New Roman"/>
                <a:cs typeface="Times New Roman"/>
              </a:rPr>
              <a:t>while </a:t>
            </a:r>
            <a:r>
              <a:rPr dirty="0" sz="1350" spc="-30">
                <a:latin typeface="Times New Roman"/>
                <a:cs typeface="Times New Roman"/>
              </a:rPr>
              <a:t>unsupervised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learning </a:t>
            </a:r>
            <a:r>
              <a:rPr dirty="0" sz="1350" spc="-20">
                <a:latin typeface="Times New Roman"/>
                <a:cs typeface="Times New Roman"/>
              </a:rPr>
              <a:t>involves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finding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patterns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unlabeled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data.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Reinforcement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learning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involves </a:t>
            </a:r>
            <a:r>
              <a:rPr dirty="0" sz="1350">
                <a:latin typeface="Times New Roman"/>
                <a:cs typeface="Times New Roman"/>
              </a:rPr>
              <a:t>training</a:t>
            </a:r>
            <a:r>
              <a:rPr dirty="0" sz="1350" spc="2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2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model</a:t>
            </a:r>
            <a:r>
              <a:rPr dirty="0" sz="1350" spc="2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through</a:t>
            </a:r>
            <a:r>
              <a:rPr dirty="0" sz="1350" spc="25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trial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2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error,</a:t>
            </a:r>
            <a:r>
              <a:rPr dirty="0" sz="1350" spc="25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rewarding</a:t>
            </a:r>
            <a:r>
              <a:rPr dirty="0" sz="1350" spc="2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it</a:t>
            </a:r>
            <a:r>
              <a:rPr dirty="0" sz="1350" spc="25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making</a:t>
            </a:r>
            <a:r>
              <a:rPr dirty="0" sz="1350" spc="24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correct </a:t>
            </a:r>
            <a:r>
              <a:rPr dirty="0" sz="1350" spc="-40">
                <a:latin typeface="Times New Roman"/>
                <a:cs typeface="Times New Roman"/>
              </a:rPr>
              <a:t>decisions.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Each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type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 </a:t>
            </a:r>
            <a:r>
              <a:rPr dirty="0" sz="1350" spc="-20">
                <a:latin typeface="Times New Roman"/>
                <a:cs typeface="Times New Roman"/>
              </a:rPr>
              <a:t>machine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learning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has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its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own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strengths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weaknesses,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choice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2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technique</a:t>
            </a:r>
            <a:r>
              <a:rPr dirty="0" sz="1350" spc="2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depends</a:t>
            </a:r>
            <a:r>
              <a:rPr dirty="0" sz="1350" spc="2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on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specific</a:t>
            </a:r>
            <a:r>
              <a:rPr dirty="0" sz="1350" spc="2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requirements</a:t>
            </a:r>
            <a:r>
              <a:rPr dirty="0" sz="1350" spc="2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the </a:t>
            </a:r>
            <a:r>
              <a:rPr dirty="0" sz="1350" spc="-30">
                <a:latin typeface="Times New Roman"/>
                <a:cs typeface="Times New Roman"/>
              </a:rPr>
              <a:t>application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3013" rIns="0" bIns="0" rtlCol="0" vert="horz">
            <a:spAutoFit/>
          </a:bodyPr>
          <a:lstStyle/>
          <a:p>
            <a:pPr marL="2860675">
              <a:lnSpc>
                <a:spcPct val="100000"/>
              </a:lnSpc>
              <a:spcBef>
                <a:spcPts val="95"/>
              </a:spcBef>
            </a:pPr>
            <a:r>
              <a:rPr dirty="0" sz="2850" spc="130"/>
              <a:t>SUPERVISED</a:t>
            </a:r>
            <a:r>
              <a:rPr dirty="0" sz="2850" spc="340"/>
              <a:t> </a:t>
            </a:r>
            <a:r>
              <a:rPr dirty="0" sz="2850" spc="130"/>
              <a:t>LEARNING</a:t>
            </a:r>
            <a:endParaRPr sz="2850"/>
          </a:p>
        </p:txBody>
      </p:sp>
      <p:sp>
        <p:nvSpPr>
          <p:cNvPr id="9" name="object 9" descr=""/>
          <p:cNvSpPr txBox="1"/>
          <p:nvPr/>
        </p:nvSpPr>
        <p:spPr>
          <a:xfrm>
            <a:off x="3900911" y="2663408"/>
            <a:ext cx="5351780" cy="292862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60"/>
              </a:spcBef>
            </a:pPr>
            <a:r>
              <a:rPr dirty="0" sz="1500" spc="-45">
                <a:latin typeface="Times New Roman"/>
                <a:cs typeface="Times New Roman"/>
              </a:rPr>
              <a:t>Supervised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learning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type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machine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learning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where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algorithm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is </a:t>
            </a:r>
            <a:r>
              <a:rPr dirty="0" sz="1500">
                <a:latin typeface="Times New Roman"/>
                <a:cs typeface="Times New Roman"/>
              </a:rPr>
              <a:t>trained</a:t>
            </a:r>
            <a:r>
              <a:rPr dirty="0" sz="1500" spc="6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8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7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labeled</a:t>
            </a:r>
            <a:r>
              <a:rPr dirty="0" sz="1500" spc="4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dataset.</a:t>
            </a:r>
            <a:r>
              <a:rPr dirty="0" sz="1500" spc="48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9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other</a:t>
            </a:r>
            <a:r>
              <a:rPr dirty="0" sz="1500" spc="7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words,</a:t>
            </a:r>
            <a:r>
              <a:rPr dirty="0" sz="1500" spc="6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7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input</a:t>
            </a:r>
            <a:r>
              <a:rPr dirty="0" sz="1500" spc="8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49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is </a:t>
            </a:r>
            <a:r>
              <a:rPr dirty="0" sz="1500" spc="-10">
                <a:latin typeface="Times New Roman"/>
                <a:cs typeface="Times New Roman"/>
              </a:rPr>
              <a:t>accompanied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by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correct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output,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algorithm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learns</a:t>
            </a:r>
            <a:r>
              <a:rPr dirty="0" sz="1500" spc="1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map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input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output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500">
                <a:latin typeface="Times New Roman"/>
                <a:cs typeface="Times New Roman"/>
              </a:rPr>
              <a:t>.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This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makes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supervised</a:t>
            </a:r>
            <a:r>
              <a:rPr dirty="0" sz="1500" spc="1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learning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ideal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for </a:t>
            </a:r>
            <a:r>
              <a:rPr dirty="0" sz="1500" spc="-45">
                <a:latin typeface="Times New Roman"/>
                <a:cs typeface="Times New Roman"/>
              </a:rPr>
              <a:t>classification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tasks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 EEG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signal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processing,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where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goal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55">
                <a:latin typeface="Times New Roman"/>
                <a:cs typeface="Times New Roman"/>
              </a:rPr>
              <a:t>classify </a:t>
            </a:r>
            <a:r>
              <a:rPr dirty="0" sz="1500" spc="-10">
                <a:latin typeface="Times New Roman"/>
                <a:cs typeface="Times New Roman"/>
              </a:rPr>
              <a:t>signalsinto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different</a:t>
            </a:r>
            <a:r>
              <a:rPr dirty="0" sz="1500" spc="-170">
                <a:latin typeface="Times New Roman"/>
                <a:cs typeface="Times New Roman"/>
              </a:rPr>
              <a:t> </a:t>
            </a:r>
            <a:r>
              <a:rPr dirty="0" sz="1500" spc="-55">
                <a:latin typeface="Times New Roman"/>
                <a:cs typeface="Times New Roman"/>
              </a:rPr>
              <a:t>categories</a:t>
            </a:r>
            <a:r>
              <a:rPr dirty="0" sz="1500" spc="-165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based</a:t>
            </a:r>
            <a:r>
              <a:rPr dirty="0" sz="1500" spc="-1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their</a:t>
            </a:r>
            <a:r>
              <a:rPr dirty="0" sz="1500" spc="-114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features.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algn="just" marL="12700" marR="17780">
              <a:lnSpc>
                <a:spcPct val="102000"/>
              </a:lnSpc>
            </a:pP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example,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study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epilepsy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diagnosis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using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signals,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algorithm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2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trained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dataset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labeled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signals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from </a:t>
            </a:r>
            <a:r>
              <a:rPr dirty="0" sz="1500">
                <a:latin typeface="Times New Roman"/>
                <a:cs typeface="Times New Roman"/>
              </a:rPr>
              <a:t>patients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2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without</a:t>
            </a:r>
            <a:r>
              <a:rPr dirty="0" sz="1500" spc="21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epilepsy.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algorithm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2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then</a:t>
            </a:r>
            <a:r>
              <a:rPr dirty="0" sz="1500" spc="2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 spc="-10">
                <a:latin typeface="Times New Roman"/>
                <a:cs typeface="Times New Roman"/>
              </a:rPr>
              <a:t>learned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mapping to </a:t>
            </a:r>
            <a:r>
              <a:rPr dirty="0" sz="1500" spc="-55">
                <a:latin typeface="Times New Roman"/>
                <a:cs typeface="Times New Roman"/>
              </a:rPr>
              <a:t>classify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new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signals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as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either</a:t>
            </a:r>
            <a:r>
              <a:rPr dirty="0" sz="1500" spc="-20">
                <a:latin typeface="Times New Roman"/>
                <a:cs typeface="Times New Roman"/>
              </a:rPr>
              <a:t> epileptic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non- </a:t>
            </a:r>
            <a:r>
              <a:rPr dirty="0" sz="1500" spc="-30">
                <a:latin typeface="Times New Roman"/>
                <a:cs typeface="Times New Roman"/>
              </a:rPr>
              <a:t>epileptic</a:t>
            </a:r>
            <a:r>
              <a:rPr dirty="0" sz="1500" spc="-120"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500" spc="-2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9525" rIns="0" bIns="0" rtlCol="0" vert="horz">
            <a:spAutoFit/>
          </a:bodyPr>
          <a:lstStyle/>
          <a:p>
            <a:pPr marL="2860675">
              <a:lnSpc>
                <a:spcPct val="100000"/>
              </a:lnSpc>
              <a:spcBef>
                <a:spcPts val="100"/>
              </a:spcBef>
            </a:pPr>
            <a:r>
              <a:rPr dirty="0" sz="2700" spc="160"/>
              <a:t>UNSUPERVISED</a:t>
            </a:r>
            <a:r>
              <a:rPr dirty="0" sz="2700" spc="340"/>
              <a:t> </a:t>
            </a:r>
            <a:r>
              <a:rPr dirty="0" sz="2700" spc="130"/>
              <a:t>LEARNING</a:t>
            </a:r>
            <a:endParaRPr sz="2700"/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algn="just" marL="12700" marR="6985">
              <a:lnSpc>
                <a:spcPct val="102000"/>
              </a:lnSpc>
              <a:spcBef>
                <a:spcPts val="60"/>
              </a:spcBef>
            </a:pPr>
            <a:r>
              <a:rPr dirty="0"/>
              <a:t>Unsupervised</a:t>
            </a:r>
            <a:r>
              <a:rPr dirty="0" spc="475"/>
              <a:t> </a:t>
            </a:r>
            <a:r>
              <a:rPr dirty="0"/>
              <a:t>learning</a:t>
            </a:r>
            <a:r>
              <a:rPr dirty="0" spc="475"/>
              <a:t> </a:t>
            </a:r>
            <a:r>
              <a:rPr dirty="0"/>
              <a:t>is</a:t>
            </a:r>
            <a:r>
              <a:rPr dirty="0" spc="475"/>
              <a:t> </a:t>
            </a:r>
            <a:r>
              <a:rPr dirty="0"/>
              <a:t>a</a:t>
            </a:r>
            <a:r>
              <a:rPr dirty="0" spc="484"/>
              <a:t> </a:t>
            </a:r>
            <a:r>
              <a:rPr dirty="0"/>
              <a:t>type</a:t>
            </a:r>
            <a:r>
              <a:rPr dirty="0" spc="450"/>
              <a:t> </a:t>
            </a:r>
            <a:r>
              <a:rPr dirty="0"/>
              <a:t>of</a:t>
            </a:r>
            <a:r>
              <a:rPr dirty="0" spc="470"/>
              <a:t> </a:t>
            </a:r>
            <a:r>
              <a:rPr dirty="0"/>
              <a:t>machine</a:t>
            </a:r>
            <a:r>
              <a:rPr dirty="0" spc="470"/>
              <a:t> </a:t>
            </a:r>
            <a:r>
              <a:rPr dirty="0"/>
              <a:t>learning</a:t>
            </a:r>
            <a:r>
              <a:rPr dirty="0" spc="459"/>
              <a:t> </a:t>
            </a:r>
            <a:r>
              <a:rPr dirty="0"/>
              <a:t>where</a:t>
            </a:r>
            <a:r>
              <a:rPr dirty="0" spc="470"/>
              <a:t> </a:t>
            </a:r>
            <a:r>
              <a:rPr dirty="0" spc="-25"/>
              <a:t>the </a:t>
            </a:r>
            <a:r>
              <a:rPr dirty="0"/>
              <a:t>algorithm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5"/>
              <a:t> </a:t>
            </a:r>
            <a:r>
              <a:rPr dirty="0"/>
              <a:t>not</a:t>
            </a:r>
            <a:r>
              <a:rPr dirty="0" spc="20"/>
              <a:t> </a:t>
            </a:r>
            <a:r>
              <a:rPr dirty="0" spc="-10"/>
              <a:t>given</a:t>
            </a:r>
            <a:r>
              <a:rPr dirty="0" spc="-5"/>
              <a:t> </a:t>
            </a:r>
            <a:r>
              <a:rPr dirty="0"/>
              <a:t>any</a:t>
            </a:r>
            <a:r>
              <a:rPr dirty="0" spc="25"/>
              <a:t> </a:t>
            </a:r>
            <a:r>
              <a:rPr dirty="0" spc="-25"/>
              <a:t>specific</a:t>
            </a:r>
            <a:r>
              <a:rPr dirty="0" spc="-15"/>
              <a:t> </a:t>
            </a:r>
            <a:r>
              <a:rPr dirty="0"/>
              <a:t>target</a:t>
            </a:r>
            <a:r>
              <a:rPr dirty="0" spc="2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output</a:t>
            </a:r>
            <a:r>
              <a:rPr dirty="0" spc="25"/>
              <a:t> </a:t>
            </a:r>
            <a:r>
              <a:rPr dirty="0"/>
              <a:t>to</a:t>
            </a:r>
            <a:r>
              <a:rPr dirty="0" spc="20"/>
              <a:t> </a:t>
            </a:r>
            <a:r>
              <a:rPr dirty="0"/>
              <a:t>predict.</a:t>
            </a:r>
            <a:r>
              <a:rPr dirty="0" spc="25"/>
              <a:t> </a:t>
            </a:r>
            <a:r>
              <a:rPr dirty="0" spc="-10"/>
              <a:t>Instead, </a:t>
            </a:r>
            <a:r>
              <a:rPr dirty="0"/>
              <a:t>it</a:t>
            </a:r>
            <a:r>
              <a:rPr dirty="0" spc="75"/>
              <a:t> </a:t>
            </a:r>
            <a:r>
              <a:rPr dirty="0"/>
              <a:t>is</a:t>
            </a:r>
            <a:r>
              <a:rPr dirty="0" spc="75"/>
              <a:t> </a:t>
            </a:r>
            <a:r>
              <a:rPr dirty="0"/>
              <a:t>left</a:t>
            </a:r>
            <a:r>
              <a:rPr dirty="0" spc="60"/>
              <a:t> </a:t>
            </a:r>
            <a:r>
              <a:rPr dirty="0"/>
              <a:t>to</a:t>
            </a:r>
            <a:r>
              <a:rPr dirty="0" spc="90"/>
              <a:t> </a:t>
            </a:r>
            <a:r>
              <a:rPr dirty="0"/>
              <a:t>find</a:t>
            </a:r>
            <a:r>
              <a:rPr dirty="0" spc="75"/>
              <a:t> </a:t>
            </a:r>
            <a:r>
              <a:rPr dirty="0"/>
              <a:t>patterns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90"/>
              <a:t> </a:t>
            </a:r>
            <a:r>
              <a:rPr dirty="0" spc="-10"/>
              <a:t>relationships</a:t>
            </a:r>
            <a:r>
              <a:rPr dirty="0" spc="60"/>
              <a:t> </a:t>
            </a:r>
            <a:r>
              <a:rPr dirty="0"/>
              <a:t>within</a:t>
            </a:r>
            <a:r>
              <a:rPr dirty="0" spc="90"/>
              <a:t> </a:t>
            </a:r>
            <a:r>
              <a:rPr dirty="0"/>
              <a:t>the</a:t>
            </a:r>
            <a:r>
              <a:rPr dirty="0" spc="65"/>
              <a:t> </a:t>
            </a:r>
            <a:r>
              <a:rPr dirty="0"/>
              <a:t>data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85"/>
              <a:t> </a:t>
            </a:r>
            <a:r>
              <a:rPr dirty="0"/>
              <a:t>its</a:t>
            </a:r>
            <a:r>
              <a:rPr dirty="0" spc="80"/>
              <a:t> </a:t>
            </a:r>
            <a:r>
              <a:rPr dirty="0" spc="-20"/>
              <a:t>own. </a:t>
            </a:r>
            <a:r>
              <a:rPr dirty="0"/>
              <a:t>This</a:t>
            </a:r>
            <a:r>
              <a:rPr dirty="0" spc="175"/>
              <a:t> </a:t>
            </a:r>
            <a:r>
              <a:rPr dirty="0"/>
              <a:t>can</a:t>
            </a:r>
            <a:r>
              <a:rPr dirty="0" spc="180"/>
              <a:t> </a:t>
            </a:r>
            <a:r>
              <a:rPr dirty="0"/>
              <a:t>be</a:t>
            </a:r>
            <a:r>
              <a:rPr dirty="0" spc="160"/>
              <a:t> </a:t>
            </a:r>
            <a:r>
              <a:rPr dirty="0"/>
              <a:t>useful</a:t>
            </a:r>
            <a:r>
              <a:rPr dirty="0" spc="165"/>
              <a:t> </a:t>
            </a:r>
            <a:r>
              <a:rPr dirty="0"/>
              <a:t>in</a:t>
            </a:r>
            <a:r>
              <a:rPr dirty="0" spc="180"/>
              <a:t> </a:t>
            </a:r>
            <a:r>
              <a:rPr dirty="0"/>
              <a:t>EEG</a:t>
            </a:r>
            <a:r>
              <a:rPr dirty="0" spc="170"/>
              <a:t> </a:t>
            </a:r>
            <a:r>
              <a:rPr dirty="0"/>
              <a:t>signal</a:t>
            </a:r>
            <a:r>
              <a:rPr dirty="0" spc="170"/>
              <a:t> </a:t>
            </a:r>
            <a:r>
              <a:rPr dirty="0"/>
              <a:t>processing</a:t>
            </a:r>
            <a:r>
              <a:rPr dirty="0" spc="165"/>
              <a:t> </a:t>
            </a:r>
            <a:r>
              <a:rPr dirty="0"/>
              <a:t>for</a:t>
            </a:r>
            <a:r>
              <a:rPr dirty="0" spc="175"/>
              <a:t> </a:t>
            </a:r>
            <a:r>
              <a:rPr dirty="0"/>
              <a:t>identifying</a:t>
            </a:r>
            <a:r>
              <a:rPr dirty="0" spc="180"/>
              <a:t> </a:t>
            </a:r>
            <a:r>
              <a:rPr dirty="0" spc="-10"/>
              <a:t>hidden </a:t>
            </a:r>
            <a:r>
              <a:rPr dirty="0"/>
              <a:t>structures</a:t>
            </a:r>
            <a:r>
              <a:rPr dirty="0" spc="45"/>
              <a:t> </a:t>
            </a:r>
            <a:r>
              <a:rPr dirty="0"/>
              <a:t>and</a:t>
            </a:r>
            <a:r>
              <a:rPr dirty="0" spc="45"/>
              <a:t> </a:t>
            </a:r>
            <a:r>
              <a:rPr dirty="0" spc="-10"/>
              <a:t>features</a:t>
            </a:r>
            <a:r>
              <a:rPr dirty="0" spc="15"/>
              <a:t> </a:t>
            </a:r>
            <a:r>
              <a:rPr dirty="0"/>
              <a:t>within</a:t>
            </a:r>
            <a:r>
              <a:rPr dirty="0" spc="45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35"/>
              <a:t>signals</a:t>
            </a:r>
            <a:r>
              <a:rPr dirty="0" spc="-10"/>
              <a:t> </a:t>
            </a:r>
            <a:r>
              <a:rPr dirty="0"/>
              <a:t>that</a:t>
            </a:r>
            <a:r>
              <a:rPr dirty="0" spc="30"/>
              <a:t> </a:t>
            </a:r>
            <a:r>
              <a:rPr dirty="0"/>
              <a:t>may</a:t>
            </a:r>
            <a:r>
              <a:rPr dirty="0" spc="35"/>
              <a:t> </a:t>
            </a:r>
            <a:r>
              <a:rPr dirty="0"/>
              <a:t>not</a:t>
            </a:r>
            <a:r>
              <a:rPr dirty="0" spc="15"/>
              <a:t> </a:t>
            </a:r>
            <a:r>
              <a:rPr dirty="0"/>
              <a:t>be</a:t>
            </a:r>
            <a:r>
              <a:rPr dirty="0" spc="25"/>
              <a:t> </a:t>
            </a:r>
            <a:r>
              <a:rPr dirty="0" spc="-20"/>
              <a:t>immediately </a:t>
            </a:r>
            <a:r>
              <a:rPr dirty="0" spc="-10"/>
              <a:t>apparent</a:t>
            </a:r>
            <a:r>
              <a:rPr dirty="0" spc="-75"/>
              <a:t> </a:t>
            </a:r>
            <a:r>
              <a:rPr dirty="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pc="-20"/>
              <a:t>.</a:t>
            </a:r>
          </a:p>
          <a:p>
            <a:pPr>
              <a:lnSpc>
                <a:spcPct val="100000"/>
              </a:lnSpc>
            </a:pPr>
            <a:endParaRPr sz="2350"/>
          </a:p>
          <a:p>
            <a:pPr algn="just" marL="12700" marR="5080">
              <a:lnSpc>
                <a:spcPct val="102000"/>
              </a:lnSpc>
            </a:pPr>
            <a:r>
              <a:rPr dirty="0"/>
              <a:t>One</a:t>
            </a:r>
            <a:r>
              <a:rPr dirty="0" spc="229"/>
              <a:t> </a:t>
            </a:r>
            <a:r>
              <a:rPr dirty="0"/>
              <a:t>common</a:t>
            </a:r>
            <a:r>
              <a:rPr dirty="0" spc="254"/>
              <a:t> </a:t>
            </a:r>
            <a:r>
              <a:rPr dirty="0"/>
              <a:t>unsupervised</a:t>
            </a:r>
            <a:r>
              <a:rPr dirty="0" spc="235"/>
              <a:t> </a:t>
            </a:r>
            <a:r>
              <a:rPr dirty="0"/>
              <a:t>learning</a:t>
            </a:r>
            <a:r>
              <a:rPr dirty="0" spc="254"/>
              <a:t> </a:t>
            </a:r>
            <a:r>
              <a:rPr dirty="0"/>
              <a:t>technique</a:t>
            </a:r>
            <a:r>
              <a:rPr dirty="0" spc="229"/>
              <a:t> </a:t>
            </a:r>
            <a:r>
              <a:rPr dirty="0"/>
              <a:t>used</a:t>
            </a:r>
            <a:r>
              <a:rPr dirty="0" spc="250"/>
              <a:t> </a:t>
            </a:r>
            <a:r>
              <a:rPr dirty="0"/>
              <a:t>in</a:t>
            </a:r>
            <a:r>
              <a:rPr dirty="0" spc="254"/>
              <a:t> </a:t>
            </a:r>
            <a:r>
              <a:rPr dirty="0"/>
              <a:t>EEG</a:t>
            </a:r>
            <a:r>
              <a:rPr dirty="0" spc="235"/>
              <a:t> </a:t>
            </a:r>
            <a:r>
              <a:rPr dirty="0" spc="-10"/>
              <a:t>signal </a:t>
            </a:r>
            <a:r>
              <a:rPr dirty="0"/>
              <a:t>processing</a:t>
            </a:r>
            <a:r>
              <a:rPr dirty="0" spc="35"/>
              <a:t> </a:t>
            </a:r>
            <a:r>
              <a:rPr dirty="0"/>
              <a:t>is</a:t>
            </a:r>
            <a:r>
              <a:rPr dirty="0" spc="55"/>
              <a:t> </a:t>
            </a:r>
            <a:r>
              <a:rPr dirty="0"/>
              <a:t>clustering,</a:t>
            </a:r>
            <a:r>
              <a:rPr dirty="0" spc="45"/>
              <a:t> </a:t>
            </a:r>
            <a:r>
              <a:rPr dirty="0"/>
              <a:t>where</a:t>
            </a:r>
            <a:r>
              <a:rPr dirty="0" spc="40"/>
              <a:t> </a:t>
            </a:r>
            <a:r>
              <a:rPr dirty="0"/>
              <a:t>similar</a:t>
            </a:r>
            <a:r>
              <a:rPr dirty="0" spc="40"/>
              <a:t> </a:t>
            </a:r>
            <a:r>
              <a:rPr dirty="0"/>
              <a:t>patterns</a:t>
            </a:r>
            <a:r>
              <a:rPr dirty="0" spc="60"/>
              <a:t> </a:t>
            </a:r>
            <a:r>
              <a:rPr dirty="0"/>
              <a:t>within</a:t>
            </a:r>
            <a:r>
              <a:rPr dirty="0" spc="55"/>
              <a:t> </a:t>
            </a:r>
            <a:r>
              <a:rPr dirty="0"/>
              <a:t>the</a:t>
            </a:r>
            <a:r>
              <a:rPr dirty="0" spc="50"/>
              <a:t> </a:t>
            </a:r>
            <a:r>
              <a:rPr dirty="0"/>
              <a:t>signals</a:t>
            </a:r>
            <a:r>
              <a:rPr dirty="0" spc="50"/>
              <a:t> </a:t>
            </a:r>
            <a:r>
              <a:rPr dirty="0" spc="-25"/>
              <a:t>are </a:t>
            </a:r>
            <a:r>
              <a:rPr dirty="0"/>
              <a:t>grouped</a:t>
            </a:r>
            <a:r>
              <a:rPr dirty="0" spc="15"/>
              <a:t> </a:t>
            </a:r>
            <a:r>
              <a:rPr dirty="0"/>
              <a:t>together.</a:t>
            </a:r>
            <a:r>
              <a:rPr dirty="0" spc="30"/>
              <a:t> </a:t>
            </a:r>
            <a:r>
              <a:rPr dirty="0"/>
              <a:t>This</a:t>
            </a:r>
            <a:r>
              <a:rPr dirty="0" spc="25"/>
              <a:t> </a:t>
            </a:r>
            <a:r>
              <a:rPr dirty="0"/>
              <a:t>can</a:t>
            </a:r>
            <a:r>
              <a:rPr dirty="0" spc="45"/>
              <a:t> </a:t>
            </a:r>
            <a:r>
              <a:rPr dirty="0"/>
              <a:t>help</a:t>
            </a:r>
            <a:r>
              <a:rPr dirty="0" spc="25"/>
              <a:t> </a:t>
            </a:r>
            <a:r>
              <a:rPr dirty="0"/>
              <a:t>in</a:t>
            </a:r>
            <a:r>
              <a:rPr dirty="0" spc="45"/>
              <a:t> </a:t>
            </a:r>
            <a:r>
              <a:rPr dirty="0" spc="-20"/>
              <a:t>identifying</a:t>
            </a:r>
            <a:r>
              <a:rPr dirty="0" spc="15"/>
              <a:t> </a:t>
            </a:r>
            <a:r>
              <a:rPr dirty="0"/>
              <a:t>different</a:t>
            </a:r>
            <a:r>
              <a:rPr dirty="0" spc="25"/>
              <a:t> </a:t>
            </a:r>
            <a:r>
              <a:rPr dirty="0"/>
              <a:t>types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40"/>
              <a:t> </a:t>
            </a:r>
            <a:r>
              <a:rPr dirty="0" spc="-10"/>
              <a:t>brain </a:t>
            </a:r>
            <a:r>
              <a:rPr dirty="0"/>
              <a:t>activity</a:t>
            </a:r>
            <a:r>
              <a:rPr dirty="0" spc="355"/>
              <a:t> </a:t>
            </a:r>
            <a:r>
              <a:rPr dirty="0"/>
              <a:t>or</a:t>
            </a:r>
            <a:r>
              <a:rPr dirty="0" spc="360"/>
              <a:t> </a:t>
            </a:r>
            <a:r>
              <a:rPr dirty="0"/>
              <a:t>abnormalities</a:t>
            </a:r>
            <a:r>
              <a:rPr dirty="0" spc="365"/>
              <a:t> </a:t>
            </a:r>
            <a:r>
              <a:rPr dirty="0"/>
              <a:t>within</a:t>
            </a:r>
            <a:r>
              <a:rPr dirty="0" spc="350"/>
              <a:t> </a:t>
            </a:r>
            <a:r>
              <a:rPr dirty="0"/>
              <a:t>the</a:t>
            </a:r>
            <a:r>
              <a:rPr dirty="0" spc="355"/>
              <a:t> </a:t>
            </a:r>
            <a:r>
              <a:rPr dirty="0"/>
              <a:t>signals.</a:t>
            </a:r>
            <a:r>
              <a:rPr dirty="0" spc="365"/>
              <a:t> </a:t>
            </a:r>
            <a:r>
              <a:rPr dirty="0"/>
              <a:t>Another</a:t>
            </a:r>
            <a:r>
              <a:rPr dirty="0" spc="360"/>
              <a:t> </a:t>
            </a:r>
            <a:r>
              <a:rPr dirty="0"/>
              <a:t>technique</a:t>
            </a:r>
            <a:r>
              <a:rPr dirty="0" spc="345"/>
              <a:t> </a:t>
            </a:r>
            <a:r>
              <a:rPr dirty="0" spc="-25"/>
              <a:t>is </a:t>
            </a:r>
            <a:r>
              <a:rPr dirty="0"/>
              <a:t>dimensionality</a:t>
            </a:r>
            <a:r>
              <a:rPr dirty="0" spc="254"/>
              <a:t> </a:t>
            </a:r>
            <a:r>
              <a:rPr dirty="0"/>
              <a:t>reduction,</a:t>
            </a:r>
            <a:r>
              <a:rPr dirty="0" spc="265"/>
              <a:t> </a:t>
            </a:r>
            <a:r>
              <a:rPr dirty="0"/>
              <a:t>where</a:t>
            </a:r>
            <a:r>
              <a:rPr dirty="0" spc="270"/>
              <a:t> </a:t>
            </a:r>
            <a:r>
              <a:rPr dirty="0"/>
              <a:t>the</a:t>
            </a:r>
            <a:r>
              <a:rPr dirty="0" spc="254"/>
              <a:t> </a:t>
            </a:r>
            <a:r>
              <a:rPr dirty="0" spc="-25"/>
              <a:t>high-</a:t>
            </a:r>
            <a:r>
              <a:rPr dirty="0"/>
              <a:t>dimensional</a:t>
            </a:r>
            <a:r>
              <a:rPr dirty="0" spc="250"/>
              <a:t> </a:t>
            </a:r>
            <a:r>
              <a:rPr dirty="0"/>
              <a:t>EEG</a:t>
            </a:r>
            <a:r>
              <a:rPr dirty="0" spc="275"/>
              <a:t> </a:t>
            </a:r>
            <a:r>
              <a:rPr dirty="0"/>
              <a:t>data</a:t>
            </a:r>
            <a:r>
              <a:rPr dirty="0" spc="275"/>
              <a:t> </a:t>
            </a:r>
            <a:r>
              <a:rPr dirty="0" spc="-25"/>
              <a:t>is </a:t>
            </a:r>
            <a:r>
              <a:rPr dirty="0"/>
              <a:t>transformed</a:t>
            </a:r>
            <a:r>
              <a:rPr dirty="0" spc="425"/>
              <a:t> </a:t>
            </a:r>
            <a:r>
              <a:rPr dirty="0"/>
              <a:t>into</a:t>
            </a:r>
            <a:r>
              <a:rPr dirty="0" spc="445"/>
              <a:t> </a:t>
            </a:r>
            <a:r>
              <a:rPr dirty="0"/>
              <a:t>a</a:t>
            </a:r>
            <a:r>
              <a:rPr dirty="0" spc="434"/>
              <a:t> </a:t>
            </a:r>
            <a:r>
              <a:rPr dirty="0" spc="-35"/>
              <a:t>lower-</a:t>
            </a:r>
            <a:r>
              <a:rPr dirty="0"/>
              <a:t>dimensional</a:t>
            </a:r>
            <a:r>
              <a:rPr dirty="0" spc="425"/>
              <a:t> </a:t>
            </a:r>
            <a:r>
              <a:rPr dirty="0"/>
              <a:t>space</a:t>
            </a:r>
            <a:r>
              <a:rPr dirty="0" spc="434"/>
              <a:t> </a:t>
            </a:r>
            <a:r>
              <a:rPr dirty="0"/>
              <a:t>while</a:t>
            </a:r>
            <a:r>
              <a:rPr dirty="0" spc="434"/>
              <a:t> </a:t>
            </a:r>
            <a:r>
              <a:rPr dirty="0"/>
              <a:t>preserving</a:t>
            </a:r>
            <a:r>
              <a:rPr dirty="0" spc="445"/>
              <a:t> </a:t>
            </a:r>
            <a:r>
              <a:rPr dirty="0" spc="-25"/>
              <a:t>the </a:t>
            </a:r>
            <a:r>
              <a:rPr dirty="0"/>
              <a:t>important</a:t>
            </a:r>
            <a:r>
              <a:rPr dirty="0" spc="-20"/>
              <a:t> </a:t>
            </a:r>
            <a:r>
              <a:rPr dirty="0" spc="-10"/>
              <a:t>information</a:t>
            </a:r>
            <a:r>
              <a:rPr dirty="0" spc="-85"/>
              <a:t> </a:t>
            </a:r>
            <a:r>
              <a:rPr dirty="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pc="-2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9640" rIns="0" bIns="0" rtlCol="0" vert="horz">
            <a:spAutoFit/>
          </a:bodyPr>
          <a:lstStyle/>
          <a:p>
            <a:pPr marL="2818130">
              <a:lnSpc>
                <a:spcPct val="100000"/>
              </a:lnSpc>
              <a:spcBef>
                <a:spcPts val="100"/>
              </a:spcBef>
            </a:pPr>
            <a:r>
              <a:rPr dirty="0" sz="2550" spc="75"/>
              <a:t>SEMI-</a:t>
            </a:r>
            <a:r>
              <a:rPr dirty="0" sz="2550" spc="70"/>
              <a:t>SUPERVISED</a:t>
            </a:r>
            <a:r>
              <a:rPr dirty="0" sz="2550" spc="445"/>
              <a:t> </a:t>
            </a:r>
            <a:r>
              <a:rPr dirty="0" sz="2700" spc="130"/>
              <a:t>LEARNING</a:t>
            </a:r>
            <a:endParaRPr sz="2700"/>
          </a:p>
        </p:txBody>
      </p:sp>
      <p:sp>
        <p:nvSpPr>
          <p:cNvPr id="9" name="object 9" descr=""/>
          <p:cNvSpPr txBox="1"/>
          <p:nvPr/>
        </p:nvSpPr>
        <p:spPr>
          <a:xfrm>
            <a:off x="4222472" y="2655781"/>
            <a:ext cx="4890135" cy="268541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60"/>
              </a:spcBef>
            </a:pPr>
            <a:r>
              <a:rPr dirty="0" sz="1500" spc="-50">
                <a:latin typeface="Times New Roman"/>
                <a:cs typeface="Times New Roman"/>
              </a:rPr>
              <a:t>Semi-</a:t>
            </a:r>
            <a:r>
              <a:rPr dirty="0" sz="1500" spc="-40">
                <a:latin typeface="Times New Roman"/>
                <a:cs typeface="Times New Roman"/>
              </a:rPr>
              <a:t>supervised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learning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type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machine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learning</a:t>
            </a:r>
            <a:r>
              <a:rPr dirty="0" sz="1500">
                <a:latin typeface="Times New Roman"/>
                <a:cs typeface="Times New Roman"/>
              </a:rPr>
              <a:t> where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algorithm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trained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combination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labeled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unlabeled </a:t>
            </a:r>
            <a:r>
              <a:rPr dirty="0" sz="1500">
                <a:latin typeface="Times New Roman"/>
                <a:cs typeface="Times New Roman"/>
              </a:rPr>
              <a:t>data </a:t>
            </a:r>
            <a:r>
              <a:rPr dirty="0" sz="150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500">
                <a:latin typeface="Times New Roman"/>
                <a:cs typeface="Times New Roman"/>
              </a:rPr>
              <a:t>.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signal </a:t>
            </a:r>
            <a:r>
              <a:rPr dirty="0" sz="1500" spc="-35">
                <a:latin typeface="Times New Roman"/>
                <a:cs typeface="Times New Roman"/>
              </a:rPr>
              <a:t>processing,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this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 useful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when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there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limited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labeled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 </a:t>
            </a:r>
            <a:r>
              <a:rPr dirty="0" sz="1500" spc="-50">
                <a:latin typeface="Times New Roman"/>
                <a:cs typeface="Times New Roman"/>
              </a:rPr>
              <a:t>available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when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labeling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 data is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time- </a:t>
            </a:r>
            <a:r>
              <a:rPr dirty="0" sz="1500" spc="-35">
                <a:latin typeface="Times New Roman"/>
                <a:cs typeface="Times New Roman"/>
              </a:rPr>
              <a:t>consuming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expensive.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1000"/>
              </a:lnSpc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algorithm</a:t>
            </a:r>
            <a:r>
              <a:rPr dirty="0" sz="1500" spc="2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2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</a:t>
            </a:r>
            <a:r>
              <a:rPr dirty="0" sz="1500" spc="2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5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labeled</a:t>
            </a:r>
            <a:r>
              <a:rPr dirty="0" sz="1500" spc="2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2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2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learn</a:t>
            </a:r>
            <a:r>
              <a:rPr dirty="0" sz="1500" spc="2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patterns</a:t>
            </a:r>
            <a:r>
              <a:rPr dirty="0" sz="1500" spc="25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 spc="-10">
                <a:latin typeface="Times New Roman"/>
                <a:cs typeface="Times New Roman"/>
              </a:rPr>
              <a:t>features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signals,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then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unlabeled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further </a:t>
            </a:r>
            <a:r>
              <a:rPr dirty="0" sz="1500">
                <a:latin typeface="Times New Roman"/>
                <a:cs typeface="Times New Roman"/>
              </a:rPr>
              <a:t>refine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model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improve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its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accuracy.</a:t>
            </a:r>
            <a:r>
              <a:rPr dirty="0" sz="1500" spc="1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This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approach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has </a:t>
            </a:r>
            <a:r>
              <a:rPr dirty="0" sz="1500">
                <a:latin typeface="Times New Roman"/>
                <a:cs typeface="Times New Roman"/>
              </a:rPr>
              <a:t>been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shown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effective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various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applications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such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as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brain- computer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interfaces</a:t>
            </a:r>
            <a:r>
              <a:rPr dirty="0" sz="1500" spc="-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diagnosisof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neurological</a:t>
            </a:r>
            <a:r>
              <a:rPr dirty="0" sz="1500" spc="-16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disorders</a:t>
            </a:r>
            <a:r>
              <a:rPr dirty="0" sz="1500" spc="-145"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500" spc="-2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2627" y="1030224"/>
            <a:ext cx="9784080" cy="5504815"/>
            <a:chOff x="452627" y="1030224"/>
            <a:chExt cx="9784080" cy="5504815"/>
          </a:xfrm>
        </p:grpSpPr>
        <p:sp>
          <p:nvSpPr>
            <p:cNvPr id="3" name="object 3" descr=""/>
            <p:cNvSpPr/>
            <p:nvPr/>
          </p:nvSpPr>
          <p:spPr>
            <a:xfrm>
              <a:off x="3212591" y="1030224"/>
              <a:ext cx="7024370" cy="5504815"/>
            </a:xfrm>
            <a:custGeom>
              <a:avLst/>
              <a:gdLst/>
              <a:ahLst/>
              <a:cxnLst/>
              <a:rect l="l" t="t" r="r" b="b"/>
              <a:pathLst>
                <a:path w="7024370" h="5504815">
                  <a:moveTo>
                    <a:pt x="7024115" y="5504688"/>
                  </a:moveTo>
                  <a:lnTo>
                    <a:pt x="0" y="5504688"/>
                  </a:lnTo>
                  <a:lnTo>
                    <a:pt x="0" y="0"/>
                  </a:lnTo>
                  <a:lnTo>
                    <a:pt x="7024115" y="0"/>
                  </a:lnTo>
                  <a:lnTo>
                    <a:pt x="7024115" y="5504688"/>
                  </a:lnTo>
                  <a:close/>
                </a:path>
              </a:pathLst>
            </a:custGeom>
            <a:solidFill>
              <a:srgbClr val="FDF9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52628" y="1030224"/>
              <a:ext cx="2760345" cy="5504815"/>
            </a:xfrm>
            <a:custGeom>
              <a:avLst/>
              <a:gdLst/>
              <a:ahLst/>
              <a:cxnLst/>
              <a:rect l="l" t="t" r="r" b="b"/>
              <a:pathLst>
                <a:path w="2760345" h="5504815">
                  <a:moveTo>
                    <a:pt x="2759963" y="5504688"/>
                  </a:moveTo>
                  <a:lnTo>
                    <a:pt x="0" y="5504688"/>
                  </a:lnTo>
                  <a:lnTo>
                    <a:pt x="0" y="0"/>
                  </a:lnTo>
                  <a:lnTo>
                    <a:pt x="2759963" y="0"/>
                  </a:lnTo>
                  <a:lnTo>
                    <a:pt x="2759963" y="550468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608" y="1030224"/>
              <a:ext cx="1399032" cy="414985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2627" y="3791712"/>
              <a:ext cx="2760345" cy="2743200"/>
            </a:xfrm>
            <a:custGeom>
              <a:avLst/>
              <a:gdLst/>
              <a:ahLst/>
              <a:cxnLst/>
              <a:rect l="l" t="t" r="r" b="b"/>
              <a:pathLst>
                <a:path w="2760345" h="2743200">
                  <a:moveTo>
                    <a:pt x="1641348" y="2743200"/>
                  </a:moveTo>
                  <a:lnTo>
                    <a:pt x="1115568" y="2743200"/>
                  </a:lnTo>
                  <a:lnTo>
                    <a:pt x="1104900" y="2741676"/>
                  </a:lnTo>
                  <a:lnTo>
                    <a:pt x="1062228" y="2731008"/>
                  </a:lnTo>
                  <a:lnTo>
                    <a:pt x="1018032" y="2720340"/>
                  </a:lnTo>
                  <a:lnTo>
                    <a:pt x="975360" y="2708148"/>
                  </a:lnTo>
                  <a:lnTo>
                    <a:pt x="932688" y="2694432"/>
                  </a:lnTo>
                  <a:lnTo>
                    <a:pt x="850392" y="2663952"/>
                  </a:lnTo>
                  <a:lnTo>
                    <a:pt x="771144" y="2627376"/>
                  </a:lnTo>
                  <a:lnTo>
                    <a:pt x="731520" y="2607564"/>
                  </a:lnTo>
                  <a:lnTo>
                    <a:pt x="693420" y="2586228"/>
                  </a:lnTo>
                  <a:lnTo>
                    <a:pt x="620268" y="2540507"/>
                  </a:lnTo>
                  <a:lnTo>
                    <a:pt x="583692" y="2516124"/>
                  </a:lnTo>
                  <a:lnTo>
                    <a:pt x="513588" y="2464307"/>
                  </a:lnTo>
                  <a:lnTo>
                    <a:pt x="448056" y="2407919"/>
                  </a:lnTo>
                  <a:lnTo>
                    <a:pt x="417576" y="2377439"/>
                  </a:lnTo>
                  <a:lnTo>
                    <a:pt x="385572" y="2346960"/>
                  </a:lnTo>
                  <a:lnTo>
                    <a:pt x="327660" y="2282952"/>
                  </a:lnTo>
                  <a:lnTo>
                    <a:pt x="272796" y="2215895"/>
                  </a:lnTo>
                  <a:lnTo>
                    <a:pt x="248412" y="2179319"/>
                  </a:lnTo>
                  <a:lnTo>
                    <a:pt x="224028" y="2144267"/>
                  </a:lnTo>
                  <a:lnTo>
                    <a:pt x="199644" y="2107691"/>
                  </a:lnTo>
                  <a:lnTo>
                    <a:pt x="156972" y="2031491"/>
                  </a:lnTo>
                  <a:lnTo>
                    <a:pt x="137160" y="1991868"/>
                  </a:lnTo>
                  <a:lnTo>
                    <a:pt x="100584" y="1912620"/>
                  </a:lnTo>
                  <a:lnTo>
                    <a:pt x="83820" y="1871472"/>
                  </a:lnTo>
                  <a:lnTo>
                    <a:pt x="70104" y="1828800"/>
                  </a:lnTo>
                  <a:lnTo>
                    <a:pt x="56388" y="1787652"/>
                  </a:lnTo>
                  <a:lnTo>
                    <a:pt x="44196" y="1744979"/>
                  </a:lnTo>
                  <a:lnTo>
                    <a:pt x="22860" y="1656587"/>
                  </a:lnTo>
                  <a:lnTo>
                    <a:pt x="15240" y="1612391"/>
                  </a:lnTo>
                  <a:lnTo>
                    <a:pt x="9144" y="1568195"/>
                  </a:lnTo>
                  <a:lnTo>
                    <a:pt x="3048" y="1522475"/>
                  </a:lnTo>
                  <a:lnTo>
                    <a:pt x="0" y="1493520"/>
                  </a:lnTo>
                  <a:lnTo>
                    <a:pt x="0" y="1274063"/>
                  </a:lnTo>
                  <a:lnTo>
                    <a:pt x="9144" y="1199387"/>
                  </a:lnTo>
                  <a:lnTo>
                    <a:pt x="15240" y="1155191"/>
                  </a:lnTo>
                  <a:lnTo>
                    <a:pt x="22860" y="1109471"/>
                  </a:lnTo>
                  <a:lnTo>
                    <a:pt x="33528" y="1066800"/>
                  </a:lnTo>
                  <a:lnTo>
                    <a:pt x="44196" y="1022604"/>
                  </a:lnTo>
                  <a:lnTo>
                    <a:pt x="56388" y="979932"/>
                  </a:lnTo>
                  <a:lnTo>
                    <a:pt x="70104" y="937259"/>
                  </a:lnTo>
                  <a:lnTo>
                    <a:pt x="83820" y="896112"/>
                  </a:lnTo>
                  <a:lnTo>
                    <a:pt x="100584" y="854963"/>
                  </a:lnTo>
                  <a:lnTo>
                    <a:pt x="137160" y="775716"/>
                  </a:lnTo>
                  <a:lnTo>
                    <a:pt x="156972" y="736091"/>
                  </a:lnTo>
                  <a:lnTo>
                    <a:pt x="199644" y="659891"/>
                  </a:lnTo>
                  <a:lnTo>
                    <a:pt x="224028" y="623316"/>
                  </a:lnTo>
                  <a:lnTo>
                    <a:pt x="272796" y="553212"/>
                  </a:lnTo>
                  <a:lnTo>
                    <a:pt x="300228" y="518159"/>
                  </a:lnTo>
                  <a:lnTo>
                    <a:pt x="327660" y="484632"/>
                  </a:lnTo>
                  <a:lnTo>
                    <a:pt x="385572" y="420624"/>
                  </a:lnTo>
                  <a:lnTo>
                    <a:pt x="417576" y="390144"/>
                  </a:lnTo>
                  <a:lnTo>
                    <a:pt x="448056" y="359663"/>
                  </a:lnTo>
                  <a:lnTo>
                    <a:pt x="481584" y="332232"/>
                  </a:lnTo>
                  <a:lnTo>
                    <a:pt x="513588" y="303275"/>
                  </a:lnTo>
                  <a:lnTo>
                    <a:pt x="583692" y="251459"/>
                  </a:lnTo>
                  <a:lnTo>
                    <a:pt x="620268" y="227075"/>
                  </a:lnTo>
                  <a:lnTo>
                    <a:pt x="693420" y="181356"/>
                  </a:lnTo>
                  <a:lnTo>
                    <a:pt x="731520" y="160019"/>
                  </a:lnTo>
                  <a:lnTo>
                    <a:pt x="771144" y="140208"/>
                  </a:lnTo>
                  <a:lnTo>
                    <a:pt x="810768" y="121919"/>
                  </a:lnTo>
                  <a:lnTo>
                    <a:pt x="850392" y="105156"/>
                  </a:lnTo>
                  <a:lnTo>
                    <a:pt x="891540" y="88391"/>
                  </a:lnTo>
                  <a:lnTo>
                    <a:pt x="932688" y="73151"/>
                  </a:lnTo>
                  <a:lnTo>
                    <a:pt x="975360" y="59435"/>
                  </a:lnTo>
                  <a:lnTo>
                    <a:pt x="1018032" y="47243"/>
                  </a:lnTo>
                  <a:lnTo>
                    <a:pt x="1062228" y="36575"/>
                  </a:lnTo>
                  <a:lnTo>
                    <a:pt x="1104900" y="27432"/>
                  </a:lnTo>
                  <a:lnTo>
                    <a:pt x="1149096" y="18288"/>
                  </a:lnTo>
                  <a:lnTo>
                    <a:pt x="1194816" y="12191"/>
                  </a:lnTo>
                  <a:lnTo>
                    <a:pt x="1284732" y="3048"/>
                  </a:lnTo>
                  <a:lnTo>
                    <a:pt x="1377696" y="0"/>
                  </a:lnTo>
                  <a:lnTo>
                    <a:pt x="1470660" y="3048"/>
                  </a:lnTo>
                  <a:lnTo>
                    <a:pt x="1562100" y="12191"/>
                  </a:lnTo>
                  <a:lnTo>
                    <a:pt x="1606296" y="18288"/>
                  </a:lnTo>
                  <a:lnTo>
                    <a:pt x="1694688" y="36575"/>
                  </a:lnTo>
                  <a:lnTo>
                    <a:pt x="1738884" y="47243"/>
                  </a:lnTo>
                  <a:lnTo>
                    <a:pt x="1781556" y="59435"/>
                  </a:lnTo>
                  <a:lnTo>
                    <a:pt x="1822704" y="73151"/>
                  </a:lnTo>
                  <a:lnTo>
                    <a:pt x="1865376" y="88391"/>
                  </a:lnTo>
                  <a:lnTo>
                    <a:pt x="1906524" y="105156"/>
                  </a:lnTo>
                  <a:lnTo>
                    <a:pt x="1946148" y="121919"/>
                  </a:lnTo>
                  <a:lnTo>
                    <a:pt x="1985772" y="140208"/>
                  </a:lnTo>
                  <a:lnTo>
                    <a:pt x="2025396" y="160019"/>
                  </a:lnTo>
                  <a:lnTo>
                    <a:pt x="2063496" y="181356"/>
                  </a:lnTo>
                  <a:lnTo>
                    <a:pt x="2136648" y="227075"/>
                  </a:lnTo>
                  <a:lnTo>
                    <a:pt x="2173224" y="251459"/>
                  </a:lnTo>
                  <a:lnTo>
                    <a:pt x="2208276" y="277367"/>
                  </a:lnTo>
                  <a:lnTo>
                    <a:pt x="2241804" y="303275"/>
                  </a:lnTo>
                  <a:lnTo>
                    <a:pt x="2275332" y="332232"/>
                  </a:lnTo>
                  <a:lnTo>
                    <a:pt x="2308860" y="359663"/>
                  </a:lnTo>
                  <a:lnTo>
                    <a:pt x="2369820" y="420624"/>
                  </a:lnTo>
                  <a:lnTo>
                    <a:pt x="2400300" y="452628"/>
                  </a:lnTo>
                  <a:lnTo>
                    <a:pt x="2429256" y="484632"/>
                  </a:lnTo>
                  <a:lnTo>
                    <a:pt x="2456688" y="518159"/>
                  </a:lnTo>
                  <a:lnTo>
                    <a:pt x="2508504" y="588263"/>
                  </a:lnTo>
                  <a:lnTo>
                    <a:pt x="2532888" y="623316"/>
                  </a:lnTo>
                  <a:lnTo>
                    <a:pt x="2555748" y="659891"/>
                  </a:lnTo>
                  <a:lnTo>
                    <a:pt x="2578608" y="697991"/>
                  </a:lnTo>
                  <a:lnTo>
                    <a:pt x="2599944" y="736091"/>
                  </a:lnTo>
                  <a:lnTo>
                    <a:pt x="2619756" y="775716"/>
                  </a:lnTo>
                  <a:lnTo>
                    <a:pt x="2638044" y="815340"/>
                  </a:lnTo>
                  <a:lnTo>
                    <a:pt x="2654808" y="854963"/>
                  </a:lnTo>
                  <a:lnTo>
                    <a:pt x="2671572" y="896112"/>
                  </a:lnTo>
                  <a:lnTo>
                    <a:pt x="2686812" y="937259"/>
                  </a:lnTo>
                  <a:lnTo>
                    <a:pt x="2700528" y="979932"/>
                  </a:lnTo>
                  <a:lnTo>
                    <a:pt x="2712720" y="1022604"/>
                  </a:lnTo>
                  <a:lnTo>
                    <a:pt x="2723388" y="1066800"/>
                  </a:lnTo>
                  <a:lnTo>
                    <a:pt x="2732532" y="1109471"/>
                  </a:lnTo>
                  <a:lnTo>
                    <a:pt x="2741676" y="1155191"/>
                  </a:lnTo>
                  <a:lnTo>
                    <a:pt x="2747772" y="1199387"/>
                  </a:lnTo>
                  <a:lnTo>
                    <a:pt x="2756916" y="1290828"/>
                  </a:lnTo>
                  <a:lnTo>
                    <a:pt x="2759964" y="1383791"/>
                  </a:lnTo>
                  <a:lnTo>
                    <a:pt x="2756916" y="1476755"/>
                  </a:lnTo>
                  <a:lnTo>
                    <a:pt x="2747772" y="1568195"/>
                  </a:lnTo>
                  <a:lnTo>
                    <a:pt x="2741676" y="1612391"/>
                  </a:lnTo>
                  <a:lnTo>
                    <a:pt x="2723388" y="1700783"/>
                  </a:lnTo>
                  <a:lnTo>
                    <a:pt x="2712720" y="1744979"/>
                  </a:lnTo>
                  <a:lnTo>
                    <a:pt x="2700528" y="1787652"/>
                  </a:lnTo>
                  <a:lnTo>
                    <a:pt x="2686812" y="1828800"/>
                  </a:lnTo>
                  <a:lnTo>
                    <a:pt x="2671572" y="1871472"/>
                  </a:lnTo>
                  <a:lnTo>
                    <a:pt x="2654808" y="1912620"/>
                  </a:lnTo>
                  <a:lnTo>
                    <a:pt x="2638044" y="1952243"/>
                  </a:lnTo>
                  <a:lnTo>
                    <a:pt x="2619756" y="1991868"/>
                  </a:lnTo>
                  <a:lnTo>
                    <a:pt x="2599944" y="2031491"/>
                  </a:lnTo>
                  <a:lnTo>
                    <a:pt x="2578608" y="2069591"/>
                  </a:lnTo>
                  <a:lnTo>
                    <a:pt x="2555748" y="2107691"/>
                  </a:lnTo>
                  <a:lnTo>
                    <a:pt x="2532888" y="2144267"/>
                  </a:lnTo>
                  <a:lnTo>
                    <a:pt x="2508504" y="2179319"/>
                  </a:lnTo>
                  <a:lnTo>
                    <a:pt x="2482596" y="2215895"/>
                  </a:lnTo>
                  <a:lnTo>
                    <a:pt x="2456688" y="2249424"/>
                  </a:lnTo>
                  <a:lnTo>
                    <a:pt x="2429256" y="2282952"/>
                  </a:lnTo>
                  <a:lnTo>
                    <a:pt x="2400300" y="2314956"/>
                  </a:lnTo>
                  <a:lnTo>
                    <a:pt x="2369820" y="2346960"/>
                  </a:lnTo>
                  <a:lnTo>
                    <a:pt x="2308860" y="2407919"/>
                  </a:lnTo>
                  <a:lnTo>
                    <a:pt x="2275332" y="2436876"/>
                  </a:lnTo>
                  <a:lnTo>
                    <a:pt x="2241804" y="2464307"/>
                  </a:lnTo>
                  <a:lnTo>
                    <a:pt x="2208276" y="2490216"/>
                  </a:lnTo>
                  <a:lnTo>
                    <a:pt x="2173224" y="2516124"/>
                  </a:lnTo>
                  <a:lnTo>
                    <a:pt x="2136648" y="2540507"/>
                  </a:lnTo>
                  <a:lnTo>
                    <a:pt x="2063496" y="2586228"/>
                  </a:lnTo>
                  <a:lnTo>
                    <a:pt x="2025396" y="2607564"/>
                  </a:lnTo>
                  <a:lnTo>
                    <a:pt x="1985772" y="2627376"/>
                  </a:lnTo>
                  <a:lnTo>
                    <a:pt x="1906524" y="2663952"/>
                  </a:lnTo>
                  <a:lnTo>
                    <a:pt x="1865376" y="2679192"/>
                  </a:lnTo>
                  <a:lnTo>
                    <a:pt x="1822704" y="2694432"/>
                  </a:lnTo>
                  <a:lnTo>
                    <a:pt x="1781556" y="2708148"/>
                  </a:lnTo>
                  <a:lnTo>
                    <a:pt x="1738884" y="2720340"/>
                  </a:lnTo>
                  <a:lnTo>
                    <a:pt x="1650492" y="2741676"/>
                  </a:lnTo>
                  <a:lnTo>
                    <a:pt x="1641348" y="2743200"/>
                  </a:lnTo>
                  <a:close/>
                </a:path>
              </a:pathLst>
            </a:custGeom>
            <a:solidFill>
              <a:srgbClr val="1F2A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3787140"/>
              <a:ext cx="1386840" cy="139293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2096" rIns="0" bIns="0" rtlCol="0" vert="horz">
            <a:spAutoFit/>
          </a:bodyPr>
          <a:lstStyle/>
          <a:p>
            <a:pPr marL="4175760">
              <a:lnSpc>
                <a:spcPct val="100000"/>
              </a:lnSpc>
              <a:spcBef>
                <a:spcPts val="100"/>
              </a:spcBef>
            </a:pPr>
            <a:r>
              <a:rPr dirty="0" sz="2050" spc="125"/>
              <a:t>TEAM</a:t>
            </a:r>
            <a:r>
              <a:rPr dirty="0" sz="2050" spc="235"/>
              <a:t> </a:t>
            </a:r>
            <a:r>
              <a:rPr dirty="0" sz="2050" spc="114"/>
              <a:t>MEMBERS</a:t>
            </a:r>
            <a:endParaRPr sz="2050"/>
          </a:p>
        </p:txBody>
      </p:sp>
      <p:sp>
        <p:nvSpPr>
          <p:cNvPr id="9" name="object 9" descr=""/>
          <p:cNvSpPr txBox="1"/>
          <p:nvPr/>
        </p:nvSpPr>
        <p:spPr>
          <a:xfrm>
            <a:off x="5132318" y="2548474"/>
            <a:ext cx="2930525" cy="2713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35">
              <a:lnSpc>
                <a:spcPct val="115999"/>
              </a:lnSpc>
              <a:spcBef>
                <a:spcPts val="105"/>
              </a:spcBef>
            </a:pPr>
            <a:r>
              <a:rPr dirty="0" sz="1900">
                <a:solidFill>
                  <a:srgbClr val="1F2A8E"/>
                </a:solidFill>
                <a:latin typeface="Times New Roman"/>
                <a:cs typeface="Times New Roman"/>
              </a:rPr>
              <a:t>(IIT2021147)</a:t>
            </a:r>
            <a:r>
              <a:rPr dirty="0" sz="1900" spc="50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50">
                <a:solidFill>
                  <a:srgbClr val="1F2A8E"/>
                </a:solidFill>
                <a:latin typeface="Times New Roman"/>
                <a:cs typeface="Times New Roman"/>
              </a:rPr>
              <a:t>Sushant</a:t>
            </a:r>
            <a:r>
              <a:rPr dirty="0" sz="1900" spc="-130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1F2A8E"/>
                </a:solidFill>
                <a:latin typeface="Times New Roman"/>
                <a:cs typeface="Times New Roman"/>
              </a:rPr>
              <a:t>Kumar </a:t>
            </a:r>
            <a:r>
              <a:rPr dirty="0" sz="1900" spc="-10">
                <a:solidFill>
                  <a:srgbClr val="1F2A8E"/>
                </a:solidFill>
                <a:latin typeface="Times New Roman"/>
                <a:cs typeface="Times New Roman"/>
              </a:rPr>
              <a:t>(IIT2021110)</a:t>
            </a:r>
            <a:r>
              <a:rPr dirty="0" sz="1900" spc="-40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55">
                <a:solidFill>
                  <a:srgbClr val="1F2A8E"/>
                </a:solidFill>
                <a:latin typeface="Times New Roman"/>
                <a:cs typeface="Times New Roman"/>
              </a:rPr>
              <a:t>Aryan</a:t>
            </a:r>
            <a:r>
              <a:rPr dirty="0" sz="1900" spc="-175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1F2A8E"/>
                </a:solidFill>
                <a:latin typeface="Times New Roman"/>
                <a:cs typeface="Times New Roman"/>
              </a:rPr>
              <a:t>Vaish </a:t>
            </a:r>
            <a:r>
              <a:rPr dirty="0" sz="1900">
                <a:solidFill>
                  <a:srgbClr val="1F2A8E"/>
                </a:solidFill>
                <a:latin typeface="Times New Roman"/>
                <a:cs typeface="Times New Roman"/>
              </a:rPr>
              <a:t>(IIT2021188)</a:t>
            </a:r>
            <a:r>
              <a:rPr dirty="0" sz="1900" spc="70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90">
                <a:solidFill>
                  <a:srgbClr val="1F2A8E"/>
                </a:solidFill>
                <a:latin typeface="Times New Roman"/>
                <a:cs typeface="Times New Roman"/>
              </a:rPr>
              <a:t>Saksham</a:t>
            </a:r>
            <a:r>
              <a:rPr dirty="0" sz="1900" spc="-190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1F2A8E"/>
                </a:solidFill>
                <a:latin typeface="Times New Roman"/>
                <a:cs typeface="Times New Roman"/>
              </a:rPr>
              <a:t>Grover (IIT2021118)</a:t>
            </a:r>
            <a:r>
              <a:rPr dirty="0" sz="1900" spc="55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45">
                <a:solidFill>
                  <a:srgbClr val="1F2A8E"/>
                </a:solidFill>
                <a:latin typeface="Times New Roman"/>
                <a:cs typeface="Times New Roman"/>
              </a:rPr>
              <a:t>Jatin</a:t>
            </a:r>
            <a:r>
              <a:rPr dirty="0" sz="1900" spc="-210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1F2A8E"/>
                </a:solidFill>
                <a:latin typeface="Times New Roman"/>
                <a:cs typeface="Times New Roman"/>
              </a:rPr>
              <a:t>Agrawal (IIT2021141)</a:t>
            </a:r>
            <a:r>
              <a:rPr dirty="0" sz="1900" spc="-50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1F2A8E"/>
                </a:solidFill>
                <a:latin typeface="Times New Roman"/>
                <a:cs typeface="Times New Roman"/>
              </a:rPr>
              <a:t>Robin</a:t>
            </a:r>
            <a:r>
              <a:rPr dirty="0" sz="1900" spc="-135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1F2A8E"/>
                </a:solidFill>
                <a:latin typeface="Times New Roman"/>
                <a:cs typeface="Times New Roman"/>
              </a:rPr>
              <a:t>Aryan </a:t>
            </a:r>
            <a:r>
              <a:rPr dirty="0" sz="1900" spc="-10">
                <a:solidFill>
                  <a:srgbClr val="1F2A8E"/>
                </a:solidFill>
                <a:latin typeface="Times New Roman"/>
                <a:cs typeface="Times New Roman"/>
              </a:rPr>
              <a:t>(IIT2021175)</a:t>
            </a:r>
            <a:r>
              <a:rPr dirty="0" sz="1900" spc="-5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60">
                <a:solidFill>
                  <a:srgbClr val="1F2A8E"/>
                </a:solidFill>
                <a:latin typeface="Times New Roman"/>
                <a:cs typeface="Times New Roman"/>
              </a:rPr>
              <a:t>Anamika</a:t>
            </a:r>
            <a:r>
              <a:rPr dirty="0" sz="1900" spc="-85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1F2A8E"/>
                </a:solidFill>
                <a:latin typeface="Times New Roman"/>
                <a:cs typeface="Times New Roman"/>
              </a:rPr>
              <a:t>Priya </a:t>
            </a:r>
            <a:r>
              <a:rPr dirty="0" sz="1900">
                <a:solidFill>
                  <a:srgbClr val="1F2A8E"/>
                </a:solidFill>
                <a:latin typeface="Times New Roman"/>
                <a:cs typeface="Times New Roman"/>
              </a:rPr>
              <a:t>(IIT2021182)</a:t>
            </a:r>
            <a:r>
              <a:rPr dirty="0" sz="1900" spc="-25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55">
                <a:solidFill>
                  <a:srgbClr val="1F2A8E"/>
                </a:solidFill>
                <a:latin typeface="Times New Roman"/>
                <a:cs typeface="Times New Roman"/>
              </a:rPr>
              <a:t>Deepak</a:t>
            </a:r>
            <a:r>
              <a:rPr dirty="0" sz="1900" spc="-100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1F2A8E"/>
                </a:solidFill>
                <a:latin typeface="Times New Roman"/>
                <a:cs typeface="Times New Roman"/>
              </a:rPr>
              <a:t>Suthar </a:t>
            </a:r>
            <a:r>
              <a:rPr dirty="0" sz="1900">
                <a:solidFill>
                  <a:srgbClr val="1F2A8E"/>
                </a:solidFill>
                <a:latin typeface="Times New Roman"/>
                <a:cs typeface="Times New Roman"/>
              </a:rPr>
              <a:t>(IIT2021205)</a:t>
            </a:r>
            <a:r>
              <a:rPr dirty="0" sz="1900" spc="70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1F2A8E"/>
                </a:solidFill>
                <a:latin typeface="Times New Roman"/>
                <a:cs typeface="Times New Roman"/>
              </a:rPr>
              <a:t>Ritik</a:t>
            </a:r>
            <a:r>
              <a:rPr dirty="0" sz="1900" spc="-135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1F2A8E"/>
                </a:solidFill>
                <a:latin typeface="Times New Roman"/>
                <a:cs typeface="Times New Roman"/>
              </a:rPr>
              <a:t>Kumar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7515" rIns="0" bIns="0" rtlCol="0" vert="horz">
            <a:spAutoFit/>
          </a:bodyPr>
          <a:lstStyle/>
          <a:p>
            <a:pPr marL="2600325" marR="5080">
              <a:lnSpc>
                <a:spcPct val="102299"/>
              </a:lnSpc>
              <a:spcBef>
                <a:spcPts val="35"/>
              </a:spcBef>
            </a:pPr>
            <a:r>
              <a:rPr dirty="0" sz="2200" spc="75"/>
              <a:t>WHY</a:t>
            </a:r>
            <a:r>
              <a:rPr dirty="0" sz="2200" spc="320"/>
              <a:t> </a:t>
            </a:r>
            <a:r>
              <a:rPr dirty="0" sz="2200" spc="70"/>
              <a:t>USE</a:t>
            </a:r>
            <a:r>
              <a:rPr dirty="0" sz="2200" spc="355"/>
              <a:t> </a:t>
            </a:r>
            <a:r>
              <a:rPr dirty="0" sz="2200" spc="105"/>
              <a:t>MACHINE</a:t>
            </a:r>
            <a:r>
              <a:rPr dirty="0" sz="2200" spc="325"/>
              <a:t> </a:t>
            </a:r>
            <a:r>
              <a:rPr dirty="0" sz="2200" spc="120"/>
              <a:t>LEARNING</a:t>
            </a:r>
            <a:r>
              <a:rPr dirty="0" sz="2200" spc="305"/>
              <a:t> </a:t>
            </a:r>
            <a:r>
              <a:rPr dirty="0" sz="2200" spc="-25"/>
              <a:t>FOR </a:t>
            </a:r>
            <a:r>
              <a:rPr dirty="0" sz="2200" spc="80"/>
              <a:t>EEG</a:t>
            </a:r>
            <a:r>
              <a:rPr dirty="0" sz="2200" spc="290"/>
              <a:t> </a:t>
            </a:r>
            <a:r>
              <a:rPr dirty="0" sz="2200" spc="85"/>
              <a:t>SIGNAL</a:t>
            </a:r>
            <a:r>
              <a:rPr dirty="0" sz="2200" spc="270"/>
              <a:t> </a:t>
            </a:r>
            <a:r>
              <a:rPr dirty="0" sz="2200" spc="85"/>
              <a:t>CLASSIFICATION?</a:t>
            </a:r>
            <a:endParaRPr sz="2200"/>
          </a:p>
        </p:txBody>
      </p:sp>
      <p:sp>
        <p:nvSpPr>
          <p:cNvPr id="9" name="object 9" descr=""/>
          <p:cNvSpPr txBox="1"/>
          <p:nvPr/>
        </p:nvSpPr>
        <p:spPr>
          <a:xfrm>
            <a:off x="3900911" y="2663408"/>
            <a:ext cx="5342255" cy="31515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60"/>
              </a:spcBef>
            </a:pPr>
            <a:r>
              <a:rPr dirty="0" sz="1500">
                <a:latin typeface="Times New Roman"/>
                <a:cs typeface="Times New Roman"/>
              </a:rPr>
              <a:t>Traditional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methods</a:t>
            </a:r>
            <a:r>
              <a:rPr dirty="0" sz="1500" spc="3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3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signal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classification</a:t>
            </a:r>
            <a:r>
              <a:rPr dirty="0" sz="1500" spc="3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rely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345">
                <a:latin typeface="Times New Roman"/>
                <a:cs typeface="Times New Roman"/>
              </a:rPr>
              <a:t>  </a:t>
            </a:r>
            <a:r>
              <a:rPr dirty="0" sz="1500" spc="-10">
                <a:latin typeface="Times New Roman"/>
                <a:cs typeface="Times New Roman"/>
              </a:rPr>
              <a:t>manual </a:t>
            </a:r>
            <a:r>
              <a:rPr dirty="0" sz="1500" spc="-25">
                <a:latin typeface="Times New Roman"/>
                <a:cs typeface="Times New Roman"/>
              </a:rPr>
              <a:t>analysis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interpretation,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which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time-</a:t>
            </a:r>
            <a:r>
              <a:rPr dirty="0" sz="1500">
                <a:latin typeface="Times New Roman"/>
                <a:cs typeface="Times New Roman"/>
              </a:rPr>
              <a:t>consuming,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subjective,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prone to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errors.</a:t>
            </a:r>
            <a:r>
              <a:rPr dirty="0" sz="1500" spc="-20">
                <a:latin typeface="Times New Roman"/>
                <a:cs typeface="Times New Roman"/>
              </a:rPr>
              <a:t> Machine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learning,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other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hand,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offers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 </a:t>
            </a:r>
            <a:r>
              <a:rPr dirty="0" sz="1500" spc="-20">
                <a:latin typeface="Times New Roman"/>
                <a:cs typeface="Times New Roman"/>
              </a:rPr>
              <a:t>more </a:t>
            </a:r>
            <a:r>
              <a:rPr dirty="0" sz="1500" spc="-30">
                <a:latin typeface="Times New Roman"/>
                <a:cs typeface="Times New Roman"/>
              </a:rPr>
              <a:t>efficient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objective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approach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analyzing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signals.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By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training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a </a:t>
            </a:r>
            <a:r>
              <a:rPr dirty="0" sz="1500">
                <a:latin typeface="Times New Roman"/>
                <a:cs typeface="Times New Roman"/>
              </a:rPr>
              <a:t>model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2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2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large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dataset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labeled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signals,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machine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learning </a:t>
            </a:r>
            <a:r>
              <a:rPr dirty="0" sz="1500">
                <a:latin typeface="Times New Roman"/>
                <a:cs typeface="Times New Roman"/>
              </a:rPr>
              <a:t>algorithms</a:t>
            </a:r>
            <a:r>
              <a:rPr dirty="0" sz="1500" spc="13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15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learn</a:t>
            </a:r>
            <a:r>
              <a:rPr dirty="0" sz="1500" spc="13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6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recognize</a:t>
            </a:r>
            <a:r>
              <a:rPr dirty="0" sz="1500" spc="13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patterns</a:t>
            </a:r>
            <a:r>
              <a:rPr dirty="0" sz="1500" spc="16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6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make</a:t>
            </a:r>
            <a:r>
              <a:rPr dirty="0" sz="1500" spc="135">
                <a:latin typeface="Times New Roman"/>
                <a:cs typeface="Times New Roman"/>
              </a:rPr>
              <a:t>  </a:t>
            </a:r>
            <a:r>
              <a:rPr dirty="0" sz="1500" spc="-25">
                <a:latin typeface="Times New Roman"/>
                <a:cs typeface="Times New Roman"/>
              </a:rPr>
              <a:t>accurate </a:t>
            </a:r>
            <a:r>
              <a:rPr dirty="0" sz="1500" spc="-20">
                <a:latin typeface="Times New Roman"/>
                <a:cs typeface="Times New Roman"/>
              </a:rPr>
              <a:t>predictions</a:t>
            </a:r>
            <a:r>
              <a:rPr dirty="0" sz="1500" spc="-1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about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new,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unseen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data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500" spc="-2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algn="just" marL="12700" marR="11430">
              <a:lnSpc>
                <a:spcPct val="101000"/>
              </a:lnSpc>
            </a:pP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addition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its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efficiency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objectivity,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machine </a:t>
            </a:r>
            <a:r>
              <a:rPr dirty="0" sz="1500" spc="-25">
                <a:latin typeface="Times New Roman"/>
                <a:cs typeface="Times New Roman"/>
              </a:rPr>
              <a:t>learning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also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offers </a:t>
            </a:r>
            <a:r>
              <a:rPr dirty="0" sz="1500">
                <a:latin typeface="Times New Roman"/>
                <a:cs typeface="Times New Roman"/>
              </a:rPr>
              <a:t>several</a:t>
            </a:r>
            <a:r>
              <a:rPr dirty="0" sz="1500" spc="3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other</a:t>
            </a:r>
            <a:r>
              <a:rPr dirty="0" sz="1500" spc="4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advantages</a:t>
            </a:r>
            <a:r>
              <a:rPr dirty="0" sz="1500" spc="3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over</a:t>
            </a:r>
            <a:r>
              <a:rPr dirty="0" sz="1500" spc="3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traditional</a:t>
            </a:r>
            <a:r>
              <a:rPr dirty="0" sz="1500" spc="3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methods</a:t>
            </a:r>
            <a:r>
              <a:rPr dirty="0" sz="1500" spc="3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3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signal </a:t>
            </a:r>
            <a:r>
              <a:rPr dirty="0" sz="1500" spc="-30">
                <a:latin typeface="Times New Roman"/>
                <a:cs typeface="Times New Roman"/>
              </a:rPr>
              <a:t>classification.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example,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machine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learning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models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handle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large </a:t>
            </a:r>
            <a:r>
              <a:rPr dirty="0" sz="1500">
                <a:latin typeface="Times New Roman"/>
                <a:cs typeface="Times New Roman"/>
              </a:rPr>
              <a:t>amounts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identify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subtle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patterns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that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may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not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visible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8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human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55">
                <a:latin typeface="Times New Roman"/>
                <a:cs typeface="Times New Roman"/>
              </a:rPr>
              <a:t>eye</a:t>
            </a:r>
            <a:r>
              <a:rPr dirty="0" sz="1500" spc="-135"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500" spc="-2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0970" y="1563148"/>
            <a:ext cx="5258435" cy="809625"/>
          </a:xfrm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0"/>
              </a:spcBef>
            </a:pPr>
            <a:r>
              <a:rPr dirty="0" sz="2550"/>
              <a:t>HOW</a:t>
            </a:r>
            <a:r>
              <a:rPr dirty="0" sz="2550" spc="204"/>
              <a:t> </a:t>
            </a:r>
            <a:r>
              <a:rPr dirty="0" sz="2550"/>
              <a:t>TO</a:t>
            </a:r>
            <a:r>
              <a:rPr dirty="0" sz="2550" spc="270"/>
              <a:t> </a:t>
            </a:r>
            <a:r>
              <a:rPr dirty="0" sz="2550" spc="95"/>
              <a:t>CHOOSE</a:t>
            </a:r>
            <a:r>
              <a:rPr dirty="0" sz="2550" spc="335"/>
              <a:t> </a:t>
            </a:r>
            <a:r>
              <a:rPr dirty="0" sz="2550" spc="90"/>
              <a:t>THE</a:t>
            </a:r>
            <a:r>
              <a:rPr dirty="0" sz="2550" spc="360"/>
              <a:t> </a:t>
            </a:r>
            <a:r>
              <a:rPr dirty="0" sz="2550" spc="45"/>
              <a:t>RIGHT </a:t>
            </a:r>
            <a:r>
              <a:rPr dirty="0" sz="2550" spc="105"/>
              <a:t>MACHINE</a:t>
            </a:r>
            <a:r>
              <a:rPr dirty="0" sz="2550" spc="325"/>
              <a:t> </a:t>
            </a:r>
            <a:r>
              <a:rPr dirty="0" sz="2550" spc="125"/>
              <a:t>LEARNING</a:t>
            </a:r>
            <a:r>
              <a:rPr dirty="0" sz="2550" spc="280"/>
              <a:t> </a:t>
            </a:r>
            <a:r>
              <a:rPr dirty="0" sz="2550" spc="85"/>
              <a:t>MODEL?</a:t>
            </a:r>
            <a:endParaRPr sz="2550"/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5892" rIns="0" bIns="0" rtlCol="0" vert="horz">
            <a:spAutoFit/>
          </a:bodyPr>
          <a:lstStyle/>
          <a:p>
            <a:pPr algn="just" marL="12700" marR="7620">
              <a:lnSpc>
                <a:spcPct val="102000"/>
              </a:lnSpc>
              <a:spcBef>
                <a:spcPts val="60"/>
              </a:spcBef>
            </a:pPr>
            <a:r>
              <a:rPr dirty="0"/>
              <a:t>When</a:t>
            </a:r>
            <a:r>
              <a:rPr dirty="0" spc="-10"/>
              <a:t> </a:t>
            </a:r>
            <a:r>
              <a:rPr dirty="0"/>
              <a:t>it</a:t>
            </a:r>
            <a:r>
              <a:rPr dirty="0" spc="5"/>
              <a:t> </a:t>
            </a:r>
            <a:r>
              <a:rPr dirty="0" spc="-20"/>
              <a:t>comes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 spc="-10"/>
              <a:t>choosing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right</a:t>
            </a:r>
            <a:r>
              <a:rPr dirty="0" spc="20"/>
              <a:t> </a:t>
            </a:r>
            <a:r>
              <a:rPr dirty="0"/>
              <a:t>machine</a:t>
            </a:r>
            <a:r>
              <a:rPr dirty="0" spc="-20"/>
              <a:t> </a:t>
            </a:r>
            <a:r>
              <a:rPr dirty="0" spc="-10"/>
              <a:t>learning</a:t>
            </a:r>
            <a:r>
              <a:rPr dirty="0"/>
              <a:t> model</a:t>
            </a:r>
            <a:r>
              <a:rPr dirty="0" spc="5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 spc="-25"/>
              <a:t>EEG </a:t>
            </a:r>
            <a:r>
              <a:rPr dirty="0" spc="-30"/>
              <a:t>signal</a:t>
            </a:r>
            <a:r>
              <a:rPr dirty="0" spc="-45"/>
              <a:t> classification,</a:t>
            </a:r>
            <a:r>
              <a:rPr dirty="0" spc="-30"/>
              <a:t> </a:t>
            </a:r>
            <a:r>
              <a:rPr dirty="0"/>
              <a:t>there</a:t>
            </a:r>
            <a:r>
              <a:rPr dirty="0" spc="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 spc="-65"/>
              <a:t>several</a:t>
            </a:r>
            <a:r>
              <a:rPr dirty="0" spc="-30"/>
              <a:t> </a:t>
            </a:r>
            <a:r>
              <a:rPr dirty="0" spc="-20"/>
              <a:t>factors</a:t>
            </a:r>
            <a:r>
              <a:rPr dirty="0"/>
              <a:t> that need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/>
              <a:t>be</a:t>
            </a:r>
            <a:r>
              <a:rPr dirty="0" spc="5"/>
              <a:t> </a:t>
            </a:r>
            <a:r>
              <a:rPr dirty="0" spc="-10"/>
              <a:t>considered. </a:t>
            </a:r>
            <a:r>
              <a:rPr dirty="0"/>
              <a:t>One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/>
              <a:t>most</a:t>
            </a:r>
            <a:r>
              <a:rPr dirty="0" spc="25"/>
              <a:t> </a:t>
            </a:r>
            <a:r>
              <a:rPr dirty="0"/>
              <a:t>important</a:t>
            </a:r>
            <a:r>
              <a:rPr dirty="0" spc="30"/>
              <a:t> </a:t>
            </a:r>
            <a:r>
              <a:rPr dirty="0"/>
              <a:t>factors</a:t>
            </a:r>
            <a:r>
              <a:rPr dirty="0" spc="15"/>
              <a:t> </a:t>
            </a:r>
            <a:r>
              <a:rPr dirty="0"/>
              <a:t>is the</a:t>
            </a:r>
            <a:r>
              <a:rPr dirty="0" spc="20"/>
              <a:t> </a:t>
            </a:r>
            <a:r>
              <a:rPr dirty="0"/>
              <a:t>type of</a:t>
            </a:r>
            <a:r>
              <a:rPr dirty="0" spc="25"/>
              <a:t> </a:t>
            </a:r>
            <a:r>
              <a:rPr dirty="0"/>
              <a:t>data</a:t>
            </a:r>
            <a:r>
              <a:rPr dirty="0" spc="5"/>
              <a:t> </a:t>
            </a:r>
            <a:r>
              <a:rPr dirty="0"/>
              <a:t>that</a:t>
            </a:r>
            <a:r>
              <a:rPr dirty="0" spc="15"/>
              <a:t> </a:t>
            </a:r>
            <a:r>
              <a:rPr dirty="0"/>
              <a:t>will be</a:t>
            </a:r>
            <a:r>
              <a:rPr dirty="0" spc="20"/>
              <a:t> </a:t>
            </a:r>
            <a:r>
              <a:rPr dirty="0" spc="-20"/>
              <a:t>used </a:t>
            </a:r>
            <a:r>
              <a:rPr dirty="0"/>
              <a:t>for</a:t>
            </a:r>
            <a:r>
              <a:rPr dirty="0" spc="204"/>
              <a:t> </a:t>
            </a:r>
            <a:r>
              <a:rPr dirty="0"/>
              <a:t>training</a:t>
            </a:r>
            <a:r>
              <a:rPr dirty="0" spc="225"/>
              <a:t> </a:t>
            </a:r>
            <a:r>
              <a:rPr dirty="0"/>
              <a:t>and</a:t>
            </a:r>
            <a:r>
              <a:rPr dirty="0" spc="210"/>
              <a:t> </a:t>
            </a:r>
            <a:r>
              <a:rPr dirty="0"/>
              <a:t>testing</a:t>
            </a:r>
            <a:r>
              <a:rPr dirty="0" spc="210"/>
              <a:t> </a:t>
            </a:r>
            <a:r>
              <a:rPr dirty="0"/>
              <a:t>the</a:t>
            </a:r>
            <a:r>
              <a:rPr dirty="0" spc="200"/>
              <a:t> </a:t>
            </a:r>
            <a:r>
              <a:rPr dirty="0"/>
              <a:t>model</a:t>
            </a:r>
            <a:r>
              <a:rPr dirty="0" spc="225"/>
              <a:t> </a:t>
            </a:r>
            <a:r>
              <a:rPr dirty="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/>
              <a:t>.</a:t>
            </a:r>
            <a:r>
              <a:rPr dirty="0" spc="210"/>
              <a:t> </a:t>
            </a:r>
            <a:r>
              <a:rPr dirty="0"/>
              <a:t>Different</a:t>
            </a:r>
            <a:r>
              <a:rPr dirty="0" spc="210"/>
              <a:t> </a:t>
            </a:r>
            <a:r>
              <a:rPr dirty="0"/>
              <a:t>types</a:t>
            </a:r>
            <a:r>
              <a:rPr dirty="0" spc="225"/>
              <a:t> </a:t>
            </a:r>
            <a:r>
              <a:rPr dirty="0"/>
              <a:t>of</a:t>
            </a:r>
            <a:r>
              <a:rPr dirty="0" spc="204"/>
              <a:t> </a:t>
            </a:r>
            <a:r>
              <a:rPr dirty="0"/>
              <a:t>data</a:t>
            </a:r>
            <a:r>
              <a:rPr dirty="0" spc="229"/>
              <a:t> </a:t>
            </a:r>
            <a:r>
              <a:rPr dirty="0" spc="-25"/>
              <a:t>may </a:t>
            </a:r>
            <a:r>
              <a:rPr dirty="0"/>
              <a:t>require</a:t>
            </a:r>
            <a:r>
              <a:rPr dirty="0" spc="40"/>
              <a:t> </a:t>
            </a:r>
            <a:r>
              <a:rPr dirty="0"/>
              <a:t>different</a:t>
            </a:r>
            <a:r>
              <a:rPr dirty="0" spc="30"/>
              <a:t> </a:t>
            </a:r>
            <a:r>
              <a:rPr dirty="0"/>
              <a:t>types</a:t>
            </a:r>
            <a:r>
              <a:rPr dirty="0" spc="60"/>
              <a:t> </a:t>
            </a:r>
            <a:r>
              <a:rPr dirty="0"/>
              <a:t>of</a:t>
            </a:r>
            <a:r>
              <a:rPr dirty="0" spc="55"/>
              <a:t> </a:t>
            </a:r>
            <a:r>
              <a:rPr dirty="0" spc="-10"/>
              <a:t>models,</a:t>
            </a:r>
            <a:r>
              <a:rPr dirty="0" spc="35"/>
              <a:t> </a:t>
            </a:r>
            <a:r>
              <a:rPr dirty="0"/>
              <a:t>so</a:t>
            </a:r>
            <a:r>
              <a:rPr dirty="0" spc="75"/>
              <a:t> </a:t>
            </a:r>
            <a:r>
              <a:rPr dirty="0"/>
              <a:t>it's</a:t>
            </a:r>
            <a:r>
              <a:rPr dirty="0" spc="45"/>
              <a:t> </a:t>
            </a:r>
            <a:r>
              <a:rPr dirty="0"/>
              <a:t>important</a:t>
            </a:r>
            <a:r>
              <a:rPr dirty="0" spc="60"/>
              <a:t> </a:t>
            </a:r>
            <a:r>
              <a:rPr dirty="0"/>
              <a:t>to</a:t>
            </a:r>
            <a:r>
              <a:rPr dirty="0" spc="60"/>
              <a:t> </a:t>
            </a:r>
            <a:r>
              <a:rPr dirty="0"/>
              <a:t>choose</a:t>
            </a:r>
            <a:r>
              <a:rPr dirty="0" spc="50"/>
              <a:t> </a:t>
            </a:r>
            <a:r>
              <a:rPr dirty="0"/>
              <a:t>a</a:t>
            </a:r>
            <a:r>
              <a:rPr dirty="0" spc="55"/>
              <a:t> </a:t>
            </a:r>
            <a:r>
              <a:rPr dirty="0" spc="-10"/>
              <a:t>model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 spc="-30"/>
              <a:t>is</a:t>
            </a:r>
            <a:r>
              <a:rPr dirty="0" spc="-160"/>
              <a:t> </a:t>
            </a:r>
            <a:r>
              <a:rPr dirty="0" spc="-55"/>
              <a:t>well-</a:t>
            </a:r>
            <a:r>
              <a:rPr dirty="0" spc="-45"/>
              <a:t>suited</a:t>
            </a:r>
            <a:r>
              <a:rPr dirty="0" spc="-15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50"/>
              <a:t>specific</a:t>
            </a:r>
            <a:r>
              <a:rPr dirty="0" spc="-160"/>
              <a:t> </a:t>
            </a:r>
            <a:r>
              <a:rPr dirty="0" spc="-30"/>
              <a:t>requirements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application.</a:t>
            </a:r>
          </a:p>
          <a:p>
            <a:pPr>
              <a:lnSpc>
                <a:spcPct val="100000"/>
              </a:lnSpc>
            </a:pPr>
            <a:endParaRPr sz="2350"/>
          </a:p>
          <a:p>
            <a:pPr algn="just" marL="12700" marR="5080">
              <a:lnSpc>
                <a:spcPct val="102000"/>
              </a:lnSpc>
            </a:pPr>
            <a:r>
              <a:rPr dirty="0"/>
              <a:t>Other</a:t>
            </a:r>
            <a:r>
              <a:rPr dirty="0" spc="114"/>
              <a:t> </a:t>
            </a:r>
            <a:r>
              <a:rPr dirty="0"/>
              <a:t>factors</a:t>
            </a:r>
            <a:r>
              <a:rPr dirty="0" spc="100"/>
              <a:t> </a:t>
            </a:r>
            <a:r>
              <a:rPr dirty="0"/>
              <a:t>to</a:t>
            </a:r>
            <a:r>
              <a:rPr dirty="0" spc="120"/>
              <a:t> </a:t>
            </a:r>
            <a:r>
              <a:rPr dirty="0"/>
              <a:t>consider</a:t>
            </a:r>
            <a:r>
              <a:rPr dirty="0" spc="120"/>
              <a:t> </a:t>
            </a:r>
            <a:r>
              <a:rPr dirty="0"/>
              <a:t>include</a:t>
            </a:r>
            <a:r>
              <a:rPr dirty="0" spc="100"/>
              <a:t> </a:t>
            </a:r>
            <a:r>
              <a:rPr dirty="0"/>
              <a:t>the</a:t>
            </a:r>
            <a:r>
              <a:rPr dirty="0" spc="114"/>
              <a:t> </a:t>
            </a:r>
            <a:r>
              <a:rPr dirty="0" spc="-10"/>
              <a:t>complexity</a:t>
            </a:r>
            <a:r>
              <a:rPr dirty="0" spc="85"/>
              <a:t> </a:t>
            </a:r>
            <a:r>
              <a:rPr dirty="0"/>
              <a:t>of</a:t>
            </a:r>
            <a:r>
              <a:rPr dirty="0" spc="114"/>
              <a:t> </a:t>
            </a:r>
            <a:r>
              <a:rPr dirty="0"/>
              <a:t>the</a:t>
            </a:r>
            <a:r>
              <a:rPr dirty="0" spc="105"/>
              <a:t> </a:t>
            </a:r>
            <a:r>
              <a:rPr dirty="0"/>
              <a:t>problem,</a:t>
            </a:r>
            <a:r>
              <a:rPr dirty="0" spc="110"/>
              <a:t> </a:t>
            </a:r>
            <a:r>
              <a:rPr dirty="0" spc="-25"/>
              <a:t>the </a:t>
            </a:r>
            <a:r>
              <a:rPr dirty="0"/>
              <a:t>size</a:t>
            </a:r>
            <a:r>
              <a:rPr dirty="0" spc="320"/>
              <a:t> </a:t>
            </a:r>
            <a:r>
              <a:rPr dirty="0"/>
              <a:t>of</a:t>
            </a:r>
            <a:r>
              <a:rPr dirty="0" spc="335"/>
              <a:t> </a:t>
            </a:r>
            <a:r>
              <a:rPr dirty="0"/>
              <a:t>the</a:t>
            </a:r>
            <a:r>
              <a:rPr dirty="0" spc="320"/>
              <a:t> </a:t>
            </a:r>
            <a:r>
              <a:rPr dirty="0"/>
              <a:t>dataset,</a:t>
            </a:r>
            <a:r>
              <a:rPr dirty="0" spc="325"/>
              <a:t> </a:t>
            </a:r>
            <a:r>
              <a:rPr dirty="0"/>
              <a:t>and</a:t>
            </a:r>
            <a:r>
              <a:rPr dirty="0" spc="325"/>
              <a:t> </a:t>
            </a:r>
            <a:r>
              <a:rPr dirty="0"/>
              <a:t>the</a:t>
            </a:r>
            <a:r>
              <a:rPr dirty="0" spc="350"/>
              <a:t> </a:t>
            </a:r>
            <a:r>
              <a:rPr dirty="0"/>
              <a:t>computational</a:t>
            </a:r>
            <a:r>
              <a:rPr dirty="0" spc="340"/>
              <a:t> </a:t>
            </a:r>
            <a:r>
              <a:rPr dirty="0"/>
              <a:t>resources</a:t>
            </a:r>
            <a:r>
              <a:rPr dirty="0" spc="340"/>
              <a:t> </a:t>
            </a:r>
            <a:r>
              <a:rPr dirty="0"/>
              <a:t>available</a:t>
            </a:r>
            <a:r>
              <a:rPr dirty="0" spc="335"/>
              <a:t> </a:t>
            </a:r>
            <a:r>
              <a:rPr dirty="0" spc="-25"/>
              <a:t>for </a:t>
            </a:r>
            <a:r>
              <a:rPr dirty="0"/>
              <a:t>training</a:t>
            </a:r>
            <a:r>
              <a:rPr dirty="0" spc="305"/>
              <a:t> </a:t>
            </a:r>
            <a:r>
              <a:rPr dirty="0"/>
              <a:t>and</a:t>
            </a:r>
            <a:r>
              <a:rPr dirty="0" spc="300"/>
              <a:t> </a:t>
            </a:r>
            <a:r>
              <a:rPr dirty="0"/>
              <a:t>testing</a:t>
            </a:r>
            <a:r>
              <a:rPr dirty="0" spc="320"/>
              <a:t> </a:t>
            </a:r>
            <a:r>
              <a:rPr dirty="0"/>
              <a:t>the</a:t>
            </a:r>
            <a:r>
              <a:rPr dirty="0" spc="305"/>
              <a:t> </a:t>
            </a:r>
            <a:r>
              <a:rPr dirty="0"/>
              <a:t>model.</a:t>
            </a:r>
            <a:r>
              <a:rPr dirty="0" spc="320"/>
              <a:t> </a:t>
            </a:r>
            <a:r>
              <a:rPr dirty="0"/>
              <a:t>It's</a:t>
            </a:r>
            <a:r>
              <a:rPr dirty="0" spc="315"/>
              <a:t> </a:t>
            </a:r>
            <a:r>
              <a:rPr dirty="0"/>
              <a:t>also</a:t>
            </a:r>
            <a:r>
              <a:rPr dirty="0" spc="315"/>
              <a:t> </a:t>
            </a:r>
            <a:r>
              <a:rPr dirty="0"/>
              <a:t>important</a:t>
            </a:r>
            <a:r>
              <a:rPr dirty="0" spc="320"/>
              <a:t> </a:t>
            </a:r>
            <a:r>
              <a:rPr dirty="0"/>
              <a:t>to</a:t>
            </a:r>
            <a:r>
              <a:rPr dirty="0" spc="315"/>
              <a:t> </a:t>
            </a:r>
            <a:r>
              <a:rPr dirty="0"/>
              <a:t>consider</a:t>
            </a:r>
            <a:r>
              <a:rPr dirty="0" spc="315"/>
              <a:t> </a:t>
            </a:r>
            <a:r>
              <a:rPr dirty="0" spc="-25"/>
              <a:t>the </a:t>
            </a:r>
            <a:r>
              <a:rPr dirty="0" spc="-10"/>
              <a:t>interpretability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40"/>
              <a:t> </a:t>
            </a:r>
            <a:r>
              <a:rPr dirty="0"/>
              <a:t>model,</a:t>
            </a:r>
            <a:r>
              <a:rPr dirty="0" spc="35"/>
              <a:t> </a:t>
            </a:r>
            <a:r>
              <a:rPr dirty="0"/>
              <a:t>as</a:t>
            </a:r>
            <a:r>
              <a:rPr dirty="0" spc="50"/>
              <a:t> </a:t>
            </a:r>
            <a:r>
              <a:rPr dirty="0"/>
              <a:t>well</a:t>
            </a:r>
            <a:r>
              <a:rPr dirty="0" spc="10"/>
              <a:t> </a:t>
            </a:r>
            <a:r>
              <a:rPr dirty="0"/>
              <a:t>as</a:t>
            </a:r>
            <a:r>
              <a:rPr dirty="0" spc="60"/>
              <a:t> </a:t>
            </a:r>
            <a:r>
              <a:rPr dirty="0"/>
              <a:t>its</a:t>
            </a:r>
            <a:r>
              <a:rPr dirty="0" spc="50"/>
              <a:t> </a:t>
            </a:r>
            <a:r>
              <a:rPr dirty="0"/>
              <a:t>ability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35"/>
              <a:t> </a:t>
            </a:r>
            <a:r>
              <a:rPr dirty="0" spc="-45"/>
              <a:t>generalize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40"/>
              <a:t> </a:t>
            </a:r>
            <a:r>
              <a:rPr dirty="0" spc="-25"/>
              <a:t>new </a:t>
            </a:r>
            <a:r>
              <a:rPr dirty="0" spc="-10"/>
              <a:t>data</a:t>
            </a:r>
            <a:r>
              <a:rPr dirty="0" spc="-130"/>
              <a:t> </a:t>
            </a:r>
            <a:r>
              <a:rPr dirty="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pc="-2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1857" rIns="0" bIns="0" rtlCol="0" vert="horz">
            <a:spAutoFit/>
          </a:bodyPr>
          <a:lstStyle/>
          <a:p>
            <a:pPr marL="2700655">
              <a:lnSpc>
                <a:spcPct val="100000"/>
              </a:lnSpc>
              <a:spcBef>
                <a:spcPts val="95"/>
              </a:spcBef>
            </a:pPr>
            <a:r>
              <a:rPr dirty="0" sz="2550" spc="105"/>
              <a:t>CLASSIFICATION</a:t>
            </a:r>
            <a:r>
              <a:rPr dirty="0" sz="2550" spc="150"/>
              <a:t> </a:t>
            </a:r>
            <a:r>
              <a:rPr dirty="0" sz="2550" spc="110"/>
              <a:t>ALGORITHMS</a:t>
            </a:r>
            <a:endParaRPr sz="2550"/>
          </a:p>
        </p:txBody>
      </p:sp>
      <p:sp>
        <p:nvSpPr>
          <p:cNvPr id="9" name="object 9" descr=""/>
          <p:cNvSpPr txBox="1"/>
          <p:nvPr/>
        </p:nvSpPr>
        <p:spPr>
          <a:xfrm>
            <a:off x="3902420" y="2898130"/>
            <a:ext cx="5732145" cy="25457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50"/>
              </a:spcBef>
            </a:pPr>
            <a:r>
              <a:rPr dirty="0" sz="1400">
                <a:latin typeface="Times New Roman"/>
                <a:cs typeface="Times New Roman"/>
              </a:rPr>
              <a:t>Classification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algorithms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essential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EEG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signal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processing.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They </a:t>
            </a:r>
            <a:r>
              <a:rPr dirty="0" sz="1400">
                <a:latin typeface="Times New Roman"/>
                <a:cs typeface="Times New Roman"/>
              </a:rPr>
              <a:t>enable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identification</a:t>
            </a:r>
            <a:r>
              <a:rPr dirty="0" sz="1400" spc="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3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patterns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EEG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signals</a:t>
            </a:r>
            <a:r>
              <a:rPr dirty="0" sz="1400" spc="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extraction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meaningful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information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them.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several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types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classification </a:t>
            </a:r>
            <a:r>
              <a:rPr dirty="0" sz="1400" spc="-20">
                <a:latin typeface="Times New Roman"/>
                <a:cs typeface="Times New Roman"/>
              </a:rPr>
              <a:t>algorithms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EEG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signal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processing,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including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artificial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neural </a:t>
            </a:r>
            <a:r>
              <a:rPr dirty="0" sz="1400" spc="-20">
                <a:latin typeface="Times New Roman"/>
                <a:cs typeface="Times New Roman"/>
              </a:rPr>
              <a:t>networks,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support</a:t>
            </a:r>
            <a:r>
              <a:rPr dirty="0" sz="1400" spc="-20">
                <a:latin typeface="Times New Roman"/>
                <a:cs typeface="Times New Roman"/>
              </a:rPr>
              <a:t> vector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machines,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random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forests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400" spc="-2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03000"/>
              </a:lnSpc>
            </a:pPr>
            <a:r>
              <a:rPr dirty="0" sz="1400">
                <a:latin typeface="Times New Roman"/>
                <a:cs typeface="Times New Roman"/>
              </a:rPr>
              <a:t>Artificial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neural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networks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modeled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after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structure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human</a:t>
            </a:r>
            <a:r>
              <a:rPr dirty="0" sz="1400" spc="40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brain.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consist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layers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interconnected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nodes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process </a:t>
            </a:r>
            <a:r>
              <a:rPr dirty="0" sz="1400">
                <a:latin typeface="Times New Roman"/>
                <a:cs typeface="Times New Roman"/>
              </a:rPr>
              <a:t>information 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predictions based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 data.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Support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vector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machines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type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10">
                <a:latin typeface="Times New Roman"/>
                <a:cs typeface="Times New Roman"/>
              </a:rPr>
              <a:t>algorithm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 </a:t>
            </a:r>
            <a:r>
              <a:rPr dirty="0" sz="1400" spc="-30">
                <a:latin typeface="Times New Roman"/>
                <a:cs typeface="Times New Roman"/>
              </a:rPr>
              <a:t>separates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different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Times New Roman"/>
                <a:cs typeface="Times New Roman"/>
              </a:rPr>
              <a:t>classes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-10">
                <a:latin typeface="Times New Roman"/>
                <a:cs typeface="Times New Roman"/>
              </a:rPr>
              <a:t> hyperplanes 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400" spc="-2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012" rIns="0" bIns="0" rtlCol="0" vert="horz">
            <a:spAutoFit/>
          </a:bodyPr>
          <a:lstStyle/>
          <a:p>
            <a:pPr marL="2723515">
              <a:lnSpc>
                <a:spcPct val="100000"/>
              </a:lnSpc>
              <a:spcBef>
                <a:spcPts val="95"/>
              </a:spcBef>
            </a:pPr>
            <a:r>
              <a:rPr dirty="0" sz="2550" spc="145"/>
              <a:t>SUPPORT</a:t>
            </a:r>
            <a:r>
              <a:rPr dirty="0" sz="2550" spc="350"/>
              <a:t> </a:t>
            </a:r>
            <a:r>
              <a:rPr dirty="0" sz="2550" spc="130"/>
              <a:t>VECTOR</a:t>
            </a:r>
            <a:r>
              <a:rPr dirty="0" sz="2550" spc="345"/>
              <a:t> </a:t>
            </a:r>
            <a:r>
              <a:rPr dirty="0" sz="2550" spc="95"/>
              <a:t>MACHINES</a:t>
            </a:r>
            <a:endParaRPr sz="2550"/>
          </a:p>
        </p:txBody>
      </p:sp>
      <p:sp>
        <p:nvSpPr>
          <p:cNvPr id="9" name="object 9" descr=""/>
          <p:cNvSpPr txBox="1"/>
          <p:nvPr/>
        </p:nvSpPr>
        <p:spPr>
          <a:xfrm>
            <a:off x="3980169" y="2718342"/>
            <a:ext cx="5259705" cy="25457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50"/>
              </a:spcBef>
            </a:pPr>
            <a:r>
              <a:rPr dirty="0" sz="1400">
                <a:latin typeface="Times New Roman"/>
                <a:cs typeface="Times New Roman"/>
              </a:rPr>
              <a:t>Support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vector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machines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(SVM)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are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popular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machine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learning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algorithm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classification</a:t>
            </a:r>
            <a:r>
              <a:rPr dirty="0" sz="1400" spc="40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EEG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signals.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SVMs</a:t>
            </a:r>
            <a:r>
              <a:rPr dirty="0" sz="1400" spc="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</a:t>
            </a:r>
            <a:r>
              <a:rPr dirty="0" sz="1400" spc="4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40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finding</a:t>
            </a:r>
            <a:r>
              <a:rPr dirty="0" sz="1400" spc="4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hyperplane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best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separates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points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different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classes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400" spc="-20">
                <a:latin typeface="Times New Roman"/>
                <a:cs typeface="Times New Roman"/>
              </a:rPr>
              <a:t>.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hyperplane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chosen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maximizes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margin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between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closest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points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each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class,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helps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improve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generalization </a:t>
            </a:r>
            <a:r>
              <a:rPr dirty="0" sz="1400" spc="-20">
                <a:latin typeface="Times New Roman"/>
                <a:cs typeface="Times New Roman"/>
              </a:rPr>
              <a:t>performance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classifier.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099"/>
              </a:lnSpc>
              <a:spcBef>
                <a:spcPts val="5"/>
              </a:spcBef>
            </a:pPr>
            <a:r>
              <a:rPr dirty="0" sz="1400">
                <a:latin typeface="Times New Roman"/>
                <a:cs typeface="Times New Roman"/>
              </a:rPr>
              <a:t>SVMs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several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advantages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other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classification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algorithms.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They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handle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high-</a:t>
            </a:r>
            <a:r>
              <a:rPr dirty="0" sz="1400" spc="-10">
                <a:latin typeface="Times New Roman"/>
                <a:cs typeface="Times New Roman"/>
              </a:rPr>
              <a:t>dimensional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less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prone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overfitting.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They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solid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theoretical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foundation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applied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both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linear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nonlinear</a:t>
            </a:r>
            <a:r>
              <a:rPr dirty="0" sz="1400" spc="-11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problems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400" spc="-2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650739" y="6036055"/>
            <a:ext cx="407416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Diagram</a:t>
            </a:r>
            <a:r>
              <a:rPr dirty="0" sz="1150" spc="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illustrating</a:t>
            </a:r>
            <a:r>
              <a:rPr dirty="0" sz="1150" spc="1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Support</a:t>
            </a:r>
            <a:r>
              <a:rPr dirty="0" sz="1150" spc="-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Vector</a:t>
            </a:r>
            <a:r>
              <a:rPr dirty="0" sz="1150" spc="1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Machines</a:t>
            </a:r>
            <a:r>
              <a:rPr dirty="0" sz="1150" spc="-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(SVM)</a:t>
            </a:r>
            <a:r>
              <a:rPr dirty="0" sz="1150" spc="-2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algorithm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088" y="1296924"/>
            <a:ext cx="6696455" cy="462229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568662" y="1413761"/>
            <a:ext cx="15621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25">
                <a:solidFill>
                  <a:srgbClr val="1F2A8E"/>
                </a:solidFill>
                <a:latin typeface="Arial MT"/>
                <a:cs typeface="Arial MT"/>
              </a:rPr>
              <a:t>24</a:t>
            </a:r>
            <a:endParaRPr sz="95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088" y="1296924"/>
            <a:ext cx="6694932" cy="462229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2533" y="1877017"/>
            <a:ext cx="3757929" cy="4591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50" spc="125"/>
              <a:t>RANDOM</a:t>
            </a:r>
            <a:r>
              <a:rPr dirty="0" sz="2850" spc="325"/>
              <a:t> </a:t>
            </a:r>
            <a:r>
              <a:rPr dirty="0" sz="2850" spc="110"/>
              <a:t>FORESTS</a:t>
            </a:r>
            <a:endParaRPr sz="2850"/>
          </a:p>
        </p:txBody>
      </p:sp>
      <p:sp>
        <p:nvSpPr>
          <p:cNvPr id="9" name="object 9" descr=""/>
          <p:cNvSpPr txBox="1"/>
          <p:nvPr/>
        </p:nvSpPr>
        <p:spPr>
          <a:xfrm>
            <a:off x="3900873" y="2835659"/>
            <a:ext cx="5338445" cy="2319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Random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forests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machine </a:t>
            </a:r>
            <a:r>
              <a:rPr dirty="0" sz="1600" spc="-20">
                <a:latin typeface="Times New Roman"/>
                <a:cs typeface="Times New Roman"/>
              </a:rPr>
              <a:t>learning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algorithm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can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classification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EEG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signals.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They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essentially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 </a:t>
            </a:r>
            <a:r>
              <a:rPr dirty="0" sz="1600" spc="-35">
                <a:latin typeface="Times New Roman"/>
                <a:cs typeface="Times New Roman"/>
              </a:rPr>
              <a:t>ensemble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decision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trees,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where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each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tree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trained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random </a:t>
            </a:r>
            <a:r>
              <a:rPr dirty="0" sz="1600" spc="-25">
                <a:latin typeface="Times New Roman"/>
                <a:cs typeface="Times New Roman"/>
              </a:rPr>
              <a:t>subset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data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features.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final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prediction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is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made </a:t>
            </a:r>
            <a:r>
              <a:rPr dirty="0" sz="1600" spc="-25">
                <a:latin typeface="Times New Roman"/>
                <a:cs typeface="Times New Roman"/>
              </a:rPr>
              <a:t>by </a:t>
            </a:r>
            <a:r>
              <a:rPr dirty="0" sz="1600" spc="-45">
                <a:latin typeface="Times New Roman"/>
                <a:cs typeface="Times New Roman"/>
              </a:rPr>
              <a:t>combining</a:t>
            </a:r>
            <a:r>
              <a:rPr dirty="0" sz="1600" spc="-10">
                <a:latin typeface="Times New Roman"/>
                <a:cs typeface="Times New Roman"/>
              </a:rPr>
              <a:t> 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predictions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of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all</a:t>
            </a:r>
            <a:r>
              <a:rPr dirty="0" sz="1600" spc="-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individual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trees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600" spc="-2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Random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forests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several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advantages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over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classification </a:t>
            </a:r>
            <a:r>
              <a:rPr dirty="0" sz="1600" spc="-40">
                <a:latin typeface="Times New Roman"/>
                <a:cs typeface="Times New Roman"/>
              </a:rPr>
              <a:t>algorithms.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are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highly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accurate,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handle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large</a:t>
            </a:r>
            <a:r>
              <a:rPr dirty="0" sz="1600" spc="-35">
                <a:latin typeface="Times New Roman"/>
                <a:cs typeface="Times New Roman"/>
              </a:rPr>
              <a:t> datasets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with </a:t>
            </a:r>
            <a:r>
              <a:rPr dirty="0" sz="1600" spc="-30">
                <a:latin typeface="Times New Roman"/>
                <a:cs typeface="Times New Roman"/>
              </a:rPr>
              <a:t>high</a:t>
            </a:r>
            <a:r>
              <a:rPr dirty="0" sz="1600" spc="-130">
                <a:latin typeface="Times New Roman"/>
                <a:cs typeface="Times New Roman"/>
              </a:rPr>
              <a:t> </a:t>
            </a:r>
            <a:r>
              <a:rPr dirty="0" sz="1600" spc="-60">
                <a:latin typeface="Times New Roman"/>
                <a:cs typeface="Times New Roman"/>
              </a:rPr>
              <a:t>dimensionality,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are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resistant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overfitting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600" spc="-2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598947" y="6032975"/>
            <a:ext cx="417385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Diagram</a:t>
            </a:r>
            <a:r>
              <a:rPr dirty="0" sz="1150" spc="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illustrating Random</a:t>
            </a:r>
            <a:r>
              <a:rPr dirty="0" sz="1150" spc="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Forests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machine</a:t>
            </a:r>
            <a:r>
              <a:rPr dirty="0" sz="1150" spc="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learning</a:t>
            </a:r>
            <a:r>
              <a:rPr dirty="0" sz="1150" spc="7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algorithm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832" y="1394459"/>
            <a:ext cx="6277355" cy="44241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3035" rIns="0" bIns="0" rtlCol="0" vert="horz">
            <a:spAutoFit/>
          </a:bodyPr>
          <a:lstStyle/>
          <a:p>
            <a:pPr marL="279527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CNN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746995" y="2436391"/>
            <a:ext cx="5848985" cy="30626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just" marL="12700" marR="10160">
              <a:lnSpc>
                <a:spcPct val="82000"/>
              </a:lnSpc>
              <a:spcBef>
                <a:spcPts val="365"/>
              </a:spcBef>
            </a:pPr>
            <a:r>
              <a:rPr dirty="0" sz="1250">
                <a:latin typeface="Times New Roman"/>
                <a:cs typeface="Times New Roman"/>
              </a:rPr>
              <a:t>Using</a:t>
            </a:r>
            <a:r>
              <a:rPr dirty="0" sz="1250" spc="4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Convolutional</a:t>
            </a:r>
            <a:r>
              <a:rPr dirty="0" sz="1250" spc="4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Neural</a:t>
            </a:r>
            <a:r>
              <a:rPr dirty="0" sz="1250" spc="40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Networks</a:t>
            </a:r>
            <a:r>
              <a:rPr dirty="0" sz="1250" spc="3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(CNNs)</a:t>
            </a:r>
            <a:r>
              <a:rPr dirty="0" sz="1250" spc="3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for</a:t>
            </a:r>
            <a:r>
              <a:rPr dirty="0" sz="1250" spc="3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400">
                <a:latin typeface="Times New Roman"/>
                <a:cs typeface="Times New Roman"/>
              </a:rPr>
              <a:t>  </a:t>
            </a:r>
            <a:r>
              <a:rPr dirty="0" sz="1250" spc="-10">
                <a:latin typeface="Times New Roman"/>
                <a:cs typeface="Times New Roman"/>
              </a:rPr>
              <a:t>(Electroencephalography) </a:t>
            </a:r>
            <a:r>
              <a:rPr dirty="0" sz="1250">
                <a:latin typeface="Times New Roman"/>
                <a:cs typeface="Times New Roman"/>
              </a:rPr>
              <a:t>signal</a:t>
            </a:r>
            <a:r>
              <a:rPr dirty="0" sz="1250" spc="17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classification</a:t>
            </a:r>
            <a:r>
              <a:rPr dirty="0" sz="1250" spc="18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18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offer</a:t>
            </a:r>
            <a:r>
              <a:rPr dirty="0" sz="1250" spc="18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several</a:t>
            </a:r>
            <a:r>
              <a:rPr dirty="0" sz="1250" spc="18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advantages</a:t>
            </a:r>
            <a:r>
              <a:rPr dirty="0" sz="1250" spc="18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7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18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motivated</a:t>
            </a:r>
            <a:r>
              <a:rPr dirty="0" sz="1250" spc="18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by</a:t>
            </a:r>
            <a:r>
              <a:rPr dirty="0" sz="1250" spc="185">
                <a:latin typeface="Times New Roman"/>
                <a:cs typeface="Times New Roman"/>
              </a:rPr>
              <a:t>  </a:t>
            </a:r>
            <a:r>
              <a:rPr dirty="0" sz="1250" spc="-10">
                <a:latin typeface="Times New Roman"/>
                <a:cs typeface="Times New Roman"/>
              </a:rPr>
              <a:t>specific characteristics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[</a:t>
            </a:r>
            <a:r>
              <a:rPr dirty="0" sz="1250" spc="-2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250" spc="-20">
                <a:latin typeface="Times New Roman"/>
                <a:cs typeface="Times New Roman"/>
              </a:rPr>
              <a:t>]: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5715">
              <a:lnSpc>
                <a:spcPct val="81900"/>
              </a:lnSpc>
            </a:pPr>
            <a:r>
              <a:rPr dirty="0" sz="1250" b="1">
                <a:latin typeface="Times New Roman"/>
                <a:cs typeface="Times New Roman"/>
              </a:rPr>
              <a:t>Spatial</a:t>
            </a:r>
            <a:r>
              <a:rPr dirty="0" sz="1250" spc="395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Information:</a:t>
            </a:r>
            <a:r>
              <a:rPr dirty="0" sz="1250" spc="400" b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3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3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3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inherently</a:t>
            </a:r>
            <a:r>
              <a:rPr dirty="0" sz="1250" spc="3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spatial</a:t>
            </a:r>
            <a:r>
              <a:rPr dirty="0" sz="1250" spc="3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4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nature,</a:t>
            </a:r>
            <a:r>
              <a:rPr dirty="0" sz="1250" spc="3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as</a:t>
            </a:r>
            <a:r>
              <a:rPr dirty="0" sz="1250" spc="3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it</a:t>
            </a:r>
            <a:r>
              <a:rPr dirty="0" sz="1250" spc="3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involves</a:t>
            </a:r>
            <a:r>
              <a:rPr dirty="0" sz="1250" spc="390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recording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electrical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activity</a:t>
            </a:r>
            <a:r>
              <a:rPr dirty="0" sz="1250" spc="12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at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multiple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electrode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locations</a:t>
            </a:r>
            <a:r>
              <a:rPr dirty="0" sz="1250" spc="12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on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scalp.</a:t>
            </a:r>
            <a:r>
              <a:rPr dirty="0" sz="1250" spc="120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convolutional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layers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CNNs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are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designed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recognize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features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local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regions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the </a:t>
            </a:r>
            <a:r>
              <a:rPr dirty="0" sz="1250">
                <a:latin typeface="Times New Roman"/>
                <a:cs typeface="Times New Roman"/>
              </a:rPr>
              <a:t>input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data,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making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them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effective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identifying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spatial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patterns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signals </a:t>
            </a:r>
            <a:r>
              <a:rPr dirty="0" sz="1250" spc="-20">
                <a:latin typeface="Times New Roman"/>
                <a:cs typeface="Times New Roman"/>
              </a:rPr>
              <a:t>[</a:t>
            </a:r>
            <a:r>
              <a:rPr dirty="0" sz="1250" spc="-2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250" spc="-20">
                <a:latin typeface="Times New Roman"/>
                <a:cs typeface="Times New Roman"/>
              </a:rPr>
              <a:t>].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2700" marR="9525">
              <a:lnSpc>
                <a:spcPct val="82000"/>
              </a:lnSpc>
            </a:pPr>
            <a:r>
              <a:rPr dirty="0" sz="1250" b="1">
                <a:latin typeface="Times New Roman"/>
                <a:cs typeface="Times New Roman"/>
              </a:rPr>
              <a:t>Hierarchical</a:t>
            </a:r>
            <a:r>
              <a:rPr dirty="0" sz="1250" spc="35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Feature</a:t>
            </a:r>
            <a:r>
              <a:rPr dirty="0" sz="1250" spc="38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Learning:</a:t>
            </a:r>
            <a:r>
              <a:rPr dirty="0" sz="1250" spc="355" b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3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signals</a:t>
            </a:r>
            <a:r>
              <a:rPr dirty="0" sz="1250" spc="3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3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exhibit</a:t>
            </a:r>
            <a:r>
              <a:rPr dirty="0" sz="1250" spc="3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complex</a:t>
            </a:r>
            <a:r>
              <a:rPr dirty="0" sz="1250" spc="3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3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hierarchical </a:t>
            </a:r>
            <a:r>
              <a:rPr dirty="0" sz="1250">
                <a:latin typeface="Times New Roman"/>
                <a:cs typeface="Times New Roman"/>
              </a:rPr>
              <a:t>patterns,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with</a:t>
            </a:r>
            <a:r>
              <a:rPr dirty="0" sz="1250" spc="3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features</a:t>
            </a:r>
            <a:r>
              <a:rPr dirty="0" sz="1250" spc="2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</a:t>
            </a:r>
            <a:r>
              <a:rPr dirty="0" sz="1250" spc="3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different</a:t>
            </a:r>
            <a:r>
              <a:rPr dirty="0" sz="1250" spc="3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scales</a:t>
            </a:r>
            <a:r>
              <a:rPr dirty="0" sz="1250" spc="3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contributing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3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3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understanding</a:t>
            </a:r>
            <a:r>
              <a:rPr dirty="0" sz="1250" spc="3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305">
                <a:latin typeface="Times New Roman"/>
                <a:cs typeface="Times New Roman"/>
              </a:rPr>
              <a:t>  </a:t>
            </a:r>
            <a:r>
              <a:rPr dirty="0" sz="1250" spc="-10">
                <a:latin typeface="Times New Roman"/>
                <a:cs typeface="Times New Roman"/>
              </a:rPr>
              <a:t>brain </a:t>
            </a:r>
            <a:r>
              <a:rPr dirty="0" sz="1250">
                <a:latin typeface="Times New Roman"/>
                <a:cs typeface="Times New Roman"/>
              </a:rPr>
              <a:t>activity.</a:t>
            </a:r>
            <a:r>
              <a:rPr dirty="0" sz="1250" spc="2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CNNs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automatically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learn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hierarchical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representations,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starting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from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low- </a:t>
            </a:r>
            <a:r>
              <a:rPr dirty="0" sz="1250">
                <a:latin typeface="Times New Roman"/>
                <a:cs typeface="Times New Roman"/>
              </a:rPr>
              <a:t>level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features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such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as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edges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textures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progressing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complex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abstract </a:t>
            </a:r>
            <a:r>
              <a:rPr dirty="0" sz="1250">
                <a:latin typeface="Times New Roman"/>
                <a:cs typeface="Times New Roman"/>
              </a:rPr>
              <a:t>patterns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 the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deeper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layers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[</a:t>
            </a:r>
            <a:r>
              <a:rPr dirty="0" sz="1250" spc="-2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250" spc="-20">
                <a:latin typeface="Times New Roman"/>
                <a:cs typeface="Times New Roman"/>
              </a:rPr>
              <a:t>].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82100"/>
              </a:lnSpc>
              <a:spcBef>
                <a:spcPts val="5"/>
              </a:spcBef>
            </a:pPr>
            <a:r>
              <a:rPr dirty="0" sz="1250" b="1">
                <a:latin typeface="Times New Roman"/>
                <a:cs typeface="Times New Roman"/>
              </a:rPr>
              <a:t>Translation</a:t>
            </a:r>
            <a:r>
              <a:rPr dirty="0" sz="1250" spc="29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Invariance:</a:t>
            </a:r>
            <a:r>
              <a:rPr dirty="0" sz="1250" spc="285" b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often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invariant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shifts</a:t>
            </a:r>
            <a:r>
              <a:rPr dirty="0" sz="1250" spc="2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electrode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positions. </a:t>
            </a:r>
            <a:r>
              <a:rPr dirty="0" sz="1250">
                <a:latin typeface="Times New Roman"/>
                <a:cs typeface="Times New Roman"/>
              </a:rPr>
              <a:t>CNNs,</a:t>
            </a:r>
            <a:r>
              <a:rPr dirty="0" sz="1250" spc="1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through</a:t>
            </a:r>
            <a:r>
              <a:rPr dirty="0" sz="1250" spc="1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1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convolutional</a:t>
            </a:r>
            <a:r>
              <a:rPr dirty="0" sz="1250" spc="1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layers,</a:t>
            </a:r>
            <a:r>
              <a:rPr dirty="0" sz="1250" spc="1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1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capture</a:t>
            </a:r>
            <a:r>
              <a:rPr dirty="0" sz="1250" spc="1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translation-</a:t>
            </a:r>
            <a:r>
              <a:rPr dirty="0" sz="1250">
                <a:latin typeface="Times New Roman"/>
                <a:cs typeface="Times New Roman"/>
              </a:rPr>
              <a:t>invariant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features.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This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advantageous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when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exact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positioning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electrodes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may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vary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across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individuals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or </a:t>
            </a:r>
            <a:r>
              <a:rPr dirty="0" sz="1250">
                <a:latin typeface="Times New Roman"/>
                <a:cs typeface="Times New Roman"/>
              </a:rPr>
              <a:t>recording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sessions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[</a:t>
            </a:r>
            <a:r>
              <a:rPr dirty="0" sz="1250" spc="-2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250" spc="-20">
                <a:latin typeface="Times New Roman"/>
                <a:cs typeface="Times New Roman"/>
              </a:rPr>
              <a:t>].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2766" rIns="0" bIns="0" rtlCol="0" vert="horz">
            <a:spAutoFit/>
          </a:bodyPr>
          <a:lstStyle/>
          <a:p>
            <a:pPr marL="2760345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CNN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84752" y="2428794"/>
            <a:ext cx="5252720" cy="296164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algn="just" marL="12700" marR="5080">
              <a:lnSpc>
                <a:spcPct val="80200"/>
              </a:lnSpc>
              <a:spcBef>
                <a:spcPts val="414"/>
              </a:spcBef>
            </a:pPr>
            <a:r>
              <a:rPr dirty="0" sz="1350" b="1">
                <a:latin typeface="Times New Roman"/>
                <a:cs typeface="Times New Roman"/>
              </a:rPr>
              <a:t>Reduced</a:t>
            </a:r>
            <a:r>
              <a:rPr dirty="0" sz="1350" spc="484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Dimensionality:</a:t>
            </a:r>
            <a:r>
              <a:rPr dirty="0" sz="1350" spc="484" b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CNNs</a:t>
            </a:r>
            <a:r>
              <a:rPr dirty="0" sz="1350" spc="49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48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automatically</a:t>
            </a:r>
            <a:r>
              <a:rPr dirty="0" sz="1350" spc="4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</a:t>
            </a:r>
            <a:r>
              <a:rPr dirty="0" sz="1350" spc="48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47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extract </a:t>
            </a:r>
            <a:r>
              <a:rPr dirty="0" sz="1350">
                <a:latin typeface="Times New Roman"/>
                <a:cs typeface="Times New Roman"/>
              </a:rPr>
              <a:t>informative</a:t>
            </a:r>
            <a:r>
              <a:rPr dirty="0" sz="1350" spc="2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features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from</a:t>
            </a:r>
            <a:r>
              <a:rPr dirty="0" sz="1350" spc="2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2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raw</a:t>
            </a:r>
            <a:r>
              <a:rPr dirty="0" sz="1350" spc="25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data.</a:t>
            </a:r>
            <a:r>
              <a:rPr dirty="0" sz="1350" spc="229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This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reduces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2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need</a:t>
            </a:r>
            <a:r>
              <a:rPr dirty="0" sz="1350" spc="229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for </a:t>
            </a:r>
            <a:r>
              <a:rPr dirty="0" sz="1350">
                <a:latin typeface="Times New Roman"/>
                <a:cs typeface="Times New Roman"/>
              </a:rPr>
              <a:t>extensive</a:t>
            </a:r>
            <a:r>
              <a:rPr dirty="0" sz="1350" spc="19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handcrafted</a:t>
            </a:r>
            <a:r>
              <a:rPr dirty="0" sz="1350" spc="1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feature</a:t>
            </a:r>
            <a:r>
              <a:rPr dirty="0" sz="1350" spc="19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engineering,</a:t>
            </a:r>
            <a:r>
              <a:rPr dirty="0" sz="1350" spc="2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which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1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</a:t>
            </a:r>
            <a:r>
              <a:rPr dirty="0" sz="1350" spc="1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challenging</a:t>
            </a:r>
            <a:r>
              <a:rPr dirty="0" sz="1350" spc="18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and </a:t>
            </a:r>
            <a:r>
              <a:rPr dirty="0" sz="1350" spc="-10">
                <a:latin typeface="Times New Roman"/>
                <a:cs typeface="Times New Roman"/>
              </a:rPr>
              <a:t>time-</a:t>
            </a:r>
            <a:r>
              <a:rPr dirty="0" sz="1350">
                <a:latin typeface="Times New Roman"/>
                <a:cs typeface="Times New Roman"/>
              </a:rPr>
              <a:t>consuming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traditional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analysis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[</a:t>
            </a:r>
            <a:r>
              <a:rPr dirty="0" sz="1350" spc="-2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350" spc="-20">
                <a:latin typeface="Times New Roman"/>
                <a:cs typeface="Times New Roman"/>
              </a:rPr>
              <a:t>].</a:t>
            </a:r>
            <a:endParaRPr sz="1350">
              <a:latin typeface="Times New Roman"/>
              <a:cs typeface="Times New Roman"/>
            </a:endParaRPr>
          </a:p>
          <a:p>
            <a:pPr algn="just" marL="12700" marR="8255">
              <a:lnSpc>
                <a:spcPct val="80200"/>
              </a:lnSpc>
              <a:spcBef>
                <a:spcPts val="1100"/>
              </a:spcBef>
            </a:pPr>
            <a:r>
              <a:rPr dirty="0" sz="1350" b="1">
                <a:latin typeface="Times New Roman"/>
                <a:cs typeface="Times New Roman"/>
              </a:rPr>
              <a:t>Transfer</a:t>
            </a:r>
            <a:r>
              <a:rPr dirty="0" sz="1350" spc="170" b="1">
                <a:latin typeface="Times New Roman"/>
                <a:cs typeface="Times New Roman"/>
              </a:rPr>
              <a:t>  </a:t>
            </a:r>
            <a:r>
              <a:rPr dirty="0" sz="1350" b="1">
                <a:latin typeface="Times New Roman"/>
                <a:cs typeface="Times New Roman"/>
              </a:rPr>
              <a:t>Learning:</a:t>
            </a:r>
            <a:r>
              <a:rPr dirty="0" sz="1350" spc="185" b="1">
                <a:latin typeface="Times New Roman"/>
                <a:cs typeface="Times New Roman"/>
              </a:rPr>
              <a:t>  </a:t>
            </a:r>
            <a:r>
              <a:rPr dirty="0" sz="1350" spc="-10">
                <a:latin typeface="Times New Roman"/>
                <a:cs typeface="Times New Roman"/>
              </a:rPr>
              <a:t>Pre-</a:t>
            </a:r>
            <a:r>
              <a:rPr dirty="0" sz="1350">
                <a:latin typeface="Times New Roman"/>
                <a:cs typeface="Times New Roman"/>
              </a:rPr>
              <a:t>trained</a:t>
            </a:r>
            <a:r>
              <a:rPr dirty="0" sz="1350" spc="190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CNN</a:t>
            </a:r>
            <a:r>
              <a:rPr dirty="0" sz="1350" spc="19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models,</a:t>
            </a:r>
            <a:r>
              <a:rPr dirty="0" sz="1350" spc="18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which</a:t>
            </a:r>
            <a:r>
              <a:rPr dirty="0" sz="1350" spc="19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have</a:t>
            </a:r>
            <a:r>
              <a:rPr dirty="0" sz="1350" spc="195">
                <a:latin typeface="Times New Roman"/>
                <a:cs typeface="Times New Roman"/>
              </a:rPr>
              <a:t>  </a:t>
            </a:r>
            <a:r>
              <a:rPr dirty="0" sz="1350" spc="-10">
                <a:latin typeface="Times New Roman"/>
                <a:cs typeface="Times New Roman"/>
              </a:rPr>
              <a:t>proven </a:t>
            </a:r>
            <a:r>
              <a:rPr dirty="0" sz="1350">
                <a:latin typeface="Times New Roman"/>
                <a:cs typeface="Times New Roman"/>
              </a:rPr>
              <a:t>effective</a:t>
            </a:r>
            <a:r>
              <a:rPr dirty="0" sz="1350" spc="3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3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image</a:t>
            </a:r>
            <a:r>
              <a:rPr dirty="0" sz="1350" spc="3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processing</a:t>
            </a:r>
            <a:r>
              <a:rPr dirty="0" sz="1350" spc="3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tasks,</a:t>
            </a:r>
            <a:r>
              <a:rPr dirty="0" sz="1350" spc="3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3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</a:t>
            </a:r>
            <a:r>
              <a:rPr dirty="0" sz="1350" spc="3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fine-</a:t>
            </a:r>
            <a:r>
              <a:rPr dirty="0" sz="1350">
                <a:latin typeface="Times New Roman"/>
                <a:cs typeface="Times New Roman"/>
              </a:rPr>
              <a:t>tuned</a:t>
            </a:r>
            <a:r>
              <a:rPr dirty="0" sz="1350" spc="3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3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3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signal </a:t>
            </a:r>
            <a:r>
              <a:rPr dirty="0" sz="1350">
                <a:latin typeface="Times New Roman"/>
                <a:cs typeface="Times New Roman"/>
              </a:rPr>
              <a:t>classification.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This</a:t>
            </a:r>
            <a:r>
              <a:rPr dirty="0" sz="1350" spc="11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allows</a:t>
            </a:r>
            <a:r>
              <a:rPr dirty="0" sz="1350" spc="11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leveraging</a:t>
            </a:r>
            <a:r>
              <a:rPr dirty="0" sz="1350" spc="11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knowledge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gained</a:t>
            </a:r>
            <a:r>
              <a:rPr dirty="0" sz="1350" spc="1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from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large</a:t>
            </a:r>
            <a:r>
              <a:rPr dirty="0" sz="1350" spc="10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image </a:t>
            </a:r>
            <a:r>
              <a:rPr dirty="0" sz="1350">
                <a:latin typeface="Times New Roman"/>
                <a:cs typeface="Times New Roman"/>
              </a:rPr>
              <a:t>datasets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1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applying</a:t>
            </a:r>
            <a:r>
              <a:rPr dirty="0" sz="1350" spc="1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it</a:t>
            </a:r>
            <a:r>
              <a:rPr dirty="0" sz="1350" spc="1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1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analysis,</a:t>
            </a:r>
            <a:r>
              <a:rPr dirty="0" sz="1350" spc="1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reducing</a:t>
            </a:r>
            <a:r>
              <a:rPr dirty="0" sz="1350" spc="1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1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need</a:t>
            </a:r>
            <a:r>
              <a:rPr dirty="0" sz="1350" spc="1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13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extensive </a:t>
            </a:r>
            <a:r>
              <a:rPr dirty="0" sz="1350">
                <a:latin typeface="Times New Roman"/>
                <a:cs typeface="Times New Roman"/>
              </a:rPr>
              <a:t>data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training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[</a:t>
            </a:r>
            <a:r>
              <a:rPr dirty="0" sz="1350" spc="-2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350" spc="-20">
                <a:latin typeface="Times New Roman"/>
                <a:cs typeface="Times New Roman"/>
              </a:rPr>
              <a:t>].</a:t>
            </a:r>
            <a:endParaRPr sz="1350">
              <a:latin typeface="Times New Roman"/>
              <a:cs typeface="Times New Roman"/>
            </a:endParaRPr>
          </a:p>
          <a:p>
            <a:pPr algn="just" marL="12700" marR="6985">
              <a:lnSpc>
                <a:spcPct val="80400"/>
              </a:lnSpc>
              <a:spcBef>
                <a:spcPts val="1095"/>
              </a:spcBef>
            </a:pPr>
            <a:r>
              <a:rPr dirty="0" sz="1350" b="1">
                <a:latin typeface="Times New Roman"/>
                <a:cs typeface="Times New Roman"/>
              </a:rPr>
              <a:t>Automatic</a:t>
            </a:r>
            <a:r>
              <a:rPr dirty="0" sz="1350" spc="3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Artifact</a:t>
            </a:r>
            <a:r>
              <a:rPr dirty="0" sz="1350" spc="4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Detection:</a:t>
            </a:r>
            <a:r>
              <a:rPr dirty="0" sz="1350" spc="35" b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CNNs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trained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detect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remove </a:t>
            </a:r>
            <a:r>
              <a:rPr dirty="0" sz="1350">
                <a:latin typeface="Times New Roman"/>
                <a:cs typeface="Times New Roman"/>
              </a:rPr>
              <a:t>artifacts</a:t>
            </a:r>
            <a:r>
              <a:rPr dirty="0" sz="1350" spc="13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from</a:t>
            </a:r>
            <a:r>
              <a:rPr dirty="0" sz="1350" spc="140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13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data,</a:t>
            </a:r>
            <a:r>
              <a:rPr dirty="0" sz="1350" spc="13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such</a:t>
            </a:r>
            <a:r>
              <a:rPr dirty="0" sz="1350" spc="140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as</a:t>
            </a:r>
            <a:r>
              <a:rPr dirty="0" sz="1350" spc="14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eye</a:t>
            </a:r>
            <a:r>
              <a:rPr dirty="0" sz="1350" spc="140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blinks</a:t>
            </a:r>
            <a:r>
              <a:rPr dirty="0" sz="1350" spc="13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145">
                <a:latin typeface="Times New Roman"/>
                <a:cs typeface="Times New Roman"/>
              </a:rPr>
              <a:t>  </a:t>
            </a:r>
            <a:r>
              <a:rPr dirty="0" sz="1350">
                <a:latin typeface="Times New Roman"/>
                <a:cs typeface="Times New Roman"/>
              </a:rPr>
              <a:t>muscle</a:t>
            </a:r>
            <a:r>
              <a:rPr dirty="0" sz="1350" spc="140">
                <a:latin typeface="Times New Roman"/>
                <a:cs typeface="Times New Roman"/>
              </a:rPr>
              <a:t>  </a:t>
            </a:r>
            <a:r>
              <a:rPr dirty="0" sz="1350" spc="-10">
                <a:latin typeface="Times New Roman"/>
                <a:cs typeface="Times New Roman"/>
              </a:rPr>
              <a:t>artifacts, </a:t>
            </a:r>
            <a:r>
              <a:rPr dirty="0" sz="1350">
                <a:latin typeface="Times New Roman"/>
                <a:cs typeface="Times New Roman"/>
              </a:rPr>
              <a:t>enhancing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quality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recordings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[</a:t>
            </a:r>
            <a:r>
              <a:rPr dirty="0" sz="1350" spc="-2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350" spc="-20">
                <a:latin typeface="Times New Roman"/>
                <a:cs typeface="Times New Roman"/>
              </a:rPr>
              <a:t>].</a:t>
            </a:r>
            <a:endParaRPr sz="1350">
              <a:latin typeface="Times New Roman"/>
              <a:cs typeface="Times New Roman"/>
            </a:endParaRPr>
          </a:p>
          <a:p>
            <a:pPr algn="just" marL="12700" marR="8255">
              <a:lnSpc>
                <a:spcPct val="80400"/>
              </a:lnSpc>
              <a:spcBef>
                <a:spcPts val="1100"/>
              </a:spcBef>
            </a:pPr>
            <a:r>
              <a:rPr dirty="0" sz="1350" spc="-10" b="1">
                <a:latin typeface="Times New Roman"/>
                <a:cs typeface="Times New Roman"/>
              </a:rPr>
              <a:t>Multi-</a:t>
            </a:r>
            <a:r>
              <a:rPr dirty="0" sz="1350" b="1">
                <a:latin typeface="Times New Roman"/>
                <a:cs typeface="Times New Roman"/>
              </a:rPr>
              <a:t>Channel</a:t>
            </a:r>
            <a:r>
              <a:rPr dirty="0" sz="1350" spc="38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Data</a:t>
            </a:r>
            <a:r>
              <a:rPr dirty="0" sz="1350" spc="39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Handling:</a:t>
            </a:r>
            <a:r>
              <a:rPr dirty="0" sz="1350" spc="395" b="1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39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</a:t>
            </a:r>
            <a:r>
              <a:rPr dirty="0" sz="1350" spc="3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typically</a:t>
            </a:r>
            <a:r>
              <a:rPr dirty="0" sz="1350" spc="39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involves</a:t>
            </a:r>
            <a:r>
              <a:rPr dirty="0" sz="1350" spc="39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multiple </a:t>
            </a:r>
            <a:r>
              <a:rPr dirty="0" sz="1350">
                <a:latin typeface="Times New Roman"/>
                <a:cs typeface="Times New Roman"/>
              </a:rPr>
              <a:t>channels</a:t>
            </a:r>
            <a:r>
              <a:rPr dirty="0" sz="1350" spc="4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(electrodes).</a:t>
            </a:r>
            <a:r>
              <a:rPr dirty="0" sz="1350" spc="43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CNNs</a:t>
            </a:r>
            <a:r>
              <a:rPr dirty="0" sz="1350" spc="4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are</a:t>
            </a:r>
            <a:r>
              <a:rPr dirty="0" sz="1350" spc="4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naturally</a:t>
            </a:r>
            <a:r>
              <a:rPr dirty="0" sz="1350" spc="43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designed</a:t>
            </a:r>
            <a:r>
              <a:rPr dirty="0" sz="1350" spc="4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4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handle</a:t>
            </a:r>
            <a:r>
              <a:rPr dirty="0" sz="1350" spc="434">
                <a:latin typeface="Times New Roman"/>
                <a:cs typeface="Times New Roman"/>
              </a:rPr>
              <a:t>  </a:t>
            </a:r>
            <a:r>
              <a:rPr dirty="0" sz="1350" spc="-10">
                <a:latin typeface="Times New Roman"/>
                <a:cs typeface="Times New Roman"/>
              </a:rPr>
              <a:t>multi- </a:t>
            </a:r>
            <a:r>
              <a:rPr dirty="0" sz="1350">
                <a:latin typeface="Times New Roman"/>
                <a:cs typeface="Times New Roman"/>
              </a:rPr>
              <a:t>channel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data,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making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them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good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fit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analysis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[</a:t>
            </a:r>
            <a:r>
              <a:rPr dirty="0" sz="1350" spc="-2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350" spc="-20">
                <a:latin typeface="Times New Roman"/>
                <a:cs typeface="Times New Roman"/>
              </a:rPr>
              <a:t>].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2497" rIns="0" bIns="0" rtlCol="0" vert="horz">
            <a:spAutoFit/>
          </a:bodyPr>
          <a:lstStyle/>
          <a:p>
            <a:pPr marL="2760345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CNN</a:t>
            </a:r>
            <a:r>
              <a:rPr dirty="0" spc="310"/>
              <a:t> </a:t>
            </a:r>
            <a:r>
              <a:rPr dirty="0" spc="125"/>
              <a:t>Model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3864101" y="2298953"/>
            <a:ext cx="4028440" cy="3418840"/>
            <a:chOff x="3864101" y="2298953"/>
            <a:chExt cx="4028440" cy="341884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2483" y="2307335"/>
              <a:ext cx="4011167" cy="340156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867911" y="2302763"/>
              <a:ext cx="4020820" cy="3411220"/>
            </a:xfrm>
            <a:custGeom>
              <a:avLst/>
              <a:gdLst/>
              <a:ahLst/>
              <a:cxnLst/>
              <a:rect l="l" t="t" r="r" b="b"/>
              <a:pathLst>
                <a:path w="4020820" h="3411220">
                  <a:moveTo>
                    <a:pt x="0" y="0"/>
                  </a:moveTo>
                  <a:lnTo>
                    <a:pt x="4020311" y="0"/>
                  </a:lnTo>
                  <a:lnTo>
                    <a:pt x="4020311" y="3410712"/>
                  </a:lnTo>
                  <a:lnTo>
                    <a:pt x="0" y="341071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405353" y="5784627"/>
            <a:ext cx="2668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(Image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showing: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Various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Layers of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CNN)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[</a:t>
            </a:r>
            <a:r>
              <a:rPr dirty="0" sz="1600" spc="-2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1600" spc="-25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95143" y="2116680"/>
            <a:ext cx="4782185" cy="3604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196215">
              <a:lnSpc>
                <a:spcPct val="136100"/>
              </a:lnSpc>
              <a:spcBef>
                <a:spcPts val="105"/>
              </a:spcBef>
            </a:pP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Objective…………………………………………………………………….5 Introduction………………………………………………………………....6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What</a:t>
            </a:r>
            <a:r>
              <a:rPr dirty="0" sz="1150" spc="39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are</a:t>
            </a:r>
            <a:r>
              <a:rPr dirty="0" sz="1150" spc="39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EEG</a:t>
            </a:r>
            <a:r>
              <a:rPr dirty="0" sz="1150" spc="38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spc="-20" b="1">
                <a:solidFill>
                  <a:srgbClr val="1F2A8E"/>
                </a:solidFill>
                <a:latin typeface="Times New Roman"/>
                <a:cs typeface="Times New Roman"/>
              </a:rPr>
              <a:t>signals?..................................................................................7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5700"/>
              </a:lnSpc>
              <a:spcBef>
                <a:spcPts val="10"/>
              </a:spcBef>
            </a:pP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What</a:t>
            </a:r>
            <a:r>
              <a:rPr dirty="0" sz="1150" spc="27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are</a:t>
            </a:r>
            <a:r>
              <a:rPr dirty="0" sz="1150" spc="31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the</a:t>
            </a:r>
            <a:r>
              <a:rPr dirty="0" sz="1150" spc="30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applications</a:t>
            </a:r>
            <a:r>
              <a:rPr dirty="0" sz="1150" spc="26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of</a:t>
            </a:r>
            <a:r>
              <a:rPr dirty="0" sz="1150" spc="32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EEG</a:t>
            </a:r>
            <a:r>
              <a:rPr dirty="0" sz="1150" spc="29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signal</a:t>
            </a:r>
            <a:r>
              <a:rPr dirty="0" sz="1150" spc="30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classification?............................8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Feature</a:t>
            </a:r>
            <a:r>
              <a:rPr dirty="0" sz="1150" spc="420" b="1">
                <a:solidFill>
                  <a:srgbClr val="1F2A8E"/>
                </a:solidFill>
                <a:latin typeface="Times New Roman"/>
                <a:cs typeface="Times New Roman"/>
              </a:rPr>
              <a:t>  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extraction………………………………………………………..…9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What</a:t>
            </a:r>
            <a:r>
              <a:rPr dirty="0" sz="1150" spc="10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is</a:t>
            </a:r>
            <a:r>
              <a:rPr dirty="0" sz="1150" spc="9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wavelet</a:t>
            </a:r>
            <a:r>
              <a:rPr dirty="0" sz="1150" spc="29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transform?........................................................................11</a:t>
            </a: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00"/>
              </a:spcBef>
            </a:pP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How</a:t>
            </a:r>
            <a:r>
              <a:rPr dirty="0" sz="1150" spc="22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does</a:t>
            </a:r>
            <a:r>
              <a:rPr dirty="0" sz="1150" spc="24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wavelet</a:t>
            </a:r>
            <a:r>
              <a:rPr dirty="0" sz="1150" spc="16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transform</a:t>
            </a:r>
            <a:r>
              <a:rPr dirty="0" sz="1150" spc="28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work?...........................................................13</a:t>
            </a: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300"/>
              </a:spcBef>
            </a:pP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Data</a:t>
            </a:r>
            <a:r>
              <a:rPr dirty="0" sz="1150" spc="345" b="1">
                <a:solidFill>
                  <a:srgbClr val="1F2A8E"/>
                </a:solidFill>
                <a:latin typeface="Times New Roman"/>
                <a:cs typeface="Times New Roman"/>
              </a:rPr>
              <a:t>  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preprocessing………………………………………………………...15</a:t>
            </a:r>
            <a:endParaRPr sz="1150">
              <a:latin typeface="Times New Roman"/>
              <a:cs typeface="Times New Roman"/>
            </a:endParaRPr>
          </a:p>
          <a:p>
            <a:pPr marL="12700" marR="20955">
              <a:lnSpc>
                <a:spcPct val="131300"/>
              </a:lnSpc>
              <a:spcBef>
                <a:spcPts val="70"/>
              </a:spcBef>
              <a:tabLst>
                <a:tab pos="953135" algn="l"/>
                <a:tab pos="1323340" algn="l"/>
              </a:tabLst>
            </a:pP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What</a:t>
            </a:r>
            <a:r>
              <a:rPr dirty="0" sz="1150" spc="95" b="1">
                <a:solidFill>
                  <a:srgbClr val="1F2A8E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are</a:t>
            </a:r>
            <a:r>
              <a:rPr dirty="0" sz="1150" spc="120" b="1">
                <a:solidFill>
                  <a:srgbClr val="1F2A8E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machine</a:t>
            </a:r>
            <a:r>
              <a:rPr dirty="0" sz="1150" spc="120" b="1">
                <a:solidFill>
                  <a:srgbClr val="1F2A8E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learning</a:t>
            </a:r>
            <a:r>
              <a:rPr dirty="0" sz="1150" spc="125" b="1">
                <a:solidFill>
                  <a:srgbClr val="1F2A8E"/>
                </a:solidFill>
                <a:latin typeface="Times New Roman"/>
                <a:cs typeface="Times New Roman"/>
              </a:rPr>
              <a:t> 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techniques?....................................................16 Supervised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	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Learning………………………………………………………17 Unsupervised-Learning…………………………………………………...18 Semi-Supervised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	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Learning………………………………………………..19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Why</a:t>
            </a:r>
            <a:r>
              <a:rPr dirty="0" sz="1150" spc="21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use</a:t>
            </a:r>
            <a:r>
              <a:rPr dirty="0" sz="1150" spc="25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machine</a:t>
            </a:r>
            <a:r>
              <a:rPr dirty="0" sz="1150" spc="254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learning</a:t>
            </a:r>
            <a:r>
              <a:rPr dirty="0" sz="1150" spc="24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for</a:t>
            </a:r>
            <a:r>
              <a:rPr dirty="0" sz="1150" spc="20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EEG</a:t>
            </a:r>
            <a:r>
              <a:rPr dirty="0" sz="1150" spc="21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signal</a:t>
            </a:r>
            <a:r>
              <a:rPr dirty="0" sz="1150" spc="26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classification?.......................20</a:t>
            </a:r>
            <a:endParaRPr sz="1150">
              <a:latin typeface="Times New Roman"/>
              <a:cs typeface="Times New Roman"/>
            </a:endParaRPr>
          </a:p>
          <a:p>
            <a:pPr marL="12700" marR="205104">
              <a:lnSpc>
                <a:spcPct val="135700"/>
              </a:lnSpc>
              <a:spcBef>
                <a:spcPts val="10"/>
              </a:spcBef>
            </a:pP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How</a:t>
            </a:r>
            <a:r>
              <a:rPr dirty="0" sz="1150" spc="1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to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choose</a:t>
            </a:r>
            <a:r>
              <a:rPr dirty="0" sz="1150" spc="3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the</a:t>
            </a:r>
            <a:r>
              <a:rPr dirty="0" sz="1150" spc="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right</a:t>
            </a:r>
            <a:r>
              <a:rPr dirty="0" sz="1150" spc="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machine</a:t>
            </a:r>
            <a:r>
              <a:rPr dirty="0" sz="1150" spc="5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learning</a:t>
            </a:r>
            <a:r>
              <a:rPr dirty="0" sz="1150" spc="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model?...................................21 </a:t>
            </a:r>
            <a:r>
              <a:rPr dirty="0" sz="1150" b="1">
                <a:solidFill>
                  <a:srgbClr val="1F2A8E"/>
                </a:solidFill>
                <a:latin typeface="Times New Roman"/>
                <a:cs typeface="Times New Roman"/>
              </a:rPr>
              <a:t>Classifications</a:t>
            </a:r>
            <a:r>
              <a:rPr dirty="0" sz="1150" spc="1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50" spc="-10" b="1">
                <a:solidFill>
                  <a:srgbClr val="1F2A8E"/>
                </a:solidFill>
                <a:latin typeface="Times New Roman"/>
                <a:cs typeface="Times New Roman"/>
              </a:rPr>
              <a:t>Algorithms………………………………………………...22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5020" y="1419885"/>
            <a:ext cx="270192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CONTENTS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08" y="1570766"/>
            <a:ext cx="5064125" cy="703580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5"/>
              </a:spcBef>
              <a:tabLst>
                <a:tab pos="759460" algn="l"/>
                <a:tab pos="943610" algn="l"/>
                <a:tab pos="1794510" algn="l"/>
                <a:tab pos="1958975" algn="l"/>
                <a:tab pos="2934970" algn="l"/>
                <a:tab pos="3453765" algn="l"/>
                <a:tab pos="3902710" algn="l"/>
              </a:tabLst>
            </a:pPr>
            <a:r>
              <a:rPr dirty="0" sz="2200" spc="-25"/>
              <a:t>HOW</a:t>
            </a:r>
            <a:r>
              <a:rPr dirty="0" sz="2200"/>
              <a:t>		</a:t>
            </a:r>
            <a:r>
              <a:rPr dirty="0" sz="2200" spc="65"/>
              <a:t>CAN</a:t>
            </a:r>
            <a:r>
              <a:rPr dirty="0" sz="2200"/>
              <a:t>	</a:t>
            </a:r>
            <a:r>
              <a:rPr dirty="0" sz="2200" spc="100"/>
              <a:t>MACHINE</a:t>
            </a:r>
            <a:r>
              <a:rPr dirty="0" sz="2200"/>
              <a:t>	</a:t>
            </a:r>
            <a:r>
              <a:rPr dirty="0" sz="2200" spc="95"/>
              <a:t>LEARNING </a:t>
            </a:r>
            <a:r>
              <a:rPr dirty="0" sz="2200" spc="-25"/>
              <a:t>BE</a:t>
            </a:r>
            <a:r>
              <a:rPr dirty="0" sz="2200"/>
              <a:t>	</a:t>
            </a:r>
            <a:r>
              <a:rPr dirty="0" sz="2200" spc="55"/>
              <a:t>USED</a:t>
            </a:r>
            <a:r>
              <a:rPr dirty="0" sz="2200"/>
              <a:t>		</a:t>
            </a:r>
            <a:r>
              <a:rPr dirty="0" sz="2200" spc="40"/>
              <a:t>FOR</a:t>
            </a:r>
            <a:r>
              <a:rPr dirty="0" sz="2200"/>
              <a:t>	</a:t>
            </a:r>
            <a:r>
              <a:rPr dirty="0" sz="2200" spc="40"/>
              <a:t>EEG</a:t>
            </a:r>
            <a:r>
              <a:rPr dirty="0" sz="2200"/>
              <a:t>	</a:t>
            </a:r>
            <a:r>
              <a:rPr dirty="0" sz="2200" spc="60"/>
              <a:t>SIGNAL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1089108" y="2255055"/>
            <a:ext cx="5105400" cy="3232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200" spc="85">
                <a:solidFill>
                  <a:srgbClr val="1F2A8E"/>
                </a:solidFill>
                <a:latin typeface="Verdana"/>
                <a:cs typeface="Verdana"/>
              </a:rPr>
              <a:t>CLASSIFICATION?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Verdana"/>
              <a:cs typeface="Verdana"/>
            </a:endParaRPr>
          </a:p>
          <a:p>
            <a:pPr algn="just" marL="12700" marR="5080">
              <a:lnSpc>
                <a:spcPct val="132000"/>
              </a:lnSpc>
              <a:spcBef>
                <a:spcPts val="5"/>
              </a:spcBef>
            </a:pPr>
            <a:r>
              <a:rPr dirty="0" sz="1500">
                <a:latin typeface="Times New Roman"/>
                <a:cs typeface="Times New Roman"/>
              </a:rPr>
              <a:t>Machine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learning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powerful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tool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55">
                <a:latin typeface="Times New Roman"/>
                <a:cs typeface="Times New Roman"/>
              </a:rPr>
              <a:t>classifying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signals.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 spc="-10">
                <a:latin typeface="Times New Roman"/>
                <a:cs typeface="Times New Roman"/>
              </a:rPr>
              <a:t>process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involves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35">
                <a:latin typeface="Times New Roman"/>
                <a:cs typeface="Times New Roman"/>
              </a:rPr>
              <a:t>several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steps, including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preprocessing,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feature </a:t>
            </a:r>
            <a:r>
              <a:rPr dirty="0" sz="1500">
                <a:latin typeface="Times New Roman"/>
                <a:cs typeface="Times New Roman"/>
              </a:rPr>
              <a:t>extraction,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model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training.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preprocessing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necessary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to </a:t>
            </a:r>
            <a:r>
              <a:rPr dirty="0" sz="1500">
                <a:latin typeface="Times New Roman"/>
                <a:cs typeface="Times New Roman"/>
              </a:rPr>
              <a:t>remove</a:t>
            </a:r>
            <a:r>
              <a:rPr dirty="0" sz="1500" spc="5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noise</a:t>
            </a:r>
            <a:r>
              <a:rPr dirty="0" sz="1500" spc="6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6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artifacts</a:t>
            </a:r>
            <a:r>
              <a:rPr dirty="0" sz="1500" spc="7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from</a:t>
            </a:r>
            <a:r>
              <a:rPr dirty="0" sz="1500" spc="6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4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raw</a:t>
            </a:r>
            <a:r>
              <a:rPr dirty="0" sz="1500" spc="7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7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data.</a:t>
            </a:r>
            <a:r>
              <a:rPr dirty="0" sz="1500" spc="80">
                <a:latin typeface="Times New Roman"/>
                <a:cs typeface="Times New Roman"/>
              </a:rPr>
              <a:t>  </a:t>
            </a:r>
            <a:r>
              <a:rPr dirty="0" sz="1500" spc="-10">
                <a:latin typeface="Times New Roman"/>
                <a:cs typeface="Times New Roman"/>
              </a:rPr>
              <a:t>Feature </a:t>
            </a:r>
            <a:r>
              <a:rPr dirty="0" sz="1500">
                <a:latin typeface="Times New Roman"/>
                <a:cs typeface="Times New Roman"/>
              </a:rPr>
              <a:t>extraction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involves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identifying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relevant</a:t>
            </a:r>
            <a:r>
              <a:rPr dirty="0" sz="1500">
                <a:latin typeface="Times New Roman"/>
                <a:cs typeface="Times New Roman"/>
              </a:rPr>
              <a:t> features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 EEG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signals </a:t>
            </a:r>
            <a:r>
              <a:rPr dirty="0" sz="1500">
                <a:latin typeface="Times New Roman"/>
                <a:cs typeface="Times New Roman"/>
              </a:rPr>
              <a:t>that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used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distinguish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between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different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classes.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Model </a:t>
            </a:r>
            <a:r>
              <a:rPr dirty="0" sz="1500">
                <a:latin typeface="Times New Roman"/>
                <a:cs typeface="Times New Roman"/>
              </a:rPr>
              <a:t>training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involves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using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machine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learning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algorithms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learn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 spc="-30">
                <a:latin typeface="Times New Roman"/>
                <a:cs typeface="Times New Roman"/>
              </a:rPr>
              <a:t>relationship</a:t>
            </a:r>
            <a:r>
              <a:rPr dirty="0" sz="1500" spc="-170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between</a:t>
            </a:r>
            <a:r>
              <a:rPr dirty="0" sz="1500" spc="-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extracted</a:t>
            </a:r>
            <a:r>
              <a:rPr dirty="0" sz="1500" spc="-140">
                <a:latin typeface="Times New Roman"/>
                <a:cs typeface="Times New Roman"/>
              </a:rPr>
              <a:t> </a:t>
            </a:r>
            <a:r>
              <a:rPr dirty="0" sz="1500" spc="-40">
                <a:latin typeface="Times New Roman"/>
                <a:cs typeface="Times New Roman"/>
              </a:rPr>
              <a:t>features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target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75">
                <a:latin typeface="Times New Roman"/>
                <a:cs typeface="Times New Roman"/>
              </a:rPr>
              <a:t>classes</a:t>
            </a:r>
            <a:r>
              <a:rPr dirty="0" sz="1500" spc="-175"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500" spc="-2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593" y="1476251"/>
            <a:ext cx="879475" cy="60706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dirty="0" sz="1900" spc="70"/>
              <a:t>WHAT </a:t>
            </a:r>
            <a:r>
              <a:rPr dirty="0" sz="1900" spc="45"/>
              <a:t>USING</a:t>
            </a:r>
            <a:endParaRPr sz="1900"/>
          </a:p>
        </p:txBody>
      </p:sp>
      <p:sp>
        <p:nvSpPr>
          <p:cNvPr id="3" name="object 3" descr=""/>
          <p:cNvSpPr txBox="1"/>
          <p:nvPr/>
        </p:nvSpPr>
        <p:spPr>
          <a:xfrm>
            <a:off x="2042137" y="1476251"/>
            <a:ext cx="1336040" cy="6070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81915" marR="5080" indent="-69850">
              <a:lnSpc>
                <a:spcPct val="101099"/>
              </a:lnSpc>
              <a:spcBef>
                <a:spcPts val="70"/>
              </a:spcBef>
              <a:tabLst>
                <a:tab pos="775335" algn="l"/>
              </a:tabLst>
            </a:pPr>
            <a:r>
              <a:rPr dirty="0" sz="1900" spc="75">
                <a:solidFill>
                  <a:srgbClr val="1F2A8E"/>
                </a:solidFill>
                <a:latin typeface="Verdana"/>
                <a:cs typeface="Verdana"/>
              </a:rPr>
              <a:t>ARE</a:t>
            </a:r>
            <a:r>
              <a:rPr dirty="0" sz="1900">
                <a:solidFill>
                  <a:srgbClr val="1F2A8E"/>
                </a:solidFill>
                <a:latin typeface="Verdana"/>
                <a:cs typeface="Verdana"/>
              </a:rPr>
              <a:t>	</a:t>
            </a:r>
            <a:r>
              <a:rPr dirty="0" sz="1900" spc="80">
                <a:solidFill>
                  <a:srgbClr val="1F2A8E"/>
                </a:solidFill>
                <a:latin typeface="Verdana"/>
                <a:cs typeface="Verdana"/>
              </a:rPr>
              <a:t>THE </a:t>
            </a:r>
            <a:r>
              <a:rPr dirty="0" sz="1900" spc="75">
                <a:solidFill>
                  <a:srgbClr val="1F2A8E"/>
                </a:solidFill>
                <a:latin typeface="Verdana"/>
                <a:cs typeface="Verdana"/>
              </a:rPr>
              <a:t>MACHINE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68750" y="1476251"/>
            <a:ext cx="2413000" cy="6070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6195" marR="5080" indent="-24130">
              <a:lnSpc>
                <a:spcPct val="101099"/>
              </a:lnSpc>
              <a:spcBef>
                <a:spcPts val="70"/>
              </a:spcBef>
              <a:tabLst>
                <a:tab pos="1883410" algn="l"/>
                <a:tab pos="2061210" algn="l"/>
              </a:tabLst>
            </a:pPr>
            <a:r>
              <a:rPr dirty="0" sz="1900" spc="125">
                <a:solidFill>
                  <a:srgbClr val="1F2A8E"/>
                </a:solidFill>
                <a:latin typeface="Verdana"/>
                <a:cs typeface="Verdana"/>
              </a:rPr>
              <a:t>CHALLENGES</a:t>
            </a:r>
            <a:r>
              <a:rPr dirty="0" sz="1900">
                <a:solidFill>
                  <a:srgbClr val="1F2A8E"/>
                </a:solidFill>
                <a:latin typeface="Verdana"/>
                <a:cs typeface="Verdana"/>
              </a:rPr>
              <a:t>		</a:t>
            </a:r>
            <a:r>
              <a:rPr dirty="0" sz="1900" spc="-25">
                <a:solidFill>
                  <a:srgbClr val="1F2A8E"/>
                </a:solidFill>
                <a:latin typeface="Verdana"/>
                <a:cs typeface="Verdana"/>
              </a:rPr>
              <a:t>OF </a:t>
            </a:r>
            <a:r>
              <a:rPr dirty="0" sz="1900" spc="85">
                <a:solidFill>
                  <a:srgbClr val="1F2A8E"/>
                </a:solidFill>
                <a:latin typeface="Verdana"/>
                <a:cs typeface="Verdana"/>
              </a:rPr>
              <a:t>LEARNING</a:t>
            </a:r>
            <a:r>
              <a:rPr dirty="0" sz="1900">
                <a:solidFill>
                  <a:srgbClr val="1F2A8E"/>
                </a:solidFill>
                <a:latin typeface="Verdana"/>
                <a:cs typeface="Verdana"/>
              </a:rPr>
              <a:t>	</a:t>
            </a:r>
            <a:r>
              <a:rPr dirty="0" sz="1900" spc="-25">
                <a:solidFill>
                  <a:srgbClr val="1F2A8E"/>
                </a:solidFill>
                <a:latin typeface="Verdana"/>
                <a:cs typeface="Verdana"/>
              </a:rPr>
              <a:t>FOR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23593" y="2058358"/>
            <a:ext cx="5050155" cy="3653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900" spc="50">
                <a:solidFill>
                  <a:srgbClr val="1F2A8E"/>
                </a:solidFill>
                <a:latin typeface="Verdana"/>
                <a:cs typeface="Verdana"/>
              </a:rPr>
              <a:t>EEG</a:t>
            </a:r>
            <a:r>
              <a:rPr dirty="0" sz="1900" spc="270">
                <a:solidFill>
                  <a:srgbClr val="1F2A8E"/>
                </a:solidFill>
                <a:latin typeface="Verdana"/>
                <a:cs typeface="Verdana"/>
              </a:rPr>
              <a:t> </a:t>
            </a:r>
            <a:r>
              <a:rPr dirty="0" sz="1900" spc="65">
                <a:solidFill>
                  <a:srgbClr val="1F2A8E"/>
                </a:solidFill>
                <a:latin typeface="Verdana"/>
                <a:cs typeface="Verdana"/>
              </a:rPr>
              <a:t>SIGNAL</a:t>
            </a:r>
            <a:r>
              <a:rPr dirty="0" sz="1900" spc="220">
                <a:solidFill>
                  <a:srgbClr val="1F2A8E"/>
                </a:solidFill>
                <a:latin typeface="Verdana"/>
                <a:cs typeface="Verdana"/>
              </a:rPr>
              <a:t> </a:t>
            </a:r>
            <a:r>
              <a:rPr dirty="0" sz="1900" spc="60">
                <a:solidFill>
                  <a:srgbClr val="1F2A8E"/>
                </a:solidFill>
                <a:latin typeface="Verdana"/>
                <a:cs typeface="Verdana"/>
              </a:rPr>
              <a:t>CLASSIFICATION?</a:t>
            </a:r>
            <a:endParaRPr sz="1900">
              <a:latin typeface="Verdana"/>
              <a:cs typeface="Verdana"/>
            </a:endParaRPr>
          </a:p>
          <a:p>
            <a:pPr algn="just" marL="71755" marR="6350">
              <a:lnSpc>
                <a:spcPct val="152000"/>
              </a:lnSpc>
              <a:spcBef>
                <a:spcPts val="1770"/>
              </a:spcBef>
            </a:pPr>
            <a:r>
              <a:rPr dirty="0" sz="1350" b="1">
                <a:latin typeface="Times New Roman"/>
                <a:cs typeface="Times New Roman"/>
              </a:rPr>
              <a:t>One</a:t>
            </a:r>
            <a:r>
              <a:rPr dirty="0" sz="1350" spc="15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14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the</a:t>
            </a:r>
            <a:r>
              <a:rPr dirty="0" sz="1350" spc="14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biggest</a:t>
            </a:r>
            <a:r>
              <a:rPr dirty="0" sz="1350" spc="13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challenges</a:t>
            </a:r>
            <a:r>
              <a:rPr dirty="0" sz="1350" spc="14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is</a:t>
            </a:r>
            <a:r>
              <a:rPr dirty="0" sz="1350" spc="14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overfitting</a:t>
            </a:r>
            <a:r>
              <a:rPr dirty="0" sz="1350">
                <a:latin typeface="Times New Roman"/>
                <a:cs typeface="Times New Roman"/>
              </a:rPr>
              <a:t>,</a:t>
            </a:r>
            <a:r>
              <a:rPr dirty="0" sz="1350" spc="1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which</a:t>
            </a:r>
            <a:r>
              <a:rPr dirty="0" sz="1350" spc="1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occurs</a:t>
            </a:r>
            <a:r>
              <a:rPr dirty="0" sz="1350" spc="1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when</a:t>
            </a:r>
            <a:r>
              <a:rPr dirty="0" sz="1350" spc="14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the </a:t>
            </a:r>
            <a:r>
              <a:rPr dirty="0" sz="1350">
                <a:latin typeface="Times New Roman"/>
                <a:cs typeface="Times New Roman"/>
              </a:rPr>
              <a:t>model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is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too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complex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fits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training</a:t>
            </a:r>
            <a:r>
              <a:rPr dirty="0" sz="1350" spc="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too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closely,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resulting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in </a:t>
            </a:r>
            <a:r>
              <a:rPr dirty="0" sz="1350">
                <a:latin typeface="Times New Roman"/>
                <a:cs typeface="Times New Roman"/>
              </a:rPr>
              <a:t>poor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performance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on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new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data.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address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this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challenge,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regularization </a:t>
            </a:r>
            <a:r>
              <a:rPr dirty="0" sz="1350">
                <a:latin typeface="Times New Roman"/>
                <a:cs typeface="Times New Roman"/>
              </a:rPr>
              <a:t>techniques</a:t>
            </a:r>
            <a:r>
              <a:rPr dirty="0" sz="1350" spc="11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such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as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L1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L2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regularization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</a:t>
            </a:r>
            <a:r>
              <a:rPr dirty="0" sz="1350" spc="1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used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reduce</a:t>
            </a:r>
            <a:r>
              <a:rPr dirty="0" sz="1350" spc="10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the </a:t>
            </a:r>
            <a:r>
              <a:rPr dirty="0" sz="1350" spc="-55">
                <a:latin typeface="Times New Roman"/>
                <a:cs typeface="Times New Roman"/>
              </a:rPr>
              <a:t>complexity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of</a:t>
            </a:r>
            <a:r>
              <a:rPr dirty="0" sz="1350" spc="-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model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and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prevent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overfitting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  <a:p>
            <a:pPr algn="just" marL="71755" marR="5080">
              <a:lnSpc>
                <a:spcPct val="141800"/>
              </a:lnSpc>
              <a:spcBef>
                <a:spcPts val="415"/>
              </a:spcBef>
            </a:pPr>
            <a:r>
              <a:rPr dirty="0" sz="1350" b="1">
                <a:latin typeface="Times New Roman"/>
                <a:cs typeface="Times New Roman"/>
              </a:rPr>
              <a:t>Another challenge</a:t>
            </a:r>
            <a:r>
              <a:rPr dirty="0" sz="1350" spc="3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is</a:t>
            </a:r>
            <a:r>
              <a:rPr dirty="0" sz="1350" spc="3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data</a:t>
            </a:r>
            <a:r>
              <a:rPr dirty="0" sz="1350" spc="35" b="1">
                <a:latin typeface="Times New Roman"/>
                <a:cs typeface="Times New Roman"/>
              </a:rPr>
              <a:t> </a:t>
            </a:r>
            <a:r>
              <a:rPr dirty="0" sz="1350" spc="-20" b="1">
                <a:latin typeface="Times New Roman"/>
                <a:cs typeface="Times New Roman"/>
              </a:rPr>
              <a:t>imbalance</a:t>
            </a:r>
            <a:r>
              <a:rPr dirty="0" sz="1350" spc="-20">
                <a:latin typeface="Times New Roman"/>
                <a:cs typeface="Times New Roman"/>
              </a:rPr>
              <a:t>,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which</a:t>
            </a:r>
            <a:r>
              <a:rPr dirty="0" sz="1350" spc="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occurs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when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one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class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of </a:t>
            </a:r>
            <a:r>
              <a:rPr dirty="0" sz="1350">
                <a:latin typeface="Times New Roman"/>
                <a:cs typeface="Times New Roman"/>
              </a:rPr>
              <a:t>data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is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significantly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more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prevalent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than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another.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This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lead to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biased </a:t>
            </a:r>
            <a:r>
              <a:rPr dirty="0" sz="1350">
                <a:latin typeface="Times New Roman"/>
                <a:cs typeface="Times New Roman"/>
              </a:rPr>
              <a:t>models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that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perform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poorly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on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underrepresented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classes.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address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this</a:t>
            </a:r>
            <a:endParaRPr sz="1350">
              <a:latin typeface="Times New Roman"/>
              <a:cs typeface="Times New Roman"/>
            </a:endParaRPr>
          </a:p>
          <a:p>
            <a:pPr algn="just" marL="71755" marR="8890">
              <a:lnSpc>
                <a:spcPct val="151100"/>
              </a:lnSpc>
              <a:spcBef>
                <a:spcPts val="5"/>
              </a:spcBef>
            </a:pPr>
            <a:r>
              <a:rPr dirty="0" sz="1350">
                <a:latin typeface="Times New Roman"/>
                <a:cs typeface="Times New Roman"/>
              </a:rPr>
              <a:t>challenge,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techniques</a:t>
            </a:r>
            <a:r>
              <a:rPr dirty="0" sz="1350" spc="9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such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as</a:t>
            </a:r>
            <a:r>
              <a:rPr dirty="0" sz="1350" spc="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oversampling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undersampling</a:t>
            </a:r>
            <a:r>
              <a:rPr dirty="0" sz="1350" spc="9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9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be </a:t>
            </a:r>
            <a:r>
              <a:rPr dirty="0" sz="1350" spc="-30">
                <a:latin typeface="Times New Roman"/>
                <a:cs typeface="Times New Roman"/>
              </a:rPr>
              <a:t>used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9539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MODEL</a:t>
            </a:r>
            <a:r>
              <a:rPr dirty="0" spc="250"/>
              <a:t> </a:t>
            </a:r>
            <a:r>
              <a:rPr dirty="0" spc="130"/>
              <a:t>TRAINING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3059" y="2392501"/>
            <a:ext cx="5513705" cy="334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985">
              <a:lnSpc>
                <a:spcPct val="157100"/>
              </a:lnSpc>
              <a:spcBef>
                <a:spcPts val="100"/>
              </a:spcBef>
            </a:pP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crucial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step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machine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learning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EEG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signal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classification.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involves selecting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appropriate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algorithm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optimizing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its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parameters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achieve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best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possible </a:t>
            </a:r>
            <a:r>
              <a:rPr dirty="0" sz="1150">
                <a:latin typeface="Times New Roman"/>
                <a:cs typeface="Times New Roman"/>
              </a:rPr>
              <a:t>performance.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There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are</a:t>
            </a:r>
            <a:r>
              <a:rPr dirty="0" sz="1150" spc="2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several</a:t>
            </a:r>
            <a:r>
              <a:rPr dirty="0" sz="1150" spc="1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techniques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that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can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training,</a:t>
            </a:r>
            <a:r>
              <a:rPr dirty="0" sz="1150" spc="18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including </a:t>
            </a:r>
            <a:r>
              <a:rPr dirty="0" sz="1150" spc="-45">
                <a:latin typeface="Times New Roman"/>
                <a:cs typeface="Times New Roman"/>
              </a:rPr>
              <a:t>cross-</a:t>
            </a:r>
            <a:r>
              <a:rPr dirty="0" sz="1150" spc="-25">
                <a:latin typeface="Times New Roman"/>
                <a:cs typeface="Times New Roman"/>
              </a:rPr>
              <a:t>validation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hyperparameter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tuning</a:t>
            </a:r>
            <a:r>
              <a:rPr dirty="0" sz="1150" spc="295">
                <a:latin typeface="Times New Roman"/>
                <a:cs typeface="Times New Roman"/>
              </a:rPr>
              <a:t> </a:t>
            </a:r>
            <a:r>
              <a:rPr dirty="0" sz="115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150" spc="-2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7000"/>
              </a:lnSpc>
              <a:spcBef>
                <a:spcPts val="790"/>
              </a:spcBef>
            </a:pPr>
            <a:r>
              <a:rPr dirty="0" sz="1150" spc="-25">
                <a:latin typeface="Times New Roman"/>
                <a:cs typeface="Times New Roman"/>
              </a:rPr>
              <a:t>Cross-</a:t>
            </a:r>
            <a:r>
              <a:rPr dirty="0" sz="1150" spc="-10">
                <a:latin typeface="Times New Roman"/>
                <a:cs typeface="Times New Roman"/>
              </a:rPr>
              <a:t>validation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is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technique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used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evaluate</a:t>
            </a:r>
            <a:r>
              <a:rPr dirty="0" sz="1150">
                <a:latin typeface="Times New Roman"/>
                <a:cs typeface="Times New Roman"/>
              </a:rPr>
              <a:t> the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performance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machine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learning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model </a:t>
            </a:r>
            <a:r>
              <a:rPr dirty="0" sz="1150">
                <a:latin typeface="Times New Roman"/>
                <a:cs typeface="Times New Roman"/>
              </a:rPr>
              <a:t>by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dividing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data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into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multiple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subsets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using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each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subset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both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training</a:t>
            </a:r>
            <a:r>
              <a:rPr dirty="0" sz="1150" spc="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testing. </a:t>
            </a:r>
            <a:r>
              <a:rPr dirty="0" sz="1150">
                <a:latin typeface="Times New Roman"/>
                <a:cs typeface="Times New Roman"/>
              </a:rPr>
              <a:t>This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helps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prevent</a:t>
            </a:r>
            <a:r>
              <a:rPr dirty="0" sz="1150" spc="18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overfitting</a:t>
            </a:r>
            <a:r>
              <a:rPr dirty="0" sz="1150" spc="1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and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ensures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that</a:t>
            </a:r>
            <a:r>
              <a:rPr dirty="0" sz="1150" spc="1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model</a:t>
            </a:r>
            <a:r>
              <a:rPr dirty="0" sz="1150" spc="16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generalizes</a:t>
            </a:r>
            <a:r>
              <a:rPr dirty="0" sz="1150" spc="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well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to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new</a:t>
            </a:r>
            <a:r>
              <a:rPr dirty="0" sz="1150" spc="17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data. </a:t>
            </a:r>
            <a:r>
              <a:rPr dirty="0" sz="1150">
                <a:latin typeface="Times New Roman"/>
                <a:cs typeface="Times New Roman"/>
              </a:rPr>
              <a:t>Hyperparameter</a:t>
            </a:r>
            <a:r>
              <a:rPr dirty="0" sz="1150" spc="29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tuning</a:t>
            </a:r>
            <a:r>
              <a:rPr dirty="0" sz="1150" spc="31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involves</a:t>
            </a:r>
            <a:r>
              <a:rPr dirty="0" sz="1150" spc="2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selecting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3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optimal</a:t>
            </a:r>
            <a:r>
              <a:rPr dirty="0" sz="1150" spc="3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values</a:t>
            </a:r>
            <a:r>
              <a:rPr dirty="0" sz="1150" spc="28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for</a:t>
            </a:r>
            <a:r>
              <a:rPr dirty="0" sz="1150" spc="32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3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parameters</a:t>
            </a:r>
            <a:r>
              <a:rPr dirty="0" sz="1150" spc="2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305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the </a:t>
            </a:r>
            <a:r>
              <a:rPr dirty="0" sz="1150">
                <a:latin typeface="Times New Roman"/>
                <a:cs typeface="Times New Roman"/>
              </a:rPr>
              <a:t>algorithm,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such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as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1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learning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rate</a:t>
            </a:r>
            <a:r>
              <a:rPr dirty="0" sz="1150" spc="13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1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regularization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strength.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This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can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be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done</a:t>
            </a:r>
            <a:r>
              <a:rPr dirty="0" sz="1150" spc="1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using</a:t>
            </a:r>
            <a:r>
              <a:rPr dirty="0" sz="1150" spc="10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grid </a:t>
            </a:r>
            <a:r>
              <a:rPr dirty="0" sz="1150" spc="-10">
                <a:latin typeface="Times New Roman"/>
                <a:cs typeface="Times New Roman"/>
              </a:rPr>
              <a:t>search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or</a:t>
            </a:r>
            <a:r>
              <a:rPr dirty="0" sz="1150" spc="7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random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search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methods.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By </a:t>
            </a:r>
            <a:r>
              <a:rPr dirty="0" sz="1150" spc="-20">
                <a:latin typeface="Times New Roman"/>
                <a:cs typeface="Times New Roman"/>
              </a:rPr>
              <a:t>carefully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selecting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right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combination</a:t>
            </a:r>
            <a:r>
              <a:rPr dirty="0" sz="1150" spc="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parameters, we</a:t>
            </a:r>
            <a:r>
              <a:rPr dirty="0" sz="1150" spc="-1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can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improve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the</a:t>
            </a:r>
            <a:r>
              <a:rPr dirty="0" sz="1150" spc="3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accuracy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of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our</a:t>
            </a:r>
            <a:r>
              <a:rPr dirty="0" sz="1150" spc="20">
                <a:latin typeface="Times New Roman"/>
                <a:cs typeface="Times New Roman"/>
              </a:rPr>
              <a:t> </a:t>
            </a:r>
            <a:r>
              <a:rPr dirty="0" sz="1150" spc="-30">
                <a:latin typeface="Times New Roman"/>
                <a:cs typeface="Times New Roman"/>
              </a:rPr>
              <a:t>classification </a:t>
            </a:r>
            <a:r>
              <a:rPr dirty="0" sz="1150" spc="-25">
                <a:latin typeface="Times New Roman"/>
                <a:cs typeface="Times New Roman"/>
              </a:rPr>
              <a:t>results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150" spc="-2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6243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dirty="0" sz="2850" spc="110"/>
              <a:t>MODEL</a:t>
            </a:r>
            <a:r>
              <a:rPr dirty="0" sz="2850" spc="315"/>
              <a:t> </a:t>
            </a:r>
            <a:r>
              <a:rPr dirty="0" sz="2850" spc="150"/>
              <a:t>EVALUATION</a:t>
            </a:r>
            <a:endParaRPr sz="2850"/>
          </a:p>
        </p:txBody>
      </p:sp>
      <p:sp>
        <p:nvSpPr>
          <p:cNvPr id="3" name="object 3" descr=""/>
          <p:cNvSpPr txBox="1"/>
          <p:nvPr/>
        </p:nvSpPr>
        <p:spPr>
          <a:xfrm>
            <a:off x="1148622" y="2312078"/>
            <a:ext cx="4472305" cy="3442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1350">
                <a:latin typeface="Times New Roman"/>
                <a:cs typeface="Times New Roman"/>
              </a:rPr>
              <a:t>Model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evaluation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is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crucial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step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machine</a:t>
            </a:r>
            <a:r>
              <a:rPr dirty="0" sz="1350" spc="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learning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EEG </a:t>
            </a:r>
            <a:r>
              <a:rPr dirty="0" sz="1350">
                <a:latin typeface="Times New Roman"/>
                <a:cs typeface="Times New Roman"/>
              </a:rPr>
              <a:t>signal</a:t>
            </a:r>
            <a:r>
              <a:rPr dirty="0" sz="1350" spc="39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classification.</a:t>
            </a:r>
            <a:r>
              <a:rPr dirty="0" sz="1350" spc="4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It</a:t>
            </a:r>
            <a:r>
              <a:rPr dirty="0" sz="1350" spc="39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involves</a:t>
            </a:r>
            <a:r>
              <a:rPr dirty="0" sz="1350" spc="4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assessing</a:t>
            </a:r>
            <a:r>
              <a:rPr dirty="0" sz="1350" spc="4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4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accuracy</a:t>
            </a:r>
            <a:r>
              <a:rPr dirty="0" sz="1350" spc="41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and </a:t>
            </a:r>
            <a:r>
              <a:rPr dirty="0" sz="1350">
                <a:latin typeface="Times New Roman"/>
                <a:cs typeface="Times New Roman"/>
              </a:rPr>
              <a:t>performance</a:t>
            </a:r>
            <a:r>
              <a:rPr dirty="0" sz="1350" spc="39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39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4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model</a:t>
            </a:r>
            <a:r>
              <a:rPr dirty="0" sz="1350" spc="39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using</a:t>
            </a:r>
            <a:r>
              <a:rPr dirty="0" sz="1350" spc="4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various</a:t>
            </a:r>
            <a:r>
              <a:rPr dirty="0" sz="1350" spc="39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metrics.</a:t>
            </a:r>
            <a:r>
              <a:rPr dirty="0" sz="1350" spc="409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40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most </a:t>
            </a:r>
            <a:r>
              <a:rPr dirty="0" sz="1350">
                <a:latin typeface="Times New Roman"/>
                <a:cs typeface="Times New Roman"/>
              </a:rPr>
              <a:t>common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metrics</a:t>
            </a:r>
            <a:r>
              <a:rPr dirty="0" sz="1350" spc="2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used</a:t>
            </a:r>
            <a:r>
              <a:rPr dirty="0" sz="1350" spc="2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model</a:t>
            </a:r>
            <a:r>
              <a:rPr dirty="0" sz="1350" spc="25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evaluation</a:t>
            </a:r>
            <a:r>
              <a:rPr dirty="0" sz="1350" spc="2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include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accuracy, </a:t>
            </a:r>
            <a:r>
              <a:rPr dirty="0" sz="1350">
                <a:latin typeface="Times New Roman"/>
                <a:cs typeface="Times New Roman"/>
              </a:rPr>
              <a:t>sensitivity,</a:t>
            </a:r>
            <a:r>
              <a:rPr dirty="0" sz="1350" spc="3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specificity,</a:t>
            </a:r>
            <a:r>
              <a:rPr dirty="0" sz="1350" spc="3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3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F1</a:t>
            </a:r>
            <a:r>
              <a:rPr dirty="0" sz="1350" spc="29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score.</a:t>
            </a:r>
            <a:r>
              <a:rPr dirty="0" sz="1350" spc="3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Accuracy</a:t>
            </a:r>
            <a:r>
              <a:rPr dirty="0" sz="1350" spc="3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measures</a:t>
            </a:r>
            <a:r>
              <a:rPr dirty="0" sz="1350" spc="30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the </a:t>
            </a:r>
            <a:r>
              <a:rPr dirty="0" sz="1350">
                <a:latin typeface="Times New Roman"/>
                <a:cs typeface="Times New Roman"/>
              </a:rPr>
              <a:t>proportion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correctly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classified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instances,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while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sensitivity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and </a:t>
            </a:r>
            <a:r>
              <a:rPr dirty="0" sz="1350" spc="-20">
                <a:latin typeface="Times New Roman"/>
                <a:cs typeface="Times New Roman"/>
              </a:rPr>
              <a:t>specificity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measure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ability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model</a:t>
            </a:r>
            <a:r>
              <a:rPr dirty="0" sz="1350" spc="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correctly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identify </a:t>
            </a:r>
            <a:r>
              <a:rPr dirty="0" sz="1350">
                <a:latin typeface="Times New Roman"/>
                <a:cs typeface="Times New Roman"/>
              </a:rPr>
              <a:t>positive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negative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instances.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F1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score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is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harmonic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mean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of </a:t>
            </a:r>
            <a:r>
              <a:rPr dirty="0" sz="1350">
                <a:latin typeface="Times New Roman"/>
                <a:cs typeface="Times New Roman"/>
              </a:rPr>
              <a:t>precision</a:t>
            </a:r>
            <a:r>
              <a:rPr dirty="0" sz="1350" spc="1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recall,</a:t>
            </a:r>
            <a:r>
              <a:rPr dirty="0" sz="1350" spc="1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which</a:t>
            </a:r>
            <a:r>
              <a:rPr dirty="0" sz="1350" spc="1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provides</a:t>
            </a:r>
            <a:r>
              <a:rPr dirty="0" sz="1350" spc="9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balanced</a:t>
            </a:r>
            <a:r>
              <a:rPr dirty="0" sz="1350" spc="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measure</a:t>
            </a:r>
            <a:r>
              <a:rPr dirty="0" sz="1350" spc="9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9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the </a:t>
            </a:r>
            <a:r>
              <a:rPr dirty="0" sz="1350">
                <a:latin typeface="Times New Roman"/>
                <a:cs typeface="Times New Roman"/>
              </a:rPr>
              <a:t>model's</a:t>
            </a:r>
            <a:r>
              <a:rPr dirty="0" sz="1350" spc="1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performance.</a:t>
            </a:r>
            <a:r>
              <a:rPr dirty="0" sz="1350" spc="1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It</a:t>
            </a:r>
            <a:r>
              <a:rPr dirty="0" sz="1350" spc="1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is</a:t>
            </a:r>
            <a:r>
              <a:rPr dirty="0" sz="1350" spc="1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important</a:t>
            </a:r>
            <a:r>
              <a:rPr dirty="0" sz="1350" spc="1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1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choose</a:t>
            </a:r>
            <a:r>
              <a:rPr dirty="0" sz="1350" spc="1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16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appropriate </a:t>
            </a:r>
            <a:r>
              <a:rPr dirty="0" sz="1350" spc="-35">
                <a:latin typeface="Times New Roman"/>
                <a:cs typeface="Times New Roman"/>
              </a:rPr>
              <a:t>metric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45">
                <a:latin typeface="Times New Roman"/>
                <a:cs typeface="Times New Roman"/>
              </a:rPr>
              <a:t>based</a:t>
            </a:r>
            <a:r>
              <a:rPr dirty="0" sz="1350" spc="-10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on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 </a:t>
            </a:r>
            <a:r>
              <a:rPr dirty="0" sz="1350" spc="-55">
                <a:latin typeface="Times New Roman"/>
                <a:cs typeface="Times New Roman"/>
              </a:rPr>
              <a:t>specific</a:t>
            </a:r>
            <a:r>
              <a:rPr dirty="0" sz="1350" spc="-1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requirements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of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application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247" y="1294944"/>
            <a:ext cx="122555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89581" y="5505639"/>
            <a:ext cx="3473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Times New Roman"/>
                <a:cs typeface="Times New Roman"/>
              </a:rPr>
              <a:t>dataset=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89581" y="2101696"/>
            <a:ext cx="2708910" cy="336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95475">
              <a:lnSpc>
                <a:spcPct val="140000"/>
              </a:lnSpc>
              <a:spcBef>
                <a:spcPts val="100"/>
              </a:spcBef>
            </a:pPr>
            <a:r>
              <a:rPr dirty="0" sz="750">
                <a:latin typeface="Times New Roman"/>
                <a:cs typeface="Times New Roman"/>
              </a:rPr>
              <a:t>import</a:t>
            </a:r>
            <a:r>
              <a:rPr dirty="0" sz="750" spc="9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numpy</a:t>
            </a:r>
            <a:r>
              <a:rPr dirty="0" sz="750" spc="5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as</a:t>
            </a:r>
            <a:r>
              <a:rPr dirty="0" sz="750" spc="30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Times New Roman"/>
                <a:cs typeface="Times New Roman"/>
              </a:rPr>
              <a:t>np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import</a:t>
            </a:r>
            <a:r>
              <a:rPr dirty="0" sz="750" spc="12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pandas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as</a:t>
            </a:r>
            <a:r>
              <a:rPr dirty="0" sz="750" spc="30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Times New Roman"/>
                <a:cs typeface="Times New Roman"/>
              </a:rPr>
              <a:t>pd</a:t>
            </a:r>
            <a:endParaRPr sz="750">
              <a:latin typeface="Times New Roman"/>
              <a:cs typeface="Times New Roman"/>
            </a:endParaRPr>
          </a:p>
          <a:p>
            <a:pPr marL="12700" marR="1299210">
              <a:lnSpc>
                <a:spcPct val="138700"/>
              </a:lnSpc>
            </a:pPr>
            <a:r>
              <a:rPr dirty="0" sz="750">
                <a:latin typeface="Times New Roman"/>
                <a:cs typeface="Times New Roman"/>
              </a:rPr>
              <a:t>from</a:t>
            </a:r>
            <a:r>
              <a:rPr dirty="0" sz="750" spc="2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matplotlib</a:t>
            </a:r>
            <a:r>
              <a:rPr dirty="0" sz="750" spc="2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import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pyplot</a:t>
            </a:r>
            <a:r>
              <a:rPr dirty="0" sz="750" spc="3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as</a:t>
            </a:r>
            <a:r>
              <a:rPr dirty="0" sz="750" spc="-15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Times New Roman"/>
                <a:cs typeface="Times New Roman"/>
              </a:rPr>
              <a:t>plt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import</a:t>
            </a:r>
            <a:r>
              <a:rPr dirty="0" sz="750" spc="10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tensorflow</a:t>
            </a:r>
            <a:r>
              <a:rPr dirty="0" sz="750" spc="14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as</a:t>
            </a:r>
            <a:r>
              <a:rPr dirty="0" sz="750" spc="25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Times New Roman"/>
                <a:cs typeface="Times New Roman"/>
              </a:rPr>
              <a:t>tf</a:t>
            </a:r>
            <a:endParaRPr sz="750">
              <a:latin typeface="Times New Roman"/>
              <a:cs typeface="Times New Roman"/>
            </a:endParaRPr>
          </a:p>
          <a:p>
            <a:pPr marL="12700" marR="635000">
              <a:lnSpc>
                <a:spcPct val="141300"/>
              </a:lnSpc>
              <a:spcBef>
                <a:spcPts val="95"/>
              </a:spcBef>
            </a:pPr>
            <a:r>
              <a:rPr dirty="0" sz="750">
                <a:latin typeface="Times New Roman"/>
                <a:cs typeface="Times New Roman"/>
              </a:rPr>
              <a:t>from</a:t>
            </a:r>
            <a:r>
              <a:rPr dirty="0" sz="750" spc="12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sklearn.model_selection</a:t>
            </a:r>
            <a:r>
              <a:rPr dirty="0" sz="750" spc="6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import</a:t>
            </a:r>
            <a:r>
              <a:rPr dirty="0" sz="750" spc="18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train_test_split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import</a:t>
            </a:r>
            <a:r>
              <a:rPr dirty="0" sz="750" spc="10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warnings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750">
                <a:latin typeface="Times New Roman"/>
                <a:cs typeface="Times New Roman"/>
              </a:rPr>
              <a:t>warnings.filterwarnings('ignore',</a:t>
            </a:r>
            <a:r>
              <a:rPr dirty="0" sz="750" spc="409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category=Warning)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Times New Roman"/>
                <a:cs typeface="Times New Roman"/>
              </a:rPr>
              <a:t>s00</a:t>
            </a:r>
            <a:r>
              <a:rPr dirty="0" sz="750" spc="240">
                <a:latin typeface="Times New Roman"/>
                <a:cs typeface="Times New Roman"/>
              </a:rPr>
              <a:t> 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240">
                <a:latin typeface="Times New Roman"/>
                <a:cs typeface="Times New Roman"/>
              </a:rPr>
              <a:t> 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pd.read_csv('/complete-eeg-dataset/s00.csv',header=None)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750">
                <a:latin typeface="Times New Roman"/>
                <a:cs typeface="Times New Roman"/>
              </a:rPr>
              <a:t>s01</a:t>
            </a:r>
            <a:r>
              <a:rPr dirty="0" sz="750" spc="29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24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pd.read_csv('/complete-eeg-dataset/s01.csv',header=None)</a:t>
            </a:r>
            <a:endParaRPr sz="750">
              <a:latin typeface="Times New Roman"/>
              <a:cs typeface="Times New Roman"/>
            </a:endParaRPr>
          </a:p>
          <a:p>
            <a:pPr algn="just" marL="151130">
              <a:lnSpc>
                <a:spcPct val="100000"/>
              </a:lnSpc>
              <a:spcBef>
                <a:spcPts val="145"/>
              </a:spcBef>
            </a:pPr>
            <a:r>
              <a:rPr dirty="0" sz="750">
                <a:latin typeface="Times New Roman"/>
                <a:cs typeface="Times New Roman"/>
              </a:rPr>
              <a:t>s02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pd.read_csv('/complete-eeg-dataset/s02.csv',header=None)</a:t>
            </a:r>
            <a:endParaRPr sz="750">
              <a:latin typeface="Times New Roman"/>
              <a:cs typeface="Times New Roman"/>
            </a:endParaRPr>
          </a:p>
          <a:p>
            <a:pPr algn="just" marL="151130">
              <a:lnSpc>
                <a:spcPct val="100000"/>
              </a:lnSpc>
              <a:spcBef>
                <a:spcPts val="345"/>
              </a:spcBef>
            </a:pPr>
            <a:r>
              <a:rPr dirty="0" sz="750">
                <a:latin typeface="Times New Roman"/>
                <a:cs typeface="Times New Roman"/>
              </a:rPr>
              <a:t>s03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pd.read_csv('/complete-eeg-dataset/s03.csv',header=None)</a:t>
            </a:r>
            <a:endParaRPr sz="750">
              <a:latin typeface="Times New Roman"/>
              <a:cs typeface="Times New Roman"/>
            </a:endParaRPr>
          </a:p>
          <a:p>
            <a:pPr algn="just" marL="151130" marR="5080">
              <a:lnSpc>
                <a:spcPct val="139000"/>
              </a:lnSpc>
              <a:spcBef>
                <a:spcPts val="10"/>
              </a:spcBef>
            </a:pPr>
            <a:r>
              <a:rPr dirty="0" sz="750">
                <a:latin typeface="Times New Roman"/>
                <a:cs typeface="Times New Roman"/>
              </a:rPr>
              <a:t>s04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pd.read_csv('/complete-eeg-dataset/s04.csv',header=None)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s05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pd.read_csv('/complete-eeg-dataset/s05.csv',header=None)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s06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pd.read_csv('/complete-eeg-dataset/s06.csv',header=None)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s07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pd.read_csv('/complete-eeg-dataset/s07.csv',header=None)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s08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pd.read_csv('/complete-eeg-dataset/s08.csv',header=None)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s09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pd.read_csv('/complete-eeg-dataset/s09.csv',header=None)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s10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pd.read_csv('/complete-eeg-dataset/s10.csv',header=None)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s11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pd.read_csv('/complete-eeg-dataset/s11.csv',header=None)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s12</a:t>
            </a:r>
            <a:r>
              <a:rPr dirty="0" sz="750" spc="3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3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pd.read_csv('/complete-eeg-dataset/s12.csv',header=None)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s13</a:t>
            </a:r>
            <a:r>
              <a:rPr dirty="0" sz="750" spc="16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1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pd.read_csv('/complete-eeg-dataset/s13.csv',header=None)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3249" y="5487329"/>
            <a:ext cx="21253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Times New Roman"/>
                <a:cs typeface="Times New Roman"/>
              </a:rPr>
              <a:t>np.array([[s00],[s01],[s02],[s03],[s04],[s05],[s06],[s07],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89581" y="5665644"/>
            <a:ext cx="12998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>
                <a:latin typeface="Times New Roman"/>
                <a:cs typeface="Times New Roman"/>
              </a:rPr>
              <a:t>[s08],[s09],[s10],[s11],[s12],[s13]</a:t>
            </a:r>
            <a:endParaRPr sz="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575" y="1334491"/>
            <a:ext cx="122555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5"/>
              <a:t>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53572" y="2028479"/>
            <a:ext cx="4384040" cy="434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42260">
              <a:lnSpc>
                <a:spcPct val="140000"/>
              </a:lnSpc>
              <a:spcBef>
                <a:spcPts val="100"/>
              </a:spcBef>
            </a:pPr>
            <a:r>
              <a:rPr dirty="0" sz="750">
                <a:latin typeface="Times New Roman"/>
                <a:cs typeface="Times New Roman"/>
              </a:rPr>
              <a:t>dataset</a:t>
            </a:r>
            <a:r>
              <a:rPr dirty="0" sz="750" spc="4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dataset.reshape(36,1,760,775)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model</a:t>
            </a:r>
            <a:r>
              <a:rPr dirty="0" sz="750" spc="7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6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tf.keras.models.Sequential([</a:t>
            </a:r>
            <a:endParaRPr sz="750">
              <a:latin typeface="Times New Roman"/>
              <a:cs typeface="Times New Roman"/>
            </a:endParaRPr>
          </a:p>
          <a:p>
            <a:pPr marL="12700" marR="890269">
              <a:lnSpc>
                <a:spcPct val="138700"/>
              </a:lnSpc>
            </a:pPr>
            <a:r>
              <a:rPr dirty="0" sz="750" spc="10">
                <a:latin typeface="Times New Roman"/>
                <a:cs typeface="Times New Roman"/>
              </a:rPr>
              <a:t>tf.keras.layers.Conv2D(filters=8,</a:t>
            </a:r>
            <a:r>
              <a:rPr dirty="0" sz="750" spc="95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kernel_size</a:t>
            </a:r>
            <a:r>
              <a:rPr dirty="0" sz="750" spc="80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=</a:t>
            </a:r>
            <a:r>
              <a:rPr dirty="0" sz="750" spc="50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3,</a:t>
            </a:r>
            <a:r>
              <a:rPr dirty="0" sz="750" spc="45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strides=(4,4),</a:t>
            </a:r>
            <a:r>
              <a:rPr dirty="0" sz="750" spc="30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activation</a:t>
            </a:r>
            <a:r>
              <a:rPr dirty="0" sz="750" spc="95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=</a:t>
            </a:r>
            <a:r>
              <a:rPr dirty="0" sz="750" spc="4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tf.nn.relu,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input_shape</a:t>
            </a:r>
            <a:r>
              <a:rPr dirty="0" sz="750" spc="8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8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(1,760,775),</a:t>
            </a:r>
            <a:r>
              <a:rPr dirty="0" sz="750" spc="3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padding='valid',data_format='channels_first'),</a:t>
            </a:r>
            <a:endParaRPr sz="750">
              <a:latin typeface="Times New Roman"/>
              <a:cs typeface="Times New Roman"/>
            </a:endParaRPr>
          </a:p>
          <a:p>
            <a:pPr marL="12700" marR="2958465">
              <a:lnSpc>
                <a:spcPct val="138700"/>
              </a:lnSpc>
              <a:spcBef>
                <a:spcPts val="10"/>
              </a:spcBef>
            </a:pPr>
            <a:r>
              <a:rPr dirty="0" sz="750" spc="10">
                <a:latin typeface="Times New Roman"/>
                <a:cs typeface="Times New Roman"/>
              </a:rPr>
              <a:t>tf.keras.layers.MaxPool2D(2,</a:t>
            </a:r>
            <a:r>
              <a:rPr dirty="0" sz="750" spc="30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Times New Roman"/>
                <a:cs typeface="Times New Roman"/>
              </a:rPr>
              <a:t>2),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tf.keras.layers.BatchNormalization(),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tf.keras.layers.Dropout(0.2),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tf.keras.layers.Flatten(),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750">
                <a:latin typeface="Times New Roman"/>
                <a:cs typeface="Times New Roman"/>
              </a:rPr>
              <a:t>tf.keras.layers.Dense(1,</a:t>
            </a:r>
            <a:r>
              <a:rPr dirty="0" sz="750" spc="2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activation</a:t>
            </a:r>
            <a:r>
              <a:rPr dirty="0" sz="750" spc="16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12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tf.nn.sigmoid)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-25">
                <a:latin typeface="Times New Roman"/>
                <a:cs typeface="Times New Roman"/>
              </a:rPr>
              <a:t>])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750">
                <a:latin typeface="Times New Roman"/>
                <a:cs typeface="Times New Roman"/>
              </a:rPr>
              <a:t>model.compile(loss='binary_crossentropy',</a:t>
            </a:r>
            <a:r>
              <a:rPr dirty="0" sz="750" spc="195">
                <a:latin typeface="Times New Roman"/>
                <a:cs typeface="Times New Roman"/>
              </a:rPr>
              <a:t>  </a:t>
            </a:r>
            <a:r>
              <a:rPr dirty="0" sz="750" spc="-10">
                <a:latin typeface="Times New Roman"/>
                <a:cs typeface="Times New Roman"/>
              </a:rPr>
              <a:t>optimizer='adam',metrics=['acc',</a:t>
            </a:r>
            <a:endParaRPr sz="750">
              <a:latin typeface="Times New Roman"/>
              <a:cs typeface="Times New Roman"/>
            </a:endParaRPr>
          </a:p>
          <a:p>
            <a:pPr marL="12700" marR="1461770">
              <a:lnSpc>
                <a:spcPct val="131300"/>
              </a:lnSpc>
              <a:spcBef>
                <a:spcPts val="20"/>
              </a:spcBef>
            </a:pPr>
            <a:r>
              <a:rPr dirty="0" sz="750" spc="-10">
                <a:latin typeface="Times New Roman"/>
                <a:cs typeface="Times New Roman"/>
              </a:rPr>
              <a:t>tf.keras.metrics.Recall(),tf.keras.metrics.AUC(),tf.keras.metrics.Precision()])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tf.keras.utils.plot_model(model,show_shapes</a:t>
            </a:r>
            <a:r>
              <a:rPr dirty="0" sz="750" spc="8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5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True,</a:t>
            </a:r>
            <a:r>
              <a:rPr dirty="0" sz="750" spc="5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to_file='model.png')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model.fit(dataset,</a:t>
            </a:r>
            <a:r>
              <a:rPr dirty="0" sz="750" spc="9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y,batch_size=1,epochs=25,validation_split=0.25)</a:t>
            </a:r>
            <a:endParaRPr sz="750">
              <a:latin typeface="Times New Roman"/>
              <a:cs typeface="Times New Roman"/>
            </a:endParaRPr>
          </a:p>
          <a:p>
            <a:pPr marL="12700" marR="1864360">
              <a:lnSpc>
                <a:spcPct val="138700"/>
              </a:lnSpc>
              <a:spcBef>
                <a:spcPts val="10"/>
              </a:spcBef>
            </a:pPr>
            <a:r>
              <a:rPr dirty="0" sz="750" spc="10">
                <a:latin typeface="Times New Roman"/>
                <a:cs typeface="Times New Roman"/>
              </a:rPr>
              <a:t>loss,acc,rec,auc,pre=model.evaluate(dataset,</a:t>
            </a:r>
            <a:r>
              <a:rPr dirty="0" sz="750" spc="100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y,</a:t>
            </a:r>
            <a:r>
              <a:rPr dirty="0" sz="750" spc="55">
                <a:latin typeface="Times New Roman"/>
                <a:cs typeface="Times New Roman"/>
              </a:rPr>
              <a:t> </a:t>
            </a:r>
            <a:r>
              <a:rPr dirty="0" sz="750" spc="10">
                <a:latin typeface="Times New Roman"/>
                <a:cs typeface="Times New Roman"/>
              </a:rPr>
              <a:t>batch_size</a:t>
            </a:r>
            <a:r>
              <a:rPr dirty="0" sz="750" spc="70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Times New Roman"/>
                <a:cs typeface="Times New Roman"/>
              </a:rPr>
              <a:t>=1)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print("accuracy")</a:t>
            </a:r>
            <a:endParaRPr sz="750">
              <a:latin typeface="Times New Roman"/>
              <a:cs typeface="Times New Roman"/>
            </a:endParaRPr>
          </a:p>
          <a:p>
            <a:pPr marL="12700" marR="3711575">
              <a:lnSpc>
                <a:spcPct val="135000"/>
              </a:lnSpc>
              <a:spcBef>
                <a:spcPts val="190"/>
              </a:spcBef>
            </a:pPr>
            <a:r>
              <a:rPr dirty="0" sz="750" spc="-10">
                <a:latin typeface="Times New Roman"/>
                <a:cs typeface="Times New Roman"/>
              </a:rPr>
              <a:t>print(acc)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Times New Roman"/>
                <a:cs typeface="Times New Roman"/>
              </a:rPr>
              <a:t>print("precision")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print(pre)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print("recall")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print(rec)</a:t>
            </a:r>
            <a:endParaRPr sz="750">
              <a:latin typeface="Times New Roman"/>
              <a:cs typeface="Times New Roman"/>
            </a:endParaRPr>
          </a:p>
          <a:p>
            <a:pPr marL="12700" marR="3333750">
              <a:lnSpc>
                <a:spcPct val="138700"/>
              </a:lnSpc>
            </a:pPr>
            <a:r>
              <a:rPr dirty="0" sz="750">
                <a:latin typeface="Times New Roman"/>
                <a:cs typeface="Times New Roman"/>
              </a:rPr>
              <a:t>print("Area</a:t>
            </a:r>
            <a:r>
              <a:rPr dirty="0" sz="750" spc="10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under</a:t>
            </a:r>
            <a:r>
              <a:rPr dirty="0" sz="750" spc="11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Curve")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print(auc)</a:t>
            </a:r>
            <a:endParaRPr sz="750">
              <a:latin typeface="Times New Roman"/>
              <a:cs typeface="Times New Roman"/>
            </a:endParaRPr>
          </a:p>
          <a:p>
            <a:pPr marL="12700" marR="3361690">
              <a:lnSpc>
                <a:spcPct val="144000"/>
              </a:lnSpc>
              <a:spcBef>
                <a:spcPts val="95"/>
              </a:spcBef>
            </a:pPr>
            <a:r>
              <a:rPr dirty="0" sz="750">
                <a:latin typeface="Times New Roman"/>
                <a:cs typeface="Times New Roman"/>
              </a:rPr>
              <a:t>f1</a:t>
            </a:r>
            <a:r>
              <a:rPr dirty="0" sz="750" spc="1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=</a:t>
            </a:r>
            <a:r>
              <a:rPr dirty="0" sz="750" spc="40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2*(pre*rec)/(pre+rec)</a:t>
            </a:r>
            <a:r>
              <a:rPr dirty="0" sz="750" spc="50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print("f1</a:t>
            </a:r>
            <a:r>
              <a:rPr dirty="0" sz="750" spc="85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score")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750" spc="-10">
                <a:latin typeface="Times New Roman"/>
                <a:cs typeface="Times New Roman"/>
              </a:rPr>
              <a:t>print(f1)</a:t>
            </a:r>
            <a:endParaRPr sz="750">
              <a:latin typeface="Times New Roman"/>
              <a:cs typeface="Times New Roman"/>
            </a:endParaRPr>
          </a:p>
          <a:p>
            <a:pPr marL="3308985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Times New Roman"/>
                <a:cs typeface="Times New Roman"/>
              </a:rPr>
              <a:t>Reference:</a:t>
            </a:r>
            <a:r>
              <a:rPr dirty="0" sz="750" spc="125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kaggle.com</a:t>
            </a:r>
            <a:r>
              <a:rPr dirty="0" sz="750" spc="200">
                <a:latin typeface="Times New Roman"/>
                <a:cs typeface="Times New Roman"/>
              </a:rPr>
              <a:t> </a:t>
            </a:r>
            <a:r>
              <a:rPr dirty="0" sz="750" spc="-25">
                <a:latin typeface="Times New Roman"/>
                <a:cs typeface="Times New Roman"/>
              </a:rPr>
              <a:t>[</a:t>
            </a:r>
            <a:r>
              <a:rPr dirty="0" sz="750" spc="-25">
                <a:solidFill>
                  <a:srgbClr val="0000FF"/>
                </a:solidFill>
                <a:latin typeface="Times New Roman"/>
                <a:cs typeface="Times New Roman"/>
              </a:rPr>
              <a:t>9</a:t>
            </a:r>
            <a:r>
              <a:rPr dirty="0" sz="750" spc="-25">
                <a:latin typeface="Times New Roman"/>
                <a:cs typeface="Times New Roman"/>
              </a:rPr>
              <a:t>]</a:t>
            </a:r>
            <a:endParaRPr sz="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627" y="1030224"/>
            <a:ext cx="9784080" cy="5504815"/>
          </a:xfrm>
          <a:custGeom>
            <a:avLst/>
            <a:gdLst/>
            <a:ahLst/>
            <a:cxnLst/>
            <a:rect l="l" t="t" r="r" b="b"/>
            <a:pathLst>
              <a:path w="9784080" h="5504815">
                <a:moveTo>
                  <a:pt x="9784079" y="5504688"/>
                </a:moveTo>
                <a:lnTo>
                  <a:pt x="0" y="5504688"/>
                </a:lnTo>
                <a:lnTo>
                  <a:pt x="0" y="0"/>
                </a:lnTo>
                <a:lnTo>
                  <a:pt x="9784079" y="0"/>
                </a:lnTo>
                <a:lnTo>
                  <a:pt x="9784079" y="5504688"/>
                </a:lnTo>
                <a:close/>
              </a:path>
            </a:pathLst>
          </a:custGeom>
          <a:solidFill>
            <a:srgbClr val="FDF9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52627" y="1030224"/>
            <a:ext cx="2753995" cy="5504815"/>
            <a:chOff x="452627" y="1030224"/>
            <a:chExt cx="2753995" cy="5504815"/>
          </a:xfrm>
        </p:grpSpPr>
        <p:sp>
          <p:nvSpPr>
            <p:cNvPr id="4" name="object 4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AAC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2627" y="3781043"/>
              <a:ext cx="2753995" cy="2753995"/>
            </a:xfrm>
            <a:custGeom>
              <a:avLst/>
              <a:gdLst/>
              <a:ahLst/>
              <a:cxnLst/>
              <a:rect l="l" t="t" r="r" b="b"/>
              <a:pathLst>
                <a:path w="2753995" h="2753995">
                  <a:moveTo>
                    <a:pt x="2753868" y="2753868"/>
                  </a:moveTo>
                  <a:lnTo>
                    <a:pt x="0" y="2753868"/>
                  </a:lnTo>
                  <a:lnTo>
                    <a:pt x="0" y="2743200"/>
                  </a:lnTo>
                  <a:lnTo>
                    <a:pt x="2753868" y="0"/>
                  </a:lnTo>
                  <a:lnTo>
                    <a:pt x="2753868" y="2753868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2627" y="1030224"/>
              <a:ext cx="2749550" cy="2758440"/>
            </a:xfrm>
            <a:custGeom>
              <a:avLst/>
              <a:gdLst/>
              <a:ahLst/>
              <a:cxnLst/>
              <a:rect l="l" t="t" r="r" b="b"/>
              <a:pathLst>
                <a:path w="2749550" h="2758440">
                  <a:moveTo>
                    <a:pt x="2749296" y="2758440"/>
                  </a:moveTo>
                  <a:lnTo>
                    <a:pt x="0" y="2758440"/>
                  </a:lnTo>
                  <a:lnTo>
                    <a:pt x="0" y="0"/>
                  </a:lnTo>
                  <a:lnTo>
                    <a:pt x="2749296" y="0"/>
                  </a:lnTo>
                  <a:lnTo>
                    <a:pt x="2749296" y="2758440"/>
                  </a:lnTo>
                  <a:close/>
                </a:path>
              </a:pathLst>
            </a:custGeom>
            <a:solidFill>
              <a:srgbClr val="CCB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2627" y="1031747"/>
              <a:ext cx="2749550" cy="2757170"/>
            </a:xfrm>
            <a:custGeom>
              <a:avLst/>
              <a:gdLst/>
              <a:ahLst/>
              <a:cxnLst/>
              <a:rect l="l" t="t" r="r" b="b"/>
              <a:pathLst>
                <a:path w="2749550" h="2757170">
                  <a:moveTo>
                    <a:pt x="2749296" y="2756916"/>
                  </a:moveTo>
                  <a:lnTo>
                    <a:pt x="0" y="2756916"/>
                  </a:lnTo>
                  <a:lnTo>
                    <a:pt x="0" y="0"/>
                  </a:lnTo>
                  <a:lnTo>
                    <a:pt x="2749296" y="2756916"/>
                  </a:lnTo>
                  <a:close/>
                </a:path>
              </a:pathLst>
            </a:custGeom>
            <a:solidFill>
              <a:srgbClr val="F4CD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3144" rIns="0" bIns="0" rtlCol="0" vert="horz">
            <a:spAutoFit/>
          </a:bodyPr>
          <a:lstStyle/>
          <a:p>
            <a:pPr marL="2889885">
              <a:lnSpc>
                <a:spcPct val="100000"/>
              </a:lnSpc>
              <a:spcBef>
                <a:spcPts val="100"/>
              </a:spcBef>
            </a:pPr>
            <a:r>
              <a:rPr dirty="0" spc="210"/>
              <a:t>INTERPRETABILITY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02420" y="2675680"/>
            <a:ext cx="5335905" cy="29845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50"/>
              </a:spcBef>
            </a:pPr>
            <a:r>
              <a:rPr dirty="0" sz="1400">
                <a:latin typeface="Times New Roman"/>
                <a:cs typeface="Times New Roman"/>
              </a:rPr>
              <a:t>Interpretability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crucial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aspect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machine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learning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EEG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signal </a:t>
            </a:r>
            <a:r>
              <a:rPr dirty="0" sz="1400">
                <a:latin typeface="Times New Roman"/>
                <a:cs typeface="Times New Roman"/>
              </a:rPr>
              <a:t>classification.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While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machine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learning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achieve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high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accuracy </a:t>
            </a:r>
            <a:r>
              <a:rPr dirty="0" sz="1400">
                <a:latin typeface="Times New Roman"/>
                <a:cs typeface="Times New Roman"/>
              </a:rPr>
              <a:t>rates,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difficult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understand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arrived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its </a:t>
            </a:r>
            <a:r>
              <a:rPr dirty="0" sz="1400">
                <a:latin typeface="Times New Roman"/>
                <a:cs typeface="Times New Roman"/>
              </a:rPr>
              <a:t>conclusions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lack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transparency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challenging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trust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results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identify</a:t>
            </a:r>
            <a:r>
              <a:rPr dirty="0" sz="1400" spc="-11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errors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biases</a:t>
            </a:r>
            <a:r>
              <a:rPr dirty="0" sz="1400" spc="-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000"/>
              </a:lnSpc>
            </a:pP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address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challenge,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researchers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developing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strategies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for </a:t>
            </a:r>
            <a:r>
              <a:rPr dirty="0" sz="1400">
                <a:latin typeface="Times New Roman"/>
                <a:cs typeface="Times New Roman"/>
              </a:rPr>
              <a:t>improving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interpretability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machine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learning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models.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include </a:t>
            </a:r>
            <a:r>
              <a:rPr dirty="0" sz="1400">
                <a:latin typeface="Times New Roman"/>
                <a:cs typeface="Times New Roman"/>
              </a:rPr>
              <a:t>techniques such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visualization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tools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allow </a:t>
            </a:r>
            <a:r>
              <a:rPr dirty="0" sz="1400" spc="-10">
                <a:latin typeface="Times New Roman"/>
                <a:cs typeface="Times New Roman"/>
              </a:rPr>
              <a:t>users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see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model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making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decisions,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identifying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removing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biases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data.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By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improving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interpretability,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 can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increase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35">
                <a:latin typeface="Times New Roman"/>
                <a:cs typeface="Times New Roman"/>
              </a:rPr>
              <a:t>reliability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trustworthiness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classification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results,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making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them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useful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real- </a:t>
            </a:r>
            <a:r>
              <a:rPr dirty="0" sz="1400">
                <a:latin typeface="Times New Roman"/>
                <a:cs typeface="Times New Roman"/>
              </a:rPr>
              <a:t>world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applications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400" spc="-2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8293" y="1520395"/>
            <a:ext cx="3252470" cy="809625"/>
          </a:xfrm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0"/>
              </a:spcBef>
            </a:pPr>
            <a:r>
              <a:rPr dirty="0" sz="2550"/>
              <a:t>NON-</a:t>
            </a:r>
            <a:r>
              <a:rPr dirty="0" sz="2550" spc="135"/>
              <a:t>FUNCTIONAL </a:t>
            </a:r>
            <a:r>
              <a:rPr dirty="0" sz="2550" spc="114"/>
              <a:t>REQUIREMENTS</a:t>
            </a:r>
            <a:endParaRPr sz="2550"/>
          </a:p>
        </p:txBody>
      </p:sp>
      <p:sp>
        <p:nvSpPr>
          <p:cNvPr id="3" name="object 3" descr=""/>
          <p:cNvSpPr txBox="1"/>
          <p:nvPr/>
        </p:nvSpPr>
        <p:spPr>
          <a:xfrm>
            <a:off x="1089134" y="2877744"/>
            <a:ext cx="5175885" cy="290766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900" spc="-10" b="1">
                <a:latin typeface="Times New Roman"/>
                <a:cs typeface="Times New Roman"/>
              </a:rPr>
              <a:t>Performance</a:t>
            </a:r>
            <a:r>
              <a:rPr dirty="0" sz="1900" spc="-1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preprocessing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80">
                <a:latin typeface="Times New Roman"/>
                <a:cs typeface="Times New Roman"/>
              </a:rPr>
              <a:t>analysis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steps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shall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completed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within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 spc="-60">
                <a:latin typeface="Times New Roman"/>
                <a:cs typeface="Times New Roman"/>
              </a:rPr>
              <a:t>acceptable</a:t>
            </a:r>
            <a:r>
              <a:rPr dirty="0" sz="1600" spc="-13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time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frame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(e.g.,</a:t>
            </a:r>
            <a:r>
              <a:rPr dirty="0" sz="1600" spc="-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&lt;1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second</a:t>
            </a:r>
            <a:r>
              <a:rPr dirty="0" sz="1600" spc="-114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per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EEG</a:t>
            </a:r>
            <a:r>
              <a:rPr dirty="0" sz="1600" spc="-1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segment).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1405"/>
              </a:spcBef>
            </a:pPr>
            <a:r>
              <a:rPr dirty="0" sz="1900" spc="-10" b="1">
                <a:latin typeface="Times New Roman"/>
                <a:cs typeface="Times New Roman"/>
              </a:rPr>
              <a:t>Scalability</a:t>
            </a:r>
            <a:r>
              <a:rPr dirty="0" sz="1900" spc="-1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system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shall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designed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handle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larger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datasets</a:t>
            </a:r>
            <a:r>
              <a:rPr dirty="0" sz="1600" spc="-10">
                <a:latin typeface="Times New Roman"/>
                <a:cs typeface="Times New Roman"/>
              </a:rPr>
              <a:t> efficiently,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1600" spc="-10">
                <a:latin typeface="Times New Roman"/>
                <a:cs typeface="Times New Roman"/>
              </a:rPr>
              <a:t>with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appropriate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optimization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techniques</a:t>
            </a:r>
            <a:r>
              <a:rPr dirty="0" sz="1900" spc="-1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688" y="1570780"/>
            <a:ext cx="1530985" cy="3149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20" b="1">
                <a:solidFill>
                  <a:srgbClr val="000000"/>
                </a:solidFill>
                <a:latin typeface="Times New Roman"/>
                <a:cs typeface="Times New Roman"/>
              </a:rPr>
              <a:t>User</a:t>
            </a:r>
            <a:r>
              <a:rPr dirty="0" sz="1900" spc="-10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-20" b="1">
                <a:solidFill>
                  <a:srgbClr val="000000"/>
                </a:solidFill>
                <a:latin typeface="Times New Roman"/>
                <a:cs typeface="Times New Roman"/>
              </a:rPr>
              <a:t>Interface</a:t>
            </a:r>
            <a:r>
              <a:rPr dirty="0" sz="1900" spc="-2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47684" y="1823056"/>
            <a:ext cx="4890135" cy="362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209">
              <a:lnSpc>
                <a:spcPct val="1406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user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interface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shall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designed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ease</a:t>
            </a:r>
            <a:r>
              <a:rPr dirty="0" sz="1600" spc="-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use,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catering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 spc="-10">
                <a:latin typeface="Times New Roman"/>
                <a:cs typeface="Times New Roman"/>
              </a:rPr>
              <a:t>both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expert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users</a:t>
            </a:r>
            <a:r>
              <a:rPr dirty="0" sz="1600" spc="-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those</a:t>
            </a:r>
            <a:r>
              <a:rPr dirty="0" sz="1600" spc="-114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with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limited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technical </a:t>
            </a:r>
            <a:r>
              <a:rPr dirty="0" sz="1600" spc="-10">
                <a:latin typeface="Times New Roman"/>
                <a:cs typeface="Times New Roman"/>
              </a:rPr>
              <a:t>expertise.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10" b="1">
                <a:latin typeface="Times New Roman"/>
                <a:cs typeface="Times New Roman"/>
              </a:rPr>
              <a:t>Compatibility</a:t>
            </a:r>
            <a:r>
              <a:rPr dirty="0" sz="1900" spc="-1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system</a:t>
            </a:r>
            <a:r>
              <a:rPr dirty="0" sz="1600" spc="-145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shall</a:t>
            </a:r>
            <a:r>
              <a:rPr dirty="0" sz="1600" spc="-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support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common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EEG</a:t>
            </a:r>
            <a:r>
              <a:rPr dirty="0" sz="1600" spc="-1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data</a:t>
            </a:r>
            <a:r>
              <a:rPr dirty="0" sz="1600" spc="-45">
                <a:latin typeface="Times New Roman"/>
                <a:cs typeface="Times New Roman"/>
              </a:rPr>
              <a:t> formats,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ensuring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50">
                <a:latin typeface="Times New Roman"/>
                <a:cs typeface="Times New Roman"/>
              </a:rPr>
              <a:t>compatibility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with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80">
                <a:latin typeface="Times New Roman"/>
                <a:cs typeface="Times New Roman"/>
              </a:rPr>
              <a:t>widely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used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datasets.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00" spc="-10" b="1">
                <a:latin typeface="Times New Roman"/>
                <a:cs typeface="Times New Roman"/>
              </a:rPr>
              <a:t>Reliability</a:t>
            </a:r>
            <a:r>
              <a:rPr dirty="0" sz="1900" spc="-1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system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shall</a:t>
            </a:r>
            <a:r>
              <a:rPr dirty="0" sz="1600" spc="-20">
                <a:latin typeface="Times New Roman"/>
                <a:cs typeface="Times New Roman"/>
              </a:rPr>
              <a:t> incorporate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error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handling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mechanisms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65">
                <a:latin typeface="Times New Roman"/>
                <a:cs typeface="Times New Roman"/>
              </a:rPr>
              <a:t>gracefully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manage</a:t>
            </a:r>
            <a:r>
              <a:rPr dirty="0" sz="1600" spc="-45">
                <a:latin typeface="Times New Roman"/>
                <a:cs typeface="Times New Roman"/>
              </a:rPr>
              <a:t> unexpected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errors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during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data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2119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100"/>
              </a:spcBef>
            </a:pPr>
            <a:r>
              <a:rPr dirty="0" spc="225"/>
              <a:t>SYSTEM</a:t>
            </a:r>
            <a:r>
              <a:rPr dirty="0" spc="335"/>
              <a:t> </a:t>
            </a:r>
            <a:r>
              <a:rPr dirty="0" spc="90"/>
              <a:t>DESIGN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97308" y="2446271"/>
            <a:ext cx="5297805" cy="3486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1100"/>
              </a:lnSpc>
              <a:spcBef>
                <a:spcPts val="105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Architecture</a:t>
            </a:r>
            <a:r>
              <a:rPr dirty="0" sz="1600" spc="-35" b="1">
                <a:latin typeface="Times New Roman"/>
                <a:cs typeface="Times New Roman"/>
              </a:rPr>
              <a:t>:</a:t>
            </a:r>
            <a:r>
              <a:rPr dirty="0" sz="1600" spc="385" b="1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system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shall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follow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modular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architecture,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with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Times New Roman"/>
                <a:cs typeface="Times New Roman"/>
              </a:rPr>
              <a:t>clear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data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flow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45">
                <a:latin typeface="Times New Roman"/>
                <a:cs typeface="Times New Roman"/>
              </a:rPr>
              <a:t>between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data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5">
                <a:latin typeface="Times New Roman"/>
                <a:cs typeface="Times New Roman"/>
              </a:rPr>
              <a:t>preprocessing,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65">
                <a:latin typeface="Times New Roman"/>
                <a:cs typeface="Times New Roman"/>
              </a:rPr>
              <a:t>wavelet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transform,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feature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extraction,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feature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selection,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classification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components.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A</a:t>
            </a:r>
            <a:r>
              <a:rPr dirty="0" sz="1600" spc="-12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pipeline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approach</a:t>
            </a:r>
            <a:r>
              <a:rPr dirty="0" sz="1600" spc="-50">
                <a:latin typeface="Times New Roman"/>
                <a:cs typeface="Times New Roman"/>
              </a:rPr>
              <a:t> shall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used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guide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data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through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the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75">
                <a:latin typeface="Times New Roman"/>
                <a:cs typeface="Times New Roman"/>
              </a:rPr>
              <a:t>analysis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process.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12700" marR="17780">
              <a:lnSpc>
                <a:spcPct val="141000"/>
              </a:lnSpc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Algorithms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Techniques</a:t>
            </a:r>
            <a:r>
              <a:rPr dirty="0" sz="1600" spc="-10" b="1">
                <a:latin typeface="Times New Roman"/>
                <a:cs typeface="Times New Roman"/>
              </a:rPr>
              <a:t>: </a:t>
            </a:r>
            <a:r>
              <a:rPr dirty="0" sz="1600" spc="-10">
                <a:latin typeface="Times New Roman"/>
                <a:cs typeface="Times New Roman"/>
              </a:rPr>
              <a:t>Detailed </a:t>
            </a:r>
            <a:r>
              <a:rPr dirty="0" sz="1600" spc="-35">
                <a:latin typeface="Times New Roman"/>
                <a:cs typeface="Times New Roman"/>
              </a:rPr>
              <a:t>algorithms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equations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3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preprocessing,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wavelet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transform,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feature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extraction, </a:t>
            </a:r>
            <a:r>
              <a:rPr dirty="0" sz="1600">
                <a:latin typeface="Times New Roman"/>
                <a:cs typeface="Times New Roman"/>
              </a:rPr>
              <a:t>feature</a:t>
            </a:r>
            <a:r>
              <a:rPr dirty="0" sz="1600" spc="4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selection,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5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machine</a:t>
            </a:r>
            <a:r>
              <a:rPr dirty="0" sz="1600" spc="4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learning</a:t>
            </a:r>
            <a:r>
              <a:rPr dirty="0" sz="1600" spc="4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techniques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shall</a:t>
            </a:r>
            <a:r>
              <a:rPr dirty="0" sz="1600" spc="47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be </a:t>
            </a:r>
            <a:r>
              <a:rPr dirty="0" sz="1600" spc="-10">
                <a:latin typeface="Times New Roman"/>
                <a:cs typeface="Times New Roman"/>
              </a:rPr>
              <a:t>provided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63505" y="1606309"/>
            <a:ext cx="4498340" cy="4398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105"/>
              </a:spcBef>
            </a:pP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Support</a:t>
            </a:r>
            <a:r>
              <a:rPr dirty="0" sz="1100" spc="-3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Vector </a:t>
            </a:r>
            <a:r>
              <a:rPr dirty="0" sz="1100" spc="-125" b="1">
                <a:solidFill>
                  <a:srgbClr val="1F2A8E"/>
                </a:solidFill>
                <a:latin typeface="Times New Roman"/>
                <a:cs typeface="Times New Roman"/>
              </a:rPr>
              <a:t>Machines……………………………………………………….23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 Random</a:t>
            </a:r>
            <a:r>
              <a:rPr dirty="0" sz="1100" spc="-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45" b="1">
                <a:solidFill>
                  <a:srgbClr val="1F2A8E"/>
                </a:solidFill>
                <a:latin typeface="Times New Roman"/>
                <a:cs typeface="Times New Roman"/>
              </a:rPr>
              <a:t>Forests………………………………………………………………….25</a:t>
            </a:r>
            <a:r>
              <a:rPr dirty="0" sz="1100" spc="50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200" b="1">
                <a:solidFill>
                  <a:srgbClr val="1F2A8E"/>
                </a:solidFill>
                <a:latin typeface="Times New Roman"/>
                <a:cs typeface="Times New Roman"/>
              </a:rPr>
              <a:t>CNN……………………………………………………………………………………………….27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 How</a:t>
            </a:r>
            <a:r>
              <a:rPr dirty="0" sz="1100" spc="1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can</a:t>
            </a:r>
            <a:r>
              <a:rPr dirty="0" sz="1100" spc="-4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ML</a:t>
            </a:r>
            <a:r>
              <a:rPr dirty="0" sz="1100" spc="-2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be</a:t>
            </a:r>
            <a:r>
              <a:rPr dirty="0" sz="1100" spc="2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used</a:t>
            </a:r>
            <a:r>
              <a:rPr dirty="0" sz="1100" spc="-1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for </a:t>
            </a:r>
            <a:r>
              <a:rPr dirty="0" sz="1100" spc="-50" b="1">
                <a:solidFill>
                  <a:srgbClr val="1F2A8E"/>
                </a:solidFill>
                <a:latin typeface="Times New Roman"/>
                <a:cs typeface="Times New Roman"/>
              </a:rPr>
              <a:t>EEG</a:t>
            </a:r>
            <a:r>
              <a:rPr dirty="0" sz="1100" spc="-12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1F2A8E"/>
                </a:solidFill>
                <a:latin typeface="Times New Roman"/>
                <a:cs typeface="Times New Roman"/>
              </a:rPr>
              <a:t>Signal</a:t>
            </a:r>
            <a:r>
              <a:rPr dirty="0" sz="1100" spc="-5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Classification?......................................30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What</a:t>
            </a:r>
            <a:r>
              <a:rPr dirty="0" sz="1100" spc="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25" b="1">
                <a:solidFill>
                  <a:srgbClr val="1F2A8E"/>
                </a:solidFill>
                <a:latin typeface="Times New Roman"/>
                <a:cs typeface="Times New Roman"/>
              </a:rPr>
              <a:t>are</a:t>
            </a:r>
            <a:r>
              <a:rPr dirty="0" sz="1100" spc="-5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the</a:t>
            </a:r>
            <a:r>
              <a:rPr dirty="0" sz="1100" spc="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25" b="1">
                <a:solidFill>
                  <a:srgbClr val="1F2A8E"/>
                </a:solidFill>
                <a:latin typeface="Times New Roman"/>
                <a:cs typeface="Times New Roman"/>
              </a:rPr>
              <a:t>challenges</a:t>
            </a:r>
            <a:r>
              <a:rPr dirty="0" sz="1100" spc="-4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using</a:t>
            </a:r>
            <a:r>
              <a:rPr dirty="0" sz="1100" spc="3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ML</a:t>
            </a:r>
            <a:r>
              <a:rPr dirty="0" sz="1100" spc="-1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for</a:t>
            </a:r>
            <a:r>
              <a:rPr dirty="0" sz="1100" spc="1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1F2A8E"/>
                </a:solidFill>
                <a:latin typeface="Times New Roman"/>
                <a:cs typeface="Times New Roman"/>
              </a:rPr>
              <a:t>EEG</a:t>
            </a:r>
            <a:r>
              <a:rPr dirty="0" sz="1100" spc="-10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1F2A8E"/>
                </a:solidFill>
                <a:latin typeface="Times New Roman"/>
                <a:cs typeface="Times New Roman"/>
              </a:rPr>
              <a:t>Signal</a:t>
            </a:r>
            <a:r>
              <a:rPr dirty="0" sz="1100" spc="-5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Classification?...............32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Model</a:t>
            </a:r>
            <a:r>
              <a:rPr dirty="0" sz="1100" spc="-6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35" b="1">
                <a:solidFill>
                  <a:srgbClr val="1F2A8E"/>
                </a:solidFill>
                <a:latin typeface="Times New Roman"/>
                <a:cs typeface="Times New Roman"/>
              </a:rPr>
              <a:t>training…………………………………………………………………..34</a:t>
            </a:r>
            <a:r>
              <a:rPr dirty="0" sz="1100" spc="50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215" b="1">
                <a:solidFill>
                  <a:srgbClr val="1F2A8E"/>
                </a:solidFill>
                <a:latin typeface="Times New Roman"/>
                <a:cs typeface="Times New Roman"/>
              </a:rPr>
              <a:t>Code……………………………………………………………………………………35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Model</a:t>
            </a:r>
            <a:r>
              <a:rPr dirty="0" sz="1100" spc="-6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25" b="1">
                <a:solidFill>
                  <a:srgbClr val="1F2A8E"/>
                </a:solidFill>
                <a:latin typeface="Times New Roman"/>
                <a:cs typeface="Times New Roman"/>
              </a:rPr>
              <a:t>evaluation………………………………………………………………..37</a:t>
            </a:r>
            <a:endParaRPr sz="1100">
              <a:latin typeface="Times New Roman"/>
              <a:cs typeface="Times New Roman"/>
            </a:endParaRPr>
          </a:p>
          <a:p>
            <a:pPr marL="12700" marR="478790">
              <a:lnSpc>
                <a:spcPct val="153900"/>
              </a:lnSpc>
              <a:spcBef>
                <a:spcPts val="10"/>
              </a:spcBef>
            </a:pPr>
            <a:r>
              <a:rPr dirty="0" sz="1100" spc="-120" b="1">
                <a:solidFill>
                  <a:srgbClr val="1F2A8E"/>
                </a:solidFill>
                <a:latin typeface="Times New Roman"/>
                <a:cs typeface="Times New Roman"/>
              </a:rPr>
              <a:t>Interpretability…………………………………………………………………..38</a:t>
            </a: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 Non-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Functional </a:t>
            </a:r>
            <a:r>
              <a:rPr dirty="0" sz="1100" spc="-130" b="1">
                <a:solidFill>
                  <a:srgbClr val="1F2A8E"/>
                </a:solidFill>
                <a:latin typeface="Times New Roman"/>
                <a:cs typeface="Times New Roman"/>
              </a:rPr>
              <a:t>Requirements………………………………………………..39</a:t>
            </a:r>
            <a:r>
              <a:rPr dirty="0" sz="1100" spc="-20" b="1">
                <a:solidFill>
                  <a:srgbClr val="1F2A8E"/>
                </a:solidFill>
                <a:latin typeface="Times New Roman"/>
                <a:cs typeface="Times New Roman"/>
              </a:rPr>
              <a:t> System</a:t>
            </a:r>
            <a:r>
              <a:rPr dirty="0" sz="1100" spc="-3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40" b="1">
                <a:solidFill>
                  <a:srgbClr val="1F2A8E"/>
                </a:solidFill>
                <a:latin typeface="Times New Roman"/>
                <a:cs typeface="Times New Roman"/>
              </a:rPr>
              <a:t>Design…………………………………………………………………...40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 Data</a:t>
            </a:r>
            <a:r>
              <a:rPr dirty="0" sz="1100" spc="-4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45" b="1">
                <a:solidFill>
                  <a:srgbClr val="1F2A8E"/>
                </a:solidFill>
                <a:latin typeface="Times New Roman"/>
                <a:cs typeface="Times New Roman"/>
              </a:rPr>
              <a:t>Analysis…………………………………………………………………….41</a:t>
            </a:r>
            <a:r>
              <a:rPr dirty="0" sz="1100" spc="50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95" b="1">
                <a:solidFill>
                  <a:srgbClr val="1F2A8E"/>
                </a:solidFill>
                <a:latin typeface="Times New Roman"/>
                <a:cs typeface="Times New Roman"/>
              </a:rPr>
              <a:t>Results……………………….…………………………………………………………..42</a:t>
            </a:r>
            <a:endParaRPr sz="1100">
              <a:latin typeface="Times New Roman"/>
              <a:cs typeface="Times New Roman"/>
            </a:endParaRPr>
          </a:p>
          <a:p>
            <a:pPr marL="12700" marR="252729">
              <a:lnSpc>
                <a:spcPct val="153000"/>
              </a:lnSpc>
              <a:spcBef>
                <a:spcPts val="5"/>
              </a:spcBef>
            </a:pP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Current trends</a:t>
            </a:r>
            <a:r>
              <a:rPr dirty="0" sz="1100" spc="-1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in</a:t>
            </a:r>
            <a:r>
              <a:rPr dirty="0" sz="1100" spc="2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1F2A8E"/>
                </a:solidFill>
                <a:latin typeface="Times New Roman"/>
                <a:cs typeface="Times New Roman"/>
              </a:rPr>
              <a:t>EEG</a:t>
            </a:r>
            <a:r>
              <a:rPr dirty="0" sz="1100" spc="-10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signal</a:t>
            </a:r>
            <a:r>
              <a:rPr dirty="0" sz="1100" spc="-25" b="1">
                <a:solidFill>
                  <a:srgbClr val="1F2A8E"/>
                </a:solidFill>
                <a:latin typeface="Times New Roman"/>
                <a:cs typeface="Times New Roman"/>
              </a:rPr>
              <a:t> classification</a:t>
            </a:r>
            <a:r>
              <a:rPr dirty="0" sz="1100" spc="-4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05" b="1">
                <a:solidFill>
                  <a:srgbClr val="1F2A8E"/>
                </a:solidFill>
                <a:latin typeface="Times New Roman"/>
                <a:cs typeface="Times New Roman"/>
              </a:rPr>
              <a:t>research………………………..43</a:t>
            </a: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 Future</a:t>
            </a:r>
            <a:r>
              <a:rPr dirty="0" sz="1100" spc="-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1F2A8E"/>
                </a:solidFill>
                <a:latin typeface="Times New Roman"/>
                <a:cs typeface="Times New Roman"/>
              </a:rPr>
              <a:t>directions</a:t>
            </a: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in</a:t>
            </a:r>
            <a:r>
              <a:rPr dirty="0" sz="1100" spc="45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1F2A8E"/>
                </a:solidFill>
                <a:latin typeface="Times New Roman"/>
                <a:cs typeface="Times New Roman"/>
              </a:rPr>
              <a:t>EEG</a:t>
            </a:r>
            <a:r>
              <a:rPr dirty="0" sz="1100" spc="-114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1F2A8E"/>
                </a:solidFill>
                <a:latin typeface="Times New Roman"/>
                <a:cs typeface="Times New Roman"/>
              </a:rPr>
              <a:t>signal</a:t>
            </a:r>
            <a:r>
              <a:rPr dirty="0" sz="110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25" b="1">
                <a:solidFill>
                  <a:srgbClr val="1F2A8E"/>
                </a:solidFill>
                <a:latin typeface="Times New Roman"/>
                <a:cs typeface="Times New Roman"/>
              </a:rPr>
              <a:t>classification</a:t>
            </a:r>
            <a:r>
              <a:rPr dirty="0" sz="1100" spc="-3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100" b="1">
                <a:solidFill>
                  <a:srgbClr val="1F2A8E"/>
                </a:solidFill>
                <a:latin typeface="Times New Roman"/>
                <a:cs typeface="Times New Roman"/>
              </a:rPr>
              <a:t>research……………………..45</a:t>
            </a:r>
            <a:r>
              <a:rPr dirty="0" sz="1100" spc="500" b="1">
                <a:solidFill>
                  <a:srgbClr val="1F2A8E"/>
                </a:solidFill>
                <a:latin typeface="Times New Roman"/>
                <a:cs typeface="Times New Roman"/>
              </a:rPr>
              <a:t> </a:t>
            </a:r>
            <a:r>
              <a:rPr dirty="0" sz="1100" spc="-315" b="1">
                <a:solidFill>
                  <a:srgbClr val="1F2A8E"/>
                </a:solidFill>
                <a:latin typeface="Arial"/>
                <a:cs typeface="Arial"/>
              </a:rPr>
              <a:t>Conclusion………………………………………………………………………………47</a:t>
            </a:r>
            <a:r>
              <a:rPr dirty="0" sz="1100" spc="500" b="1">
                <a:solidFill>
                  <a:srgbClr val="1F2A8E"/>
                </a:solidFill>
                <a:latin typeface="Arial"/>
                <a:cs typeface="Arial"/>
              </a:rPr>
              <a:t> </a:t>
            </a:r>
            <a:r>
              <a:rPr dirty="0" sz="1100" spc="-290" b="1">
                <a:solidFill>
                  <a:srgbClr val="1F2A8E"/>
                </a:solidFill>
                <a:latin typeface="Arial"/>
                <a:cs typeface="Arial"/>
              </a:rPr>
              <a:t>References…………………………………………………………………………….48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2597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50" spc="110"/>
              <a:t>DATA</a:t>
            </a:r>
            <a:r>
              <a:rPr dirty="0" sz="2850" spc="310"/>
              <a:t> </a:t>
            </a:r>
            <a:r>
              <a:rPr dirty="0" sz="2850" spc="135"/>
              <a:t>ANALYSIS</a:t>
            </a:r>
            <a:endParaRPr sz="2850"/>
          </a:p>
        </p:txBody>
      </p:sp>
      <p:sp>
        <p:nvSpPr>
          <p:cNvPr id="3" name="object 3" descr=""/>
          <p:cNvSpPr txBox="1"/>
          <p:nvPr/>
        </p:nvSpPr>
        <p:spPr>
          <a:xfrm>
            <a:off x="901651" y="2371023"/>
            <a:ext cx="5650865" cy="32842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8255">
              <a:lnSpc>
                <a:spcPct val="151200"/>
              </a:lnSpc>
              <a:spcBef>
                <a:spcPts val="90"/>
              </a:spcBef>
            </a:pPr>
            <a:r>
              <a:rPr dirty="0" u="heavy" sz="17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EEG</a:t>
            </a:r>
            <a:r>
              <a:rPr dirty="0" u="heavy" sz="1750" spc="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dirty="0" u="heavy" sz="1750" spc="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Characteristics</a:t>
            </a:r>
            <a:r>
              <a:rPr dirty="0" sz="1750">
                <a:latin typeface="Times New Roman"/>
                <a:cs typeface="Times New Roman"/>
              </a:rPr>
              <a:t>:</a:t>
            </a:r>
            <a:r>
              <a:rPr dirty="0" sz="1750" spc="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EEG</a:t>
            </a:r>
            <a:r>
              <a:rPr dirty="0" sz="1750" spc="8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data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shall</a:t>
            </a:r>
            <a:r>
              <a:rPr dirty="0" sz="1750" spc="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be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collected</a:t>
            </a:r>
            <a:r>
              <a:rPr dirty="0" sz="1750" spc="6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from </a:t>
            </a:r>
            <a:r>
              <a:rPr dirty="0" sz="1750" spc="-50">
                <a:latin typeface="Times New Roman"/>
                <a:cs typeface="Times New Roman"/>
              </a:rPr>
              <a:t>diverse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subjects</a:t>
            </a:r>
            <a:r>
              <a:rPr dirty="0" sz="1750" spc="-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using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various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electrode</a:t>
            </a:r>
            <a:r>
              <a:rPr dirty="0" sz="1750" spc="-30">
                <a:latin typeface="Times New Roman"/>
                <a:cs typeface="Times New Roman"/>
              </a:rPr>
              <a:t> placements.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Data </a:t>
            </a:r>
            <a:r>
              <a:rPr dirty="0" sz="1750" spc="-10">
                <a:latin typeface="Times New Roman"/>
                <a:cs typeface="Times New Roman"/>
              </a:rPr>
              <a:t>will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be </a:t>
            </a:r>
            <a:r>
              <a:rPr dirty="0" sz="1750" spc="-55">
                <a:latin typeface="Times New Roman"/>
                <a:cs typeface="Times New Roman"/>
              </a:rPr>
              <a:t>sampled</a:t>
            </a:r>
            <a:r>
              <a:rPr dirty="0" sz="1750" spc="-10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at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</a:t>
            </a:r>
            <a:r>
              <a:rPr dirty="0" sz="1750" spc="-114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user-</a:t>
            </a:r>
            <a:r>
              <a:rPr dirty="0" sz="1750" spc="-45">
                <a:latin typeface="Times New Roman"/>
                <a:cs typeface="Times New Roman"/>
              </a:rPr>
              <a:t>defined</a:t>
            </a:r>
            <a:r>
              <a:rPr dirty="0" sz="1750" spc="-140">
                <a:latin typeface="Times New Roman"/>
                <a:cs typeface="Times New Roman"/>
              </a:rPr>
              <a:t> </a:t>
            </a:r>
            <a:r>
              <a:rPr dirty="0" sz="1750" spc="-30">
                <a:latin typeface="Times New Roman"/>
                <a:cs typeface="Times New Roman"/>
              </a:rPr>
              <a:t>rate,</a:t>
            </a:r>
            <a:r>
              <a:rPr dirty="0" sz="1750" spc="-85">
                <a:latin typeface="Times New Roman"/>
                <a:cs typeface="Times New Roman"/>
              </a:rPr>
              <a:t> </a:t>
            </a:r>
            <a:r>
              <a:rPr dirty="0" sz="1750" spc="-60">
                <a:latin typeface="Times New Roman"/>
                <a:cs typeface="Times New Roman"/>
              </a:rPr>
              <a:t>allowing</a:t>
            </a:r>
            <a:r>
              <a:rPr dirty="0" sz="1750" spc="-85">
                <a:latin typeface="Times New Roman"/>
                <a:cs typeface="Times New Roman"/>
              </a:rPr>
              <a:t> </a:t>
            </a:r>
            <a:r>
              <a:rPr dirty="0" sz="1750" spc="-65">
                <a:latin typeface="Times New Roman"/>
                <a:cs typeface="Times New Roman"/>
              </a:rPr>
              <a:t>flexibility</a:t>
            </a:r>
            <a:r>
              <a:rPr dirty="0" sz="1750" spc="-1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in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analysis</a:t>
            </a:r>
            <a:r>
              <a:rPr dirty="0" sz="1750" spc="-10">
                <a:solidFill>
                  <a:srgbClr val="0000FF"/>
                </a:solidFill>
                <a:latin typeface="Times New Roman"/>
                <a:cs typeface="Times New Roman"/>
              </a:rPr>
              <a:t>[4]</a:t>
            </a:r>
            <a:r>
              <a:rPr dirty="0" sz="1750" spc="-1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1100"/>
              </a:lnSpc>
              <a:spcBef>
                <a:spcPts val="1270"/>
              </a:spcBef>
            </a:pPr>
            <a:r>
              <a:rPr dirty="0" u="heavy" sz="17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Wavelet</a:t>
            </a:r>
            <a:r>
              <a:rPr dirty="0" u="heavy" sz="1750" spc="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Transform</a:t>
            </a:r>
            <a:r>
              <a:rPr dirty="0" sz="1750">
                <a:latin typeface="Times New Roman"/>
                <a:cs typeface="Times New Roman"/>
              </a:rPr>
              <a:t>: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EEG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signals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shall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undergo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DWT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using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a </a:t>
            </a:r>
            <a:r>
              <a:rPr dirty="0" sz="1750">
                <a:latin typeface="Times New Roman"/>
                <a:cs typeface="Times New Roman"/>
              </a:rPr>
              <a:t>specified</a:t>
            </a:r>
            <a:r>
              <a:rPr dirty="0" sz="1750" spc="110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wavelet</a:t>
            </a:r>
            <a:r>
              <a:rPr dirty="0" sz="1750" spc="114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basis</a:t>
            </a:r>
            <a:r>
              <a:rPr dirty="0" sz="1750" spc="110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function</a:t>
            </a:r>
            <a:r>
              <a:rPr dirty="0" sz="1750" spc="114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110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decomposition</a:t>
            </a:r>
            <a:r>
              <a:rPr dirty="0" sz="1750" spc="114">
                <a:latin typeface="Times New Roman"/>
                <a:cs typeface="Times New Roman"/>
              </a:rPr>
              <a:t>  </a:t>
            </a:r>
            <a:r>
              <a:rPr dirty="0" sz="1750" spc="-25">
                <a:latin typeface="Times New Roman"/>
                <a:cs typeface="Times New Roman"/>
              </a:rPr>
              <a:t>level. </a:t>
            </a:r>
            <a:r>
              <a:rPr dirty="0" sz="1750" spc="-20">
                <a:latin typeface="Times New Roman"/>
                <a:cs typeface="Times New Roman"/>
              </a:rPr>
              <a:t>Decomposed </a:t>
            </a:r>
            <a:r>
              <a:rPr dirty="0" sz="1750" spc="-30">
                <a:latin typeface="Times New Roman"/>
                <a:cs typeface="Times New Roman"/>
              </a:rPr>
              <a:t>signals</a:t>
            </a:r>
            <a:r>
              <a:rPr dirty="0" sz="1750" spc="-20">
                <a:latin typeface="Times New Roman"/>
                <a:cs typeface="Times New Roman"/>
              </a:rPr>
              <a:t> shall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be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35">
                <a:latin typeface="Times New Roman"/>
                <a:cs typeface="Times New Roman"/>
              </a:rPr>
              <a:t>categorized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into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delta,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theta,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alpha,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8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beta</a:t>
            </a:r>
            <a:r>
              <a:rPr dirty="0" sz="1750" spc="-105">
                <a:latin typeface="Times New Roman"/>
                <a:cs typeface="Times New Roman"/>
              </a:rPr>
              <a:t> </a:t>
            </a:r>
            <a:r>
              <a:rPr dirty="0" sz="1750" spc="-30">
                <a:latin typeface="Times New Roman"/>
                <a:cs typeface="Times New Roman"/>
              </a:rPr>
              <a:t>frequency</a:t>
            </a:r>
            <a:r>
              <a:rPr dirty="0" sz="1750" spc="-100">
                <a:latin typeface="Times New Roman"/>
                <a:cs typeface="Times New Roman"/>
              </a:rPr>
              <a:t> </a:t>
            </a:r>
            <a:r>
              <a:rPr dirty="0" sz="1750" spc="-30">
                <a:latin typeface="Times New Roman"/>
                <a:cs typeface="Times New Roman"/>
              </a:rPr>
              <a:t>bands</a:t>
            </a:r>
            <a:r>
              <a:rPr dirty="0" sz="1750" spc="-90"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0000FF"/>
                </a:solidFill>
                <a:latin typeface="Times New Roman"/>
                <a:cs typeface="Times New Roman"/>
              </a:rPr>
              <a:t>[5]</a:t>
            </a:r>
            <a:r>
              <a:rPr dirty="0" sz="1750" spc="-2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2449" y="2371023"/>
            <a:ext cx="5633720" cy="3284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1100"/>
              </a:lnSpc>
              <a:spcBef>
                <a:spcPts val="95"/>
              </a:spcBef>
            </a:pPr>
            <a:r>
              <a:rPr dirty="0" u="heavy" sz="17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Feature-</a:t>
            </a:r>
            <a:r>
              <a:rPr dirty="0" u="heavy" sz="17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Extraction</a:t>
            </a:r>
            <a:r>
              <a:rPr dirty="0" sz="1750">
                <a:latin typeface="Times New Roman"/>
                <a:cs typeface="Times New Roman"/>
              </a:rPr>
              <a:t>:</a:t>
            </a:r>
            <a:r>
              <a:rPr dirty="0" sz="1750" spc="300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Statistical</a:t>
            </a:r>
            <a:r>
              <a:rPr dirty="0" sz="1750" spc="325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features</a:t>
            </a:r>
            <a:r>
              <a:rPr dirty="0" sz="1750" spc="320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(mean,</a:t>
            </a:r>
            <a:r>
              <a:rPr dirty="0" sz="1750" spc="310">
                <a:latin typeface="Times New Roman"/>
                <a:cs typeface="Times New Roman"/>
              </a:rPr>
              <a:t>  </a:t>
            </a:r>
            <a:r>
              <a:rPr dirty="0" sz="1750" spc="-20">
                <a:latin typeface="Times New Roman"/>
                <a:cs typeface="Times New Roman"/>
              </a:rPr>
              <a:t>variance, </a:t>
            </a:r>
            <a:r>
              <a:rPr dirty="0" sz="1750" spc="-55">
                <a:latin typeface="Times New Roman"/>
                <a:cs typeface="Times New Roman"/>
              </a:rPr>
              <a:t>skewness,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kurtosis)</a:t>
            </a:r>
            <a:r>
              <a:rPr dirty="0" sz="1750" spc="-20">
                <a:latin typeface="Times New Roman"/>
                <a:cs typeface="Times New Roman"/>
              </a:rPr>
              <a:t> shall</a:t>
            </a:r>
            <a:r>
              <a:rPr dirty="0" sz="1750" spc="-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be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-30">
                <a:latin typeface="Times New Roman"/>
                <a:cs typeface="Times New Roman"/>
              </a:rPr>
              <a:t>calculated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from </a:t>
            </a:r>
            <a:r>
              <a:rPr dirty="0" sz="1750" spc="-40">
                <a:latin typeface="Times New Roman"/>
                <a:cs typeface="Times New Roman"/>
              </a:rPr>
              <a:t>wavelet </a:t>
            </a:r>
            <a:r>
              <a:rPr dirty="0" sz="1750" spc="-25">
                <a:latin typeface="Times New Roman"/>
                <a:cs typeface="Times New Roman"/>
              </a:rPr>
              <a:t>coefficients. </a:t>
            </a:r>
            <a:r>
              <a:rPr dirty="0" sz="1750">
                <a:latin typeface="Times New Roman"/>
                <a:cs typeface="Times New Roman"/>
              </a:rPr>
              <a:t>Spectral</a:t>
            </a:r>
            <a:r>
              <a:rPr dirty="0" sz="1750" spc="2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features</a:t>
            </a:r>
            <a:r>
              <a:rPr dirty="0" sz="1750" spc="204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(energy,</a:t>
            </a:r>
            <a:r>
              <a:rPr dirty="0" sz="1750" spc="2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power)</a:t>
            </a:r>
            <a:r>
              <a:rPr dirty="0" sz="1750" spc="20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shall</a:t>
            </a:r>
            <a:r>
              <a:rPr dirty="0" sz="1750" spc="2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be</a:t>
            </a:r>
            <a:r>
              <a:rPr dirty="0" sz="1750" spc="2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derived</a:t>
            </a:r>
            <a:r>
              <a:rPr dirty="0" sz="1750" spc="2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from</a:t>
            </a:r>
            <a:r>
              <a:rPr dirty="0" sz="1750" spc="195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each </a:t>
            </a:r>
            <a:r>
              <a:rPr dirty="0" sz="1750" spc="-30">
                <a:latin typeface="Times New Roman"/>
                <a:cs typeface="Times New Roman"/>
              </a:rPr>
              <a:t>frequency</a:t>
            </a:r>
            <a:r>
              <a:rPr dirty="0" sz="1750" spc="-14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band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0000FF"/>
                </a:solidFill>
                <a:latin typeface="Times New Roman"/>
                <a:cs typeface="Times New Roman"/>
              </a:rPr>
              <a:t>[1]</a:t>
            </a:r>
            <a:r>
              <a:rPr dirty="0" sz="1750" spc="-2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50900"/>
              </a:lnSpc>
              <a:spcBef>
                <a:spcPts val="1280"/>
              </a:spcBef>
            </a:pPr>
            <a:r>
              <a:rPr dirty="0" u="heavy" sz="17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Classification</a:t>
            </a:r>
            <a:r>
              <a:rPr dirty="0" sz="1750">
                <a:latin typeface="Times New Roman"/>
                <a:cs typeface="Times New Roman"/>
              </a:rPr>
              <a:t>:</a:t>
            </a:r>
            <a:r>
              <a:rPr dirty="0" sz="1750" spc="2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SVM</a:t>
            </a:r>
            <a:r>
              <a:rPr dirty="0" sz="1750" spc="2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27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Random</a:t>
            </a:r>
            <a:r>
              <a:rPr dirty="0" sz="1750" spc="254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Forest</a:t>
            </a:r>
            <a:r>
              <a:rPr dirty="0" sz="1750" spc="27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classifiers</a:t>
            </a:r>
            <a:r>
              <a:rPr dirty="0" sz="1750" spc="2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shall</a:t>
            </a:r>
            <a:r>
              <a:rPr dirty="0" sz="1750" spc="260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be </a:t>
            </a:r>
            <a:r>
              <a:rPr dirty="0" sz="1750">
                <a:latin typeface="Times New Roman"/>
                <a:cs typeface="Times New Roman"/>
              </a:rPr>
              <a:t>trained</a:t>
            </a:r>
            <a:r>
              <a:rPr dirty="0" sz="1750" spc="-75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using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selected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 spc="-35">
                <a:latin typeface="Times New Roman"/>
                <a:cs typeface="Times New Roman"/>
              </a:rPr>
              <a:t>features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binary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brain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state</a:t>
            </a:r>
            <a:r>
              <a:rPr dirty="0" sz="1750" spc="-50">
                <a:latin typeface="Times New Roman"/>
                <a:cs typeface="Times New Roman"/>
              </a:rPr>
              <a:t> </a:t>
            </a:r>
            <a:r>
              <a:rPr dirty="0" sz="1750" spc="-30">
                <a:latin typeface="Times New Roman"/>
                <a:cs typeface="Times New Roman"/>
              </a:rPr>
              <a:t>classification </a:t>
            </a:r>
            <a:r>
              <a:rPr dirty="0" sz="1750" spc="-55">
                <a:latin typeface="Times New Roman"/>
                <a:cs typeface="Times New Roman"/>
              </a:rPr>
              <a:t>(e.g.,</a:t>
            </a:r>
            <a:r>
              <a:rPr dirty="0" sz="1750" spc="-175">
                <a:latin typeface="Times New Roman"/>
                <a:cs typeface="Times New Roman"/>
              </a:rPr>
              <a:t> </a:t>
            </a:r>
            <a:r>
              <a:rPr dirty="0" sz="1750" spc="-70">
                <a:latin typeface="Times New Roman"/>
                <a:cs typeface="Times New Roman"/>
              </a:rPr>
              <a:t>relaxed </a:t>
            </a:r>
            <a:r>
              <a:rPr dirty="0" sz="1750" spc="-80">
                <a:latin typeface="Times New Roman"/>
                <a:cs typeface="Times New Roman"/>
              </a:rPr>
              <a:t>vs.</a:t>
            </a:r>
            <a:r>
              <a:rPr dirty="0" sz="1750" spc="-85">
                <a:latin typeface="Times New Roman"/>
                <a:cs typeface="Times New Roman"/>
              </a:rPr>
              <a:t> </a:t>
            </a:r>
            <a:r>
              <a:rPr dirty="0" sz="1750" spc="-45">
                <a:latin typeface="Times New Roman"/>
                <a:cs typeface="Times New Roman"/>
              </a:rPr>
              <a:t>focused) </a:t>
            </a:r>
            <a:r>
              <a:rPr dirty="0" sz="1750" spc="-2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dirty="0" sz="1750" spc="-20">
                <a:latin typeface="Times New Roman"/>
                <a:cs typeface="Times New Roman"/>
              </a:rPr>
              <a:t>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2597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50" spc="110"/>
              <a:t>DATA</a:t>
            </a:r>
            <a:r>
              <a:rPr dirty="0" sz="2850" spc="310"/>
              <a:t> </a:t>
            </a:r>
            <a:r>
              <a:rPr dirty="0" sz="2850" spc="135"/>
              <a:t>ANALYSIS</a:t>
            </a:r>
            <a:endParaRPr sz="28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334761" y="1030224"/>
            <a:ext cx="4902200" cy="5504815"/>
            <a:chOff x="5334761" y="1030224"/>
            <a:chExt cx="4902200" cy="55048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8571" y="2001011"/>
              <a:ext cx="4713732" cy="409651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38571" y="2001011"/>
              <a:ext cx="4712335" cy="4093845"/>
            </a:xfrm>
            <a:custGeom>
              <a:avLst/>
              <a:gdLst/>
              <a:ahLst/>
              <a:cxnLst/>
              <a:rect l="l" t="t" r="r" b="b"/>
              <a:pathLst>
                <a:path w="4712334" h="4093845">
                  <a:moveTo>
                    <a:pt x="0" y="0"/>
                  </a:moveTo>
                  <a:lnTo>
                    <a:pt x="4712207" y="0"/>
                  </a:lnTo>
                  <a:lnTo>
                    <a:pt x="4712207" y="4093464"/>
                  </a:lnTo>
                  <a:lnTo>
                    <a:pt x="0" y="4093464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2506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Results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438144" y="2671640"/>
            <a:ext cx="3088640" cy="159829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400" b="1">
                <a:latin typeface="Times New Roman"/>
                <a:cs typeface="Times New Roman"/>
              </a:rPr>
              <a:t>Accuracy: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0.9444444179534912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400" b="1">
                <a:latin typeface="Times New Roman"/>
                <a:cs typeface="Times New Roman"/>
              </a:rPr>
              <a:t>Precision: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0.9615384340286255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 b="1">
                <a:latin typeface="Times New Roman"/>
                <a:cs typeface="Times New Roman"/>
              </a:rPr>
              <a:t>Recall: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0.9615384340286255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400" b="1">
                <a:latin typeface="Times New Roman"/>
                <a:cs typeface="Times New Roman"/>
              </a:rPr>
              <a:t>Area</a:t>
            </a:r>
            <a:r>
              <a:rPr dirty="0" sz="1400" spc="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under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Curve:</a:t>
            </a:r>
            <a:r>
              <a:rPr dirty="0" sz="1400" spc="4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0.9423076510429382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400" b="1">
                <a:latin typeface="Times New Roman"/>
                <a:cs typeface="Times New Roman"/>
              </a:rPr>
              <a:t>F1 score: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0.9615384340286255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895" y="278466"/>
            <a:ext cx="570738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ACCURACY</a:t>
            </a:r>
            <a:r>
              <a:rPr dirty="0" spc="-150"/>
              <a:t> </a:t>
            </a:r>
            <a:r>
              <a:rPr dirty="0" spc="-10"/>
              <a:t>COMPARISON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131" y="2447543"/>
            <a:ext cx="4797551" cy="174193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75131" y="2400300"/>
            <a:ext cx="6746875" cy="5384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5"/>
              </a:lnSpc>
            </a:pPr>
            <a:r>
              <a:rPr dirty="0" sz="1750">
                <a:solidFill>
                  <a:srgbClr val="111111"/>
                </a:solidFill>
                <a:latin typeface="Calibri"/>
                <a:cs typeface="Calibri"/>
              </a:rPr>
              <a:t>Comparison</a:t>
            </a:r>
            <a:r>
              <a:rPr dirty="0" sz="1750" spc="-3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dirty="0" sz="1750" spc="1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11111"/>
                </a:solidFill>
                <a:latin typeface="Calibri"/>
                <a:cs typeface="Calibri"/>
              </a:rPr>
              <a:t>Accuracy</a:t>
            </a:r>
            <a:r>
              <a:rPr dirty="0" sz="1750" spc="-3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11111"/>
                </a:solidFill>
                <a:latin typeface="Calibri"/>
                <a:cs typeface="Calibri"/>
              </a:rPr>
              <a:t>with</a:t>
            </a:r>
            <a:r>
              <a:rPr dirty="0" sz="1750" spc="-3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11111"/>
                </a:solidFill>
                <a:latin typeface="Calibri"/>
                <a:cs typeface="Calibri"/>
              </a:rPr>
              <a:t>other</a:t>
            </a:r>
            <a:r>
              <a:rPr dirty="0" sz="1750" spc="-4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11111"/>
                </a:solidFill>
                <a:latin typeface="Calibri"/>
                <a:cs typeface="Calibri"/>
              </a:rPr>
              <a:t>Authors</a:t>
            </a:r>
            <a:r>
              <a:rPr dirty="0" sz="1750" spc="-4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11111"/>
                </a:solidFill>
                <a:latin typeface="Calibri"/>
                <a:cs typeface="Calibri"/>
              </a:rPr>
              <a:t>on the</a:t>
            </a:r>
            <a:r>
              <a:rPr dirty="0" sz="1750" spc="-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11111"/>
                </a:solidFill>
                <a:latin typeface="Calibri"/>
                <a:cs typeface="Calibri"/>
              </a:rPr>
              <a:t>Same</a:t>
            </a:r>
            <a:r>
              <a:rPr dirty="0" sz="1750" spc="-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750">
                <a:solidFill>
                  <a:srgbClr val="111111"/>
                </a:solidFill>
                <a:latin typeface="Calibri"/>
                <a:cs typeface="Calibri"/>
              </a:rPr>
              <a:t>EEG</a:t>
            </a:r>
            <a:r>
              <a:rPr dirty="0" sz="1750" spc="-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1750" spc="-10">
                <a:solidFill>
                  <a:srgbClr val="111111"/>
                </a:solidFill>
                <a:latin typeface="Calibri"/>
                <a:cs typeface="Calibri"/>
              </a:rPr>
              <a:t>Dataset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65" y="1464003"/>
            <a:ext cx="4082415" cy="1044575"/>
          </a:xfrm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  <a:tabLst>
                <a:tab pos="1644014" algn="l"/>
              </a:tabLst>
            </a:pPr>
            <a:r>
              <a:rPr dirty="0" sz="2200" spc="125"/>
              <a:t>CURRENT</a:t>
            </a:r>
            <a:r>
              <a:rPr dirty="0" sz="2200"/>
              <a:t>	</a:t>
            </a:r>
            <a:r>
              <a:rPr dirty="0" sz="2200" spc="100"/>
              <a:t>TRENDS</a:t>
            </a:r>
            <a:r>
              <a:rPr dirty="0" sz="2200" spc="315"/>
              <a:t> </a:t>
            </a:r>
            <a:r>
              <a:rPr dirty="0" sz="2200"/>
              <a:t>IN</a:t>
            </a:r>
            <a:r>
              <a:rPr dirty="0" sz="2200" spc="90"/>
              <a:t> </a:t>
            </a:r>
            <a:r>
              <a:rPr dirty="0" sz="2200" spc="40"/>
              <a:t>EEG </a:t>
            </a:r>
            <a:r>
              <a:rPr dirty="0" sz="2200" spc="80"/>
              <a:t>SIGNAL</a:t>
            </a:r>
            <a:r>
              <a:rPr dirty="0" sz="2200" spc="285"/>
              <a:t> </a:t>
            </a:r>
            <a:r>
              <a:rPr dirty="0" sz="2200" spc="85"/>
              <a:t>CLASSIFICATION </a:t>
            </a:r>
            <a:r>
              <a:rPr dirty="0" sz="2200" spc="120"/>
              <a:t>RESEARCH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1063277" y="2761638"/>
            <a:ext cx="4472305" cy="2718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0900"/>
              </a:lnSpc>
              <a:spcBef>
                <a:spcPts val="90"/>
              </a:spcBef>
            </a:pPr>
            <a:r>
              <a:rPr dirty="0" sz="1350">
                <a:latin typeface="Times New Roman"/>
                <a:cs typeface="Times New Roman"/>
              </a:rPr>
              <a:t>One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current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trends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signal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classification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research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is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development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deep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learning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algorithms.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Deep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learning</a:t>
            </a:r>
            <a:r>
              <a:rPr dirty="0" sz="1350" spc="3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has </a:t>
            </a:r>
            <a:r>
              <a:rPr dirty="0" sz="1350">
                <a:latin typeface="Times New Roman"/>
                <a:cs typeface="Times New Roman"/>
              </a:rPr>
              <a:t>shown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promising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results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various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applications,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including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image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speech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recognition,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researchers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are</a:t>
            </a:r>
            <a:r>
              <a:rPr dirty="0" sz="1350" spc="20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now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exploring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its </a:t>
            </a:r>
            <a:r>
              <a:rPr dirty="0" sz="1350">
                <a:latin typeface="Times New Roman"/>
                <a:cs typeface="Times New Roman"/>
              </a:rPr>
              <a:t>potential</a:t>
            </a:r>
            <a:r>
              <a:rPr dirty="0" sz="1350" spc="3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3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3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signal</a:t>
            </a:r>
            <a:r>
              <a:rPr dirty="0" sz="1350" spc="3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classification.</a:t>
            </a:r>
            <a:r>
              <a:rPr dirty="0" sz="1350" spc="3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Convolutional</a:t>
            </a:r>
            <a:r>
              <a:rPr dirty="0" sz="1350" spc="3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neural networks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(CNNs)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recurrent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neural</a:t>
            </a:r>
            <a:r>
              <a:rPr dirty="0" sz="1350" spc="-10">
                <a:latin typeface="Times New Roman"/>
                <a:cs typeface="Times New Roman"/>
              </a:rPr>
              <a:t> networks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(RNNs)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are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two </a:t>
            </a:r>
            <a:r>
              <a:rPr dirty="0" sz="1350" spc="-10">
                <a:latin typeface="Times New Roman"/>
                <a:cs typeface="Times New Roman"/>
              </a:rPr>
              <a:t>types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deep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learning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models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that</a:t>
            </a:r>
            <a:r>
              <a:rPr dirty="0" sz="1350" spc="-20">
                <a:latin typeface="Times New Roman"/>
                <a:cs typeface="Times New Roman"/>
              </a:rPr>
              <a:t> have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been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used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signal </a:t>
            </a:r>
            <a:r>
              <a:rPr dirty="0" sz="1350" spc="-40">
                <a:latin typeface="Times New Roman"/>
                <a:cs typeface="Times New Roman"/>
              </a:rPr>
              <a:t>classification.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These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models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automatically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learn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features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from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raw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data,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which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-20">
                <a:latin typeface="Times New Roman"/>
                <a:cs typeface="Times New Roman"/>
              </a:rPr>
              <a:t> improve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accuracy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efficiency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-60">
                <a:latin typeface="Times New Roman"/>
                <a:cs typeface="Times New Roman"/>
              </a:rPr>
              <a:t> classification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45">
                <a:latin typeface="Times New Roman"/>
                <a:cs typeface="Times New Roman"/>
              </a:rPr>
              <a:t>results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2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78101" y="1761289"/>
            <a:ext cx="4475480" cy="3064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3000"/>
              </a:lnSpc>
              <a:spcBef>
                <a:spcPts val="90"/>
              </a:spcBef>
            </a:pPr>
            <a:r>
              <a:rPr dirty="0" sz="1500">
                <a:latin typeface="Times New Roman"/>
                <a:cs typeface="Times New Roman"/>
              </a:rPr>
              <a:t>Another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trend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signal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classification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research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>
                <a:latin typeface="Times New Roman"/>
                <a:cs typeface="Times New Roman"/>
              </a:rPr>
              <a:t>use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multimodal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data.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signals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combined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with </a:t>
            </a:r>
            <a:r>
              <a:rPr dirty="0" sz="1500">
                <a:latin typeface="Times New Roman"/>
                <a:cs typeface="Times New Roman"/>
              </a:rPr>
              <a:t>other</a:t>
            </a:r>
            <a:r>
              <a:rPr dirty="0" sz="1500" spc="320">
                <a:latin typeface="Times New Roman"/>
                <a:cs typeface="Times New Roman"/>
              </a:rPr>
              <a:t>   </a:t>
            </a:r>
            <a:r>
              <a:rPr dirty="0" sz="1500">
                <a:latin typeface="Times New Roman"/>
                <a:cs typeface="Times New Roman"/>
              </a:rPr>
              <a:t>types</a:t>
            </a:r>
            <a:r>
              <a:rPr dirty="0" sz="1500" spc="320">
                <a:latin typeface="Times New Roman"/>
                <a:cs typeface="Times New Roman"/>
              </a:rPr>
              <a:t>  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320">
                <a:latin typeface="Times New Roman"/>
                <a:cs typeface="Times New Roman"/>
              </a:rPr>
              <a:t>   </a:t>
            </a:r>
            <a:r>
              <a:rPr dirty="0" sz="1500">
                <a:latin typeface="Times New Roman"/>
                <a:cs typeface="Times New Roman"/>
              </a:rPr>
              <a:t>physiological</a:t>
            </a:r>
            <a:r>
              <a:rPr dirty="0" sz="1500" spc="320">
                <a:latin typeface="Times New Roman"/>
                <a:cs typeface="Times New Roman"/>
              </a:rPr>
              <a:t>   </a:t>
            </a:r>
            <a:r>
              <a:rPr dirty="0" sz="1500">
                <a:latin typeface="Times New Roman"/>
                <a:cs typeface="Times New Roman"/>
              </a:rPr>
              <a:t>data,</a:t>
            </a:r>
            <a:r>
              <a:rPr dirty="0" sz="1500" spc="320">
                <a:latin typeface="Times New Roman"/>
                <a:cs typeface="Times New Roman"/>
              </a:rPr>
              <a:t>   </a:t>
            </a:r>
            <a:r>
              <a:rPr dirty="0" sz="1500">
                <a:latin typeface="Times New Roman"/>
                <a:cs typeface="Times New Roman"/>
              </a:rPr>
              <a:t>such</a:t>
            </a:r>
            <a:r>
              <a:rPr dirty="0" sz="1500" spc="320">
                <a:latin typeface="Times New Roman"/>
                <a:cs typeface="Times New Roman"/>
              </a:rPr>
              <a:t>   </a:t>
            </a:r>
            <a:r>
              <a:rPr dirty="0" sz="1500" spc="-25">
                <a:latin typeface="Times New Roman"/>
                <a:cs typeface="Times New Roman"/>
              </a:rPr>
              <a:t>as </a:t>
            </a:r>
            <a:r>
              <a:rPr dirty="0" sz="1500" spc="-20">
                <a:latin typeface="Times New Roman"/>
                <a:cs typeface="Times New Roman"/>
              </a:rPr>
              <a:t>electrooculography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(EOG),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electromyography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(EMG),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>
                <a:latin typeface="Times New Roman"/>
                <a:cs typeface="Times New Roman"/>
              </a:rPr>
              <a:t>heart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rate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variability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(HRV),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improve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accuracy</a:t>
            </a:r>
            <a:r>
              <a:rPr dirty="0" sz="1500" spc="17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of </a:t>
            </a:r>
            <a:r>
              <a:rPr dirty="0" sz="1500">
                <a:latin typeface="Times New Roman"/>
                <a:cs typeface="Times New Roman"/>
              </a:rPr>
              <a:t>classification</a:t>
            </a:r>
            <a:r>
              <a:rPr dirty="0" sz="1500" spc="2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results.</a:t>
            </a:r>
            <a:r>
              <a:rPr dirty="0" sz="1500" spc="2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2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example,</a:t>
            </a:r>
            <a:r>
              <a:rPr dirty="0" sz="1500" spc="2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combining</a:t>
            </a:r>
            <a:r>
              <a:rPr dirty="0" sz="1500" spc="25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254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>
                <a:latin typeface="Times New Roman"/>
                <a:cs typeface="Times New Roman"/>
              </a:rPr>
              <a:t>EOG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signals</a:t>
            </a:r>
            <a:r>
              <a:rPr dirty="0" sz="1500" spc="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help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distinguish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between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eye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blinks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>
                <a:latin typeface="Times New Roman"/>
                <a:cs typeface="Times New Roman"/>
              </a:rPr>
              <a:t>other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types of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artifacts</a:t>
            </a:r>
            <a:r>
              <a:rPr dirty="0" sz="1500">
                <a:latin typeface="Times New Roman"/>
                <a:cs typeface="Times New Roman"/>
              </a:rPr>
              <a:t> in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EEG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signal.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Combining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EEG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7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HRV</a:t>
            </a:r>
            <a:r>
              <a:rPr dirty="0" sz="1500" spc="7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signals</a:t>
            </a:r>
            <a:r>
              <a:rPr dirty="0" sz="1500" spc="6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can</a:t>
            </a:r>
            <a:r>
              <a:rPr dirty="0" sz="1500" spc="8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help</a:t>
            </a:r>
            <a:r>
              <a:rPr dirty="0" sz="1500" spc="7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identify</a:t>
            </a:r>
            <a:r>
              <a:rPr dirty="0" sz="1500" spc="7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stress</a:t>
            </a:r>
            <a:r>
              <a:rPr dirty="0" sz="1500" spc="7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levels</a:t>
            </a:r>
            <a:r>
              <a:rPr dirty="0" sz="1500" spc="70">
                <a:latin typeface="Times New Roman"/>
                <a:cs typeface="Times New Roman"/>
              </a:rPr>
              <a:t> 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 spc="-35">
                <a:latin typeface="Times New Roman"/>
                <a:cs typeface="Times New Roman"/>
              </a:rPr>
              <a:t>emotional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states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45">
                <a:latin typeface="Times New Roman"/>
                <a:cs typeface="Times New Roman"/>
              </a:rPr>
              <a:t>individuals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dirty="0" sz="1500" spc="-2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818" y="1563138"/>
            <a:ext cx="3862704" cy="91948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dirty="0" sz="1900" spc="114"/>
              <a:t>FUTURE</a:t>
            </a:r>
            <a:r>
              <a:rPr dirty="0" sz="1900" spc="300"/>
              <a:t> </a:t>
            </a:r>
            <a:r>
              <a:rPr dirty="0" sz="1900" spc="60"/>
              <a:t>DIRECTIONS</a:t>
            </a:r>
            <a:r>
              <a:rPr dirty="0" sz="1900" spc="210"/>
              <a:t> </a:t>
            </a:r>
            <a:r>
              <a:rPr dirty="0" sz="1900"/>
              <a:t>IN</a:t>
            </a:r>
            <a:r>
              <a:rPr dirty="0" sz="1900" spc="45"/>
              <a:t> </a:t>
            </a:r>
            <a:r>
              <a:rPr dirty="0" sz="1900" spc="-25"/>
              <a:t>EEG </a:t>
            </a:r>
            <a:r>
              <a:rPr dirty="0" sz="1900" spc="65"/>
              <a:t>SIGNAL</a:t>
            </a:r>
            <a:r>
              <a:rPr dirty="0" sz="1900" spc="235"/>
              <a:t> </a:t>
            </a:r>
            <a:r>
              <a:rPr dirty="0" sz="1900" spc="50"/>
              <a:t>CLASSIFICATION</a:t>
            </a:r>
            <a:endParaRPr sz="1900"/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900" spc="90"/>
              <a:t>RESEARCH</a:t>
            </a:r>
            <a:endParaRPr sz="1900"/>
          </a:p>
        </p:txBody>
      </p:sp>
      <p:sp>
        <p:nvSpPr>
          <p:cNvPr id="3" name="object 3" descr=""/>
          <p:cNvSpPr txBox="1"/>
          <p:nvPr/>
        </p:nvSpPr>
        <p:spPr>
          <a:xfrm>
            <a:off x="1156235" y="2690232"/>
            <a:ext cx="4476750" cy="3220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31000"/>
              </a:lnSpc>
              <a:spcBef>
                <a:spcPts val="105"/>
              </a:spcBef>
            </a:pPr>
            <a:r>
              <a:rPr dirty="0" sz="1600">
                <a:latin typeface="Times New Roman"/>
                <a:cs typeface="Times New Roman"/>
              </a:rPr>
              <a:t>One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exciting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area</a:t>
            </a:r>
            <a:r>
              <a:rPr dirty="0" sz="1600" spc="3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future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research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EEG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signal </a:t>
            </a:r>
            <a:r>
              <a:rPr dirty="0" sz="1600">
                <a:latin typeface="Times New Roman"/>
                <a:cs typeface="Times New Roman"/>
              </a:rPr>
              <a:t>classification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development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more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advanced </a:t>
            </a:r>
            <a:r>
              <a:rPr dirty="0" sz="1600">
                <a:latin typeface="Times New Roman"/>
                <a:cs typeface="Times New Roman"/>
              </a:rPr>
              <a:t>machine</a:t>
            </a:r>
            <a:r>
              <a:rPr dirty="0" sz="1600" spc="45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learning</a:t>
            </a:r>
            <a:r>
              <a:rPr dirty="0" sz="1600" spc="4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algorithms.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4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computing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power </a:t>
            </a:r>
            <a:r>
              <a:rPr dirty="0" sz="1600">
                <a:latin typeface="Times New Roman"/>
                <a:cs typeface="Times New Roman"/>
              </a:rPr>
              <a:t>continues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increase,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researchers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will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able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train </a:t>
            </a:r>
            <a:r>
              <a:rPr dirty="0" sz="1600">
                <a:latin typeface="Times New Roman"/>
                <a:cs typeface="Times New Roman"/>
              </a:rPr>
              <a:t>more complex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accurately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classify </a:t>
            </a:r>
            <a:r>
              <a:rPr dirty="0" sz="1600" spc="-25">
                <a:latin typeface="Times New Roman"/>
                <a:cs typeface="Times New Roman"/>
              </a:rPr>
              <a:t>EEG </a:t>
            </a:r>
            <a:r>
              <a:rPr dirty="0" sz="1600" spc="-80">
                <a:latin typeface="Times New Roman"/>
                <a:cs typeface="Times New Roman"/>
              </a:rPr>
              <a:t>signals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higher</a:t>
            </a:r>
            <a:r>
              <a:rPr dirty="0" sz="1600" spc="-45">
                <a:latin typeface="Times New Roman"/>
                <a:cs typeface="Times New Roman"/>
              </a:rPr>
              <a:t> accuracy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70">
                <a:latin typeface="Times New Roman"/>
                <a:cs typeface="Times New Roman"/>
              </a:rPr>
              <a:t>efficiency.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 </a:t>
            </a:r>
            <a:r>
              <a:rPr dirty="0" sz="1600" spc="-10">
                <a:latin typeface="Times New Roman"/>
                <a:cs typeface="Times New Roman"/>
              </a:rPr>
              <a:t>example, </a:t>
            </a:r>
            <a:r>
              <a:rPr dirty="0" sz="1600">
                <a:latin typeface="Times New Roman"/>
                <a:cs typeface="Times New Roman"/>
              </a:rPr>
              <a:t>deep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learning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algorithms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convolutional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neural </a:t>
            </a:r>
            <a:r>
              <a:rPr dirty="0" sz="1600">
                <a:latin typeface="Times New Roman"/>
                <a:cs typeface="Times New Roman"/>
              </a:rPr>
              <a:t>networks</a:t>
            </a:r>
            <a:r>
              <a:rPr dirty="0" sz="1600" spc="3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3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shown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promise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recent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studies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for </a:t>
            </a:r>
            <a:r>
              <a:rPr dirty="0" sz="1600" spc="-40">
                <a:latin typeface="Times New Roman"/>
                <a:cs typeface="Times New Roman"/>
              </a:rPr>
              <a:t>classifying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EEG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signals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related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motor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imagery </a:t>
            </a:r>
            <a:r>
              <a:rPr dirty="0" sz="1600" spc="-10">
                <a:latin typeface="Times New Roman"/>
                <a:cs typeface="Times New Roman"/>
              </a:rPr>
              <a:t>tasks </a:t>
            </a:r>
            <a:r>
              <a:rPr dirty="0" sz="1600" spc="-2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dirty="0" sz="1600" spc="-2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8902" y="1715898"/>
            <a:ext cx="4475480" cy="3518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1000"/>
              </a:lnSpc>
              <a:spcBef>
                <a:spcPts val="95"/>
              </a:spcBef>
            </a:pPr>
            <a:r>
              <a:rPr dirty="0" sz="1750">
                <a:latin typeface="Times New Roman"/>
                <a:cs typeface="Times New Roman"/>
              </a:rPr>
              <a:t>Another</a:t>
            </a:r>
            <a:r>
              <a:rPr dirty="0" sz="1750" spc="195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promising</a:t>
            </a:r>
            <a:r>
              <a:rPr dirty="0" sz="1750" spc="204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direction</a:t>
            </a:r>
            <a:r>
              <a:rPr dirty="0" sz="1750" spc="210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204">
                <a:latin typeface="Times New Roman"/>
                <a:cs typeface="Times New Roman"/>
              </a:rPr>
              <a:t>  </a:t>
            </a:r>
            <a:r>
              <a:rPr dirty="0" sz="1750">
                <a:latin typeface="Times New Roman"/>
                <a:cs typeface="Times New Roman"/>
              </a:rPr>
              <a:t>EEG</a:t>
            </a:r>
            <a:r>
              <a:rPr dirty="0" sz="1750" spc="200">
                <a:latin typeface="Times New Roman"/>
                <a:cs typeface="Times New Roman"/>
              </a:rPr>
              <a:t>  </a:t>
            </a:r>
            <a:r>
              <a:rPr dirty="0" sz="1750" spc="-20">
                <a:latin typeface="Times New Roman"/>
                <a:cs typeface="Times New Roman"/>
              </a:rPr>
              <a:t>signal </a:t>
            </a:r>
            <a:r>
              <a:rPr dirty="0" sz="1750" spc="-45">
                <a:latin typeface="Times New Roman"/>
                <a:cs typeface="Times New Roman"/>
              </a:rPr>
              <a:t>classification</a:t>
            </a:r>
            <a:r>
              <a:rPr dirty="0" sz="1750" spc="-25">
                <a:latin typeface="Times New Roman"/>
                <a:cs typeface="Times New Roman"/>
              </a:rPr>
              <a:t> research</a:t>
            </a:r>
            <a:r>
              <a:rPr dirty="0" sz="1750" spc="-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is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integration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4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multiple </a:t>
            </a:r>
            <a:r>
              <a:rPr dirty="0" sz="1750">
                <a:latin typeface="Times New Roman"/>
                <a:cs typeface="Times New Roman"/>
              </a:rPr>
              <a:t>modalities.</a:t>
            </a:r>
            <a:r>
              <a:rPr dirty="0" sz="1750" spc="3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By</a:t>
            </a:r>
            <a:r>
              <a:rPr dirty="0" sz="1750" spc="3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combining</a:t>
            </a:r>
            <a:r>
              <a:rPr dirty="0" sz="1750" spc="3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EEG</a:t>
            </a:r>
            <a:r>
              <a:rPr dirty="0" sz="1750" spc="3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data</a:t>
            </a:r>
            <a:r>
              <a:rPr dirty="0" sz="1750" spc="34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with</a:t>
            </a:r>
            <a:r>
              <a:rPr dirty="0" sz="1750" spc="33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other </a:t>
            </a:r>
            <a:r>
              <a:rPr dirty="0" sz="1750">
                <a:latin typeface="Times New Roman"/>
                <a:cs typeface="Times New Roman"/>
              </a:rPr>
              <a:t>types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 spc="-40">
                <a:latin typeface="Times New Roman"/>
                <a:cs typeface="Times New Roman"/>
              </a:rPr>
              <a:t>physiological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data,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such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as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fMRI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or</a:t>
            </a:r>
            <a:r>
              <a:rPr dirty="0" sz="1750" spc="3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ECG, </a:t>
            </a:r>
            <a:r>
              <a:rPr dirty="0" sz="1750" spc="-25">
                <a:latin typeface="Times New Roman"/>
                <a:cs typeface="Times New Roman"/>
              </a:rPr>
              <a:t>researchers</a:t>
            </a:r>
            <a:r>
              <a:rPr dirty="0" sz="1750" spc="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may</a:t>
            </a:r>
            <a:r>
              <a:rPr dirty="0" sz="1750" spc="5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be</a:t>
            </a:r>
            <a:r>
              <a:rPr dirty="0" sz="1750" spc="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able</a:t>
            </a:r>
            <a:r>
              <a:rPr dirty="0" sz="1750" spc="6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to</a:t>
            </a:r>
            <a:r>
              <a:rPr dirty="0" sz="1750" spc="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develop</a:t>
            </a:r>
            <a:r>
              <a:rPr dirty="0" sz="1750" spc="8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more</a:t>
            </a:r>
            <a:r>
              <a:rPr dirty="0" sz="1750" spc="6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accurate </a:t>
            </a:r>
            <a:r>
              <a:rPr dirty="0" sz="1750">
                <a:latin typeface="Times New Roman"/>
                <a:cs typeface="Times New Roman"/>
              </a:rPr>
              <a:t>and robust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-20">
                <a:latin typeface="Times New Roman"/>
                <a:cs typeface="Times New Roman"/>
              </a:rPr>
              <a:t>models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-60">
                <a:latin typeface="Times New Roman"/>
                <a:cs typeface="Times New Roman"/>
              </a:rPr>
              <a:t>classifying</a:t>
            </a:r>
            <a:r>
              <a:rPr dirty="0" sz="1750" spc="-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brain </a:t>
            </a:r>
            <a:r>
              <a:rPr dirty="0" sz="1750" spc="-25">
                <a:latin typeface="Times New Roman"/>
                <a:cs typeface="Times New Roman"/>
              </a:rPr>
              <a:t>activity </a:t>
            </a:r>
            <a:r>
              <a:rPr dirty="0" sz="1750" spc="-2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dirty="0" sz="1750" spc="-20">
                <a:latin typeface="Times New Roman"/>
                <a:cs typeface="Times New Roman"/>
              </a:rPr>
              <a:t>. </a:t>
            </a:r>
            <a:r>
              <a:rPr dirty="0" sz="1750">
                <a:latin typeface="Times New Roman"/>
                <a:cs typeface="Times New Roman"/>
              </a:rPr>
              <a:t>This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could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have</a:t>
            </a:r>
            <a:r>
              <a:rPr dirty="0" sz="1750" spc="4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significant</a:t>
            </a:r>
            <a:r>
              <a:rPr dirty="0" sz="1750" spc="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implications</a:t>
            </a:r>
            <a:r>
              <a:rPr dirty="0" sz="1750" spc="4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4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fields </a:t>
            </a:r>
            <a:r>
              <a:rPr dirty="0" sz="1750">
                <a:latin typeface="Times New Roman"/>
                <a:cs typeface="Times New Roman"/>
              </a:rPr>
              <a:t>such</a:t>
            </a:r>
            <a:r>
              <a:rPr dirty="0" sz="1750" spc="-7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as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 spc="-30">
                <a:latin typeface="Times New Roman"/>
                <a:cs typeface="Times New Roman"/>
              </a:rPr>
              <a:t>neuroscience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Times New Roman"/>
                <a:cs typeface="Times New Roman"/>
              </a:rPr>
              <a:t>medicine, </a:t>
            </a:r>
            <a:r>
              <a:rPr dirty="0" sz="1750" spc="-10">
                <a:latin typeface="Times New Roman"/>
                <a:cs typeface="Times New Roman"/>
              </a:rPr>
              <a:t>where</a:t>
            </a:r>
            <a:r>
              <a:rPr dirty="0" sz="1750" spc="-5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accurate </a:t>
            </a:r>
            <a:r>
              <a:rPr dirty="0" sz="1750" spc="-60">
                <a:latin typeface="Times New Roman"/>
                <a:cs typeface="Times New Roman"/>
              </a:rPr>
              <a:t>classification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-7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brain</a:t>
            </a:r>
            <a:r>
              <a:rPr dirty="0" sz="1750" spc="-45">
                <a:latin typeface="Times New Roman"/>
                <a:cs typeface="Times New Roman"/>
              </a:rPr>
              <a:t> activity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spc="-35">
                <a:latin typeface="Times New Roman"/>
                <a:cs typeface="Times New Roman"/>
              </a:rPr>
              <a:t>is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 spc="-45">
                <a:latin typeface="Times New Roman"/>
                <a:cs typeface="Times New Roman"/>
              </a:rPr>
              <a:t>critical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for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35">
                <a:latin typeface="Times New Roman"/>
                <a:cs typeface="Times New Roman"/>
              </a:rPr>
              <a:t>diagnosis </a:t>
            </a:r>
            <a:r>
              <a:rPr dirty="0" sz="1750">
                <a:latin typeface="Times New Roman"/>
                <a:cs typeface="Times New Roman"/>
              </a:rPr>
              <a:t>and</a:t>
            </a:r>
            <a:r>
              <a:rPr dirty="0" sz="1750" spc="-11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treatment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of</a:t>
            </a:r>
            <a:r>
              <a:rPr dirty="0" sz="1750" spc="-100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neurological </a:t>
            </a:r>
            <a:r>
              <a:rPr dirty="0" sz="1750" spc="-10">
                <a:latin typeface="Times New Roman"/>
                <a:cs typeface="Times New Roman"/>
              </a:rPr>
              <a:t>disorders.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8354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dirty="0" spc="18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3627" y="2415675"/>
            <a:ext cx="4395470" cy="2718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900"/>
              </a:lnSpc>
              <a:spcBef>
                <a:spcPts val="90"/>
              </a:spcBef>
            </a:pP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conclusion,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feature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extraction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60">
                <a:latin typeface="Times New Roman"/>
                <a:cs typeface="Times New Roman"/>
              </a:rPr>
              <a:t>classification</a:t>
            </a:r>
            <a:r>
              <a:rPr dirty="0" sz="1350" spc="-10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are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critical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steps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analyzing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EEG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65">
                <a:latin typeface="Times New Roman"/>
                <a:cs typeface="Times New Roman"/>
              </a:rPr>
              <a:t>signals.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By</a:t>
            </a:r>
            <a:r>
              <a:rPr dirty="0" sz="1350" spc="-14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extracting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relevant</a:t>
            </a:r>
            <a:r>
              <a:rPr dirty="0" sz="1350" spc="-30">
                <a:latin typeface="Times New Roman"/>
                <a:cs typeface="Times New Roman"/>
              </a:rPr>
              <a:t> features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-10">
                <a:latin typeface="Times New Roman"/>
                <a:cs typeface="Times New Roman"/>
              </a:rPr>
              <a:t> using </a:t>
            </a:r>
            <a:r>
              <a:rPr dirty="0" sz="1350" spc="-40">
                <a:latin typeface="Times New Roman"/>
                <a:cs typeface="Times New Roman"/>
              </a:rPr>
              <a:t>machine </a:t>
            </a:r>
            <a:r>
              <a:rPr dirty="0" sz="1350" spc="-55">
                <a:latin typeface="Times New Roman"/>
                <a:cs typeface="Times New Roman"/>
              </a:rPr>
              <a:t>learning</a:t>
            </a:r>
            <a:r>
              <a:rPr dirty="0" sz="1350" spc="-30">
                <a:latin typeface="Times New Roman"/>
                <a:cs typeface="Times New Roman"/>
              </a:rPr>
              <a:t> techniques,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we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can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75">
                <a:latin typeface="Times New Roman"/>
                <a:cs typeface="Times New Roman"/>
              </a:rPr>
              <a:t>classify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these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350" spc="-65">
                <a:latin typeface="Times New Roman"/>
                <a:cs typeface="Times New Roman"/>
              </a:rPr>
              <a:t>signals</a:t>
            </a:r>
            <a:r>
              <a:rPr dirty="0" sz="1350" spc="-1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with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high </a:t>
            </a:r>
            <a:r>
              <a:rPr dirty="0" sz="1350" spc="-60">
                <a:latin typeface="Times New Roman"/>
                <a:cs typeface="Times New Roman"/>
              </a:rPr>
              <a:t>accuracy,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opening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up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world </a:t>
            </a:r>
            <a:r>
              <a:rPr dirty="0" sz="1350">
                <a:latin typeface="Times New Roman"/>
                <a:cs typeface="Times New Roman"/>
              </a:rPr>
              <a:t>of </a:t>
            </a:r>
            <a:r>
              <a:rPr dirty="0" sz="1350" spc="-55">
                <a:latin typeface="Times New Roman"/>
                <a:cs typeface="Times New Roman"/>
              </a:rPr>
              <a:t>possibilities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applications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such </a:t>
            </a:r>
            <a:r>
              <a:rPr dirty="0" sz="1350" spc="-40">
                <a:latin typeface="Times New Roman"/>
                <a:cs typeface="Times New Roman"/>
              </a:rPr>
              <a:t>as</a:t>
            </a:r>
            <a:r>
              <a:rPr dirty="0" sz="1350" spc="-5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brain-</a:t>
            </a:r>
            <a:r>
              <a:rPr dirty="0" sz="1350" spc="-20">
                <a:latin typeface="Times New Roman"/>
                <a:cs typeface="Times New Roman"/>
              </a:rPr>
              <a:t>computer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5">
                <a:latin typeface="Times New Roman"/>
                <a:cs typeface="Times New Roman"/>
              </a:rPr>
              <a:t>interfaces,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sleep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65">
                <a:latin typeface="Times New Roman"/>
                <a:cs typeface="Times New Roman"/>
              </a:rPr>
              <a:t>analysis,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55">
                <a:latin typeface="Times New Roman"/>
                <a:cs typeface="Times New Roman"/>
              </a:rPr>
              <a:t>seizure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detection. </a:t>
            </a:r>
            <a:r>
              <a:rPr dirty="0" sz="1350">
                <a:latin typeface="Times New Roman"/>
                <a:cs typeface="Times New Roman"/>
              </a:rPr>
              <a:t>As</a:t>
            </a:r>
            <a:r>
              <a:rPr dirty="0" sz="1350" spc="1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we</a:t>
            </a:r>
            <a:r>
              <a:rPr dirty="0" sz="1350" spc="1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continue</a:t>
            </a:r>
            <a:r>
              <a:rPr dirty="0" sz="1350" spc="2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17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research</a:t>
            </a:r>
            <a:r>
              <a:rPr dirty="0" sz="1350" spc="18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1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develop</a:t>
            </a:r>
            <a:r>
              <a:rPr dirty="0" sz="1350" spc="2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new</a:t>
            </a:r>
            <a:r>
              <a:rPr dirty="0" sz="1350" spc="1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algorithms</a:t>
            </a:r>
            <a:r>
              <a:rPr dirty="0" sz="1350" spc="20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and </a:t>
            </a:r>
            <a:r>
              <a:rPr dirty="0" sz="1350" spc="-35">
                <a:latin typeface="Times New Roman"/>
                <a:cs typeface="Times New Roman"/>
              </a:rPr>
              <a:t>technologies,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potential</a:t>
            </a:r>
            <a:r>
              <a:rPr dirty="0" sz="1350" spc="5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signal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45">
                <a:latin typeface="Times New Roman"/>
                <a:cs typeface="Times New Roman"/>
              </a:rPr>
              <a:t>classification </a:t>
            </a:r>
            <a:r>
              <a:rPr dirty="0" sz="1350">
                <a:latin typeface="Times New Roman"/>
                <a:cs typeface="Times New Roman"/>
              </a:rPr>
              <a:t>will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only </a:t>
            </a:r>
            <a:r>
              <a:rPr dirty="0" sz="1350">
                <a:latin typeface="Times New Roman"/>
                <a:cs typeface="Times New Roman"/>
              </a:rPr>
              <a:t>continue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grow.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It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is an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exciting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field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with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endless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possibilities,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encourage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you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all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to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continue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learning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about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this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important </a:t>
            </a:r>
            <a:r>
              <a:rPr dirty="0" sz="1350" spc="-50">
                <a:latin typeface="Times New Roman"/>
                <a:cs typeface="Times New Roman"/>
              </a:rPr>
              <a:t>area</a:t>
            </a:r>
            <a:r>
              <a:rPr dirty="0" sz="1350" spc="-13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of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research.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585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2273" y="2454315"/>
            <a:ext cx="4974590" cy="287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-3810">
              <a:lnSpc>
                <a:spcPct val="134000"/>
              </a:lnSpc>
              <a:spcBef>
                <a:spcPts val="95"/>
              </a:spcBef>
              <a:buSzPct val="92000"/>
              <a:buAutoNum type="arabicPeriod"/>
              <a:tabLst>
                <a:tab pos="131445" algn="l"/>
              </a:tabLst>
            </a:pP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Hamedi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M,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Erfanian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A.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Wavelet-</a:t>
            </a:r>
            <a:r>
              <a:rPr dirty="0" sz="1250">
                <a:latin typeface="Times New Roman"/>
                <a:cs typeface="Times New Roman"/>
              </a:rPr>
              <a:t>based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feature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extraction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classification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signals</a:t>
            </a:r>
            <a:r>
              <a:rPr dirty="0" sz="1250">
                <a:latin typeface="Times New Roman"/>
                <a:cs typeface="Times New Roman"/>
              </a:rPr>
              <a:t> for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brain-</a:t>
            </a:r>
            <a:r>
              <a:rPr dirty="0" sz="1250" spc="-10">
                <a:latin typeface="Times New Roman"/>
                <a:cs typeface="Times New Roman"/>
              </a:rPr>
              <a:t>computer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interface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applications.</a:t>
            </a:r>
            <a:r>
              <a:rPr dirty="0" sz="1250">
                <a:latin typeface="Times New Roman"/>
                <a:cs typeface="Times New Roman"/>
              </a:rPr>
              <a:t> IEEE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Trans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Biomed Eng.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2019;58(7):1780-</a:t>
            </a:r>
            <a:r>
              <a:rPr dirty="0" sz="1250" spc="-20">
                <a:latin typeface="Times New Roman"/>
                <a:cs typeface="Times New Roman"/>
              </a:rPr>
              <a:t>1790.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algn="just" marL="12700" marR="6350" indent="-3810">
              <a:lnSpc>
                <a:spcPct val="134000"/>
              </a:lnSpc>
              <a:buSzPct val="92000"/>
              <a:buAutoNum type="arabicPeriod"/>
              <a:tabLst>
                <a:tab pos="131445" algn="l"/>
              </a:tabLst>
            </a:pP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Lotte</a:t>
            </a:r>
            <a:r>
              <a:rPr dirty="0" sz="1250" spc="2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F,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Congedo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M,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Lécuyer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A,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Lamarche</a:t>
            </a:r>
            <a:r>
              <a:rPr dirty="0" sz="1250" spc="2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F,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Arnaldi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B.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review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of </a:t>
            </a:r>
            <a:r>
              <a:rPr dirty="0" sz="1250" spc="-10">
                <a:latin typeface="Times New Roman"/>
                <a:cs typeface="Times New Roman"/>
              </a:rPr>
              <a:t>classification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algorithms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for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EEG-</a:t>
            </a:r>
            <a:r>
              <a:rPr dirty="0" sz="1250">
                <a:latin typeface="Times New Roman"/>
                <a:cs typeface="Times New Roman"/>
              </a:rPr>
              <a:t>based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brain–computer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interfaces.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Neural Eng.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2020;4(2):R1-</a:t>
            </a:r>
            <a:r>
              <a:rPr dirty="0" sz="1250" spc="-20">
                <a:latin typeface="Times New Roman"/>
                <a:cs typeface="Times New Roman"/>
              </a:rPr>
              <a:t>R13.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algn="just" marL="12700" marR="5080" indent="-5715">
              <a:lnSpc>
                <a:spcPct val="134000"/>
              </a:lnSpc>
              <a:spcBef>
                <a:spcPts val="5"/>
              </a:spcBef>
              <a:buSzPct val="92000"/>
              <a:buAutoNum type="arabicPeriod"/>
              <a:tabLst>
                <a:tab pos="129539" algn="l"/>
              </a:tabLst>
            </a:pP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Acharya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UR,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Oh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SL,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Hagiwara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Y,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Tan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JH,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Adeli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H.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Deep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convolutional neural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network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for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automated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detection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diagnosis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seizure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using</a:t>
            </a:r>
            <a:r>
              <a:rPr dirty="0" sz="1250" spc="-25">
                <a:latin typeface="Times New Roman"/>
                <a:cs typeface="Times New Roman"/>
              </a:rPr>
              <a:t> EEG </a:t>
            </a:r>
            <a:r>
              <a:rPr dirty="0" sz="1250" spc="-50">
                <a:latin typeface="Times New Roman"/>
                <a:cs typeface="Times New Roman"/>
              </a:rPr>
              <a:t>signals.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Comput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Biol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Med.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2019;100:270-</a:t>
            </a:r>
            <a:r>
              <a:rPr dirty="0" sz="1250" spc="-20">
                <a:latin typeface="Times New Roman"/>
                <a:cs typeface="Times New Roman"/>
              </a:rPr>
              <a:t>278.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894" y="1860330"/>
            <a:ext cx="282575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OBJECTIVE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63858" y="2582101"/>
            <a:ext cx="4475480" cy="2225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52000"/>
              </a:lnSpc>
              <a:spcBef>
                <a:spcPts val="90"/>
              </a:spcBef>
            </a:pPr>
            <a:r>
              <a:rPr dirty="0" sz="1900">
                <a:latin typeface="Times New Roman"/>
                <a:cs typeface="Times New Roman"/>
              </a:rPr>
              <a:t>To</a:t>
            </a:r>
            <a:r>
              <a:rPr dirty="0" sz="1900" spc="18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Develop</a:t>
            </a:r>
            <a:r>
              <a:rPr dirty="0" sz="1900" spc="15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</a:t>
            </a:r>
            <a:r>
              <a:rPr dirty="0" sz="1900" spc="16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software</a:t>
            </a:r>
            <a:r>
              <a:rPr dirty="0" sz="1900" spc="18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system</a:t>
            </a:r>
            <a:r>
              <a:rPr dirty="0" sz="1900" spc="15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that</a:t>
            </a:r>
            <a:r>
              <a:rPr dirty="0" sz="1900" spc="165">
                <a:latin typeface="Times New Roman"/>
                <a:cs typeface="Times New Roman"/>
              </a:rPr>
              <a:t> </a:t>
            </a:r>
            <a:r>
              <a:rPr dirty="0" sz="1900" spc="-30">
                <a:latin typeface="Times New Roman"/>
                <a:cs typeface="Times New Roman"/>
              </a:rPr>
              <a:t>processes </a:t>
            </a:r>
            <a:r>
              <a:rPr dirty="0" sz="1900">
                <a:latin typeface="Times New Roman"/>
                <a:cs typeface="Times New Roman"/>
              </a:rPr>
              <a:t>EEG</a:t>
            </a:r>
            <a:r>
              <a:rPr dirty="0" sz="1900" spc="11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signals,</a:t>
            </a:r>
            <a:r>
              <a:rPr dirty="0" sz="1900" spc="114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performs</a:t>
            </a:r>
            <a:r>
              <a:rPr dirty="0" sz="1900" spc="114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wavelet</a:t>
            </a:r>
            <a:r>
              <a:rPr dirty="0" sz="1900" spc="12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transform</a:t>
            </a:r>
            <a:r>
              <a:rPr dirty="0" sz="1900" spc="100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for </a:t>
            </a:r>
            <a:r>
              <a:rPr dirty="0" sz="1900">
                <a:latin typeface="Times New Roman"/>
                <a:cs typeface="Times New Roman"/>
              </a:rPr>
              <a:t>feature</a:t>
            </a:r>
            <a:r>
              <a:rPr dirty="0" sz="1900" spc="39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extraction,</a:t>
            </a:r>
            <a:r>
              <a:rPr dirty="0" sz="1900" spc="4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applies</a:t>
            </a:r>
            <a:r>
              <a:rPr dirty="0" sz="1900" spc="38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machine</a:t>
            </a:r>
            <a:r>
              <a:rPr dirty="0" sz="1900" spc="39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learning </a:t>
            </a:r>
            <a:r>
              <a:rPr dirty="0" sz="1900">
                <a:latin typeface="Times New Roman"/>
                <a:cs typeface="Times New Roman"/>
              </a:rPr>
              <a:t>techniques</a:t>
            </a:r>
            <a:r>
              <a:rPr dirty="0" sz="1900" spc="114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for</a:t>
            </a:r>
            <a:r>
              <a:rPr dirty="0" sz="1900" spc="125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classification,</a:t>
            </a:r>
            <a:r>
              <a:rPr dirty="0" sz="1900" spc="114">
                <a:latin typeface="Times New Roman"/>
                <a:cs typeface="Times New Roman"/>
              </a:rPr>
              <a:t>  </a:t>
            </a:r>
            <a:r>
              <a:rPr dirty="0" sz="1900">
                <a:latin typeface="Times New Roman"/>
                <a:cs typeface="Times New Roman"/>
              </a:rPr>
              <a:t>and</a:t>
            </a:r>
            <a:r>
              <a:rPr dirty="0" sz="1900" spc="125">
                <a:latin typeface="Times New Roman"/>
                <a:cs typeface="Times New Roman"/>
              </a:rPr>
              <a:t>  </a:t>
            </a:r>
            <a:r>
              <a:rPr dirty="0" sz="1900" spc="-10">
                <a:latin typeface="Times New Roman"/>
                <a:cs typeface="Times New Roman"/>
              </a:rPr>
              <a:t>provides </a:t>
            </a:r>
            <a:r>
              <a:rPr dirty="0" sz="1900" spc="-55">
                <a:latin typeface="Times New Roman"/>
                <a:cs typeface="Times New Roman"/>
              </a:rPr>
              <a:t>insights</a:t>
            </a:r>
            <a:r>
              <a:rPr dirty="0" sz="1900" spc="-9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into</a:t>
            </a:r>
            <a:r>
              <a:rPr dirty="0" sz="1900" spc="-95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brain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states.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3370" y="2678744"/>
            <a:ext cx="5214620" cy="2751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815" indent="-15811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170815" algn="l"/>
              </a:tabLst>
            </a:pPr>
            <a:r>
              <a:rPr dirty="0" sz="1350" spc="-55">
                <a:latin typeface="Times New Roman"/>
                <a:cs typeface="Times New Roman"/>
              </a:rPr>
              <a:t>Sanei</a:t>
            </a:r>
            <a:r>
              <a:rPr dirty="0" sz="1350" spc="-16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S,</a:t>
            </a:r>
            <a:r>
              <a:rPr dirty="0" sz="1350" spc="-12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Chambers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JA.</a:t>
            </a:r>
            <a:r>
              <a:rPr dirty="0" sz="1350" spc="-14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EEG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55">
                <a:latin typeface="Times New Roman"/>
                <a:cs typeface="Times New Roman"/>
              </a:rPr>
              <a:t>signal</a:t>
            </a:r>
            <a:r>
              <a:rPr dirty="0" sz="1350" spc="-125">
                <a:latin typeface="Times New Roman"/>
                <a:cs typeface="Times New Roman"/>
              </a:rPr>
              <a:t> </a:t>
            </a:r>
            <a:r>
              <a:rPr dirty="0" sz="1350" spc="-55">
                <a:latin typeface="Times New Roman"/>
                <a:cs typeface="Times New Roman"/>
              </a:rPr>
              <a:t>processing.</a:t>
            </a:r>
            <a:r>
              <a:rPr dirty="0" sz="1350" spc="-10">
                <a:latin typeface="Times New Roman"/>
                <a:cs typeface="Times New Roman"/>
              </a:rPr>
              <a:t> John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-70">
                <a:latin typeface="Times New Roman"/>
                <a:cs typeface="Times New Roman"/>
              </a:rPr>
              <a:t>Wiley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&amp;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55">
                <a:latin typeface="Times New Roman"/>
                <a:cs typeface="Times New Roman"/>
              </a:rPr>
              <a:t>Sons;</a:t>
            </a:r>
            <a:r>
              <a:rPr dirty="0" sz="1350" spc="-14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2019.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4"/>
            </a:pPr>
            <a:endParaRPr sz="1550">
              <a:latin typeface="Times New Roman"/>
              <a:cs typeface="Times New Roman"/>
            </a:endParaRPr>
          </a:p>
          <a:p>
            <a:pPr marL="12700" marR="5080" indent="-9525">
              <a:lnSpc>
                <a:spcPct val="132600"/>
              </a:lnSpc>
              <a:buSzPct val="85185"/>
              <a:buAutoNum type="arabicPeriod" startAt="4"/>
              <a:tabLst>
                <a:tab pos="134620" algn="l"/>
              </a:tabLst>
            </a:pPr>
            <a:r>
              <a:rPr dirty="0" sz="1350" spc="-20">
                <a:latin typeface="Times New Roman"/>
                <a:cs typeface="Times New Roman"/>
              </a:rPr>
              <a:t>Daubechies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I.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Ten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lectures</a:t>
            </a:r>
            <a:r>
              <a:rPr dirty="0" sz="1350">
                <a:latin typeface="Times New Roman"/>
                <a:cs typeface="Times New Roman"/>
              </a:rPr>
              <a:t> on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wavelets.</a:t>
            </a:r>
            <a:r>
              <a:rPr dirty="0" sz="1350" spc="4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Society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for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Industrial</a:t>
            </a:r>
            <a:r>
              <a:rPr dirty="0" sz="1350" spc="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Applied </a:t>
            </a:r>
            <a:r>
              <a:rPr dirty="0" sz="1350" spc="-45">
                <a:latin typeface="Times New Roman"/>
                <a:cs typeface="Times New Roman"/>
              </a:rPr>
              <a:t>Mathematics;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2020.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 startAt="4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4"/>
            </a:pPr>
            <a:endParaRPr sz="1300">
              <a:latin typeface="Times New Roman"/>
              <a:cs typeface="Times New Roman"/>
            </a:endParaRPr>
          </a:p>
          <a:p>
            <a:pPr marL="170180" indent="-157480">
              <a:lnSpc>
                <a:spcPct val="100000"/>
              </a:lnSpc>
              <a:buAutoNum type="arabicPeriod" startAt="4"/>
              <a:tabLst>
                <a:tab pos="170180" algn="l"/>
              </a:tabLst>
            </a:pPr>
            <a:r>
              <a:rPr dirty="0" sz="1350" spc="-50">
                <a:latin typeface="Times New Roman"/>
                <a:cs typeface="Times New Roman"/>
              </a:rPr>
              <a:t>Goodfellow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I,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55">
                <a:latin typeface="Times New Roman"/>
                <a:cs typeface="Times New Roman"/>
              </a:rPr>
              <a:t>Bengio</a:t>
            </a:r>
            <a:r>
              <a:rPr dirty="0" sz="1350" spc="-165">
                <a:latin typeface="Times New Roman"/>
                <a:cs typeface="Times New Roman"/>
              </a:rPr>
              <a:t> </a:t>
            </a:r>
            <a:r>
              <a:rPr dirty="0" sz="1350" spc="-130">
                <a:latin typeface="Times New Roman"/>
                <a:cs typeface="Times New Roman"/>
              </a:rPr>
              <a:t>Y,</a:t>
            </a:r>
            <a:r>
              <a:rPr dirty="0" sz="1350" spc="-165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Courville </a:t>
            </a:r>
            <a:r>
              <a:rPr dirty="0" sz="1350" spc="-30">
                <a:latin typeface="Times New Roman"/>
                <a:cs typeface="Times New Roman"/>
              </a:rPr>
              <a:t>A.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Deep </a:t>
            </a:r>
            <a:r>
              <a:rPr dirty="0" sz="1350" spc="-45">
                <a:latin typeface="Times New Roman"/>
                <a:cs typeface="Times New Roman"/>
              </a:rPr>
              <a:t>learning.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MIT</a:t>
            </a:r>
            <a:r>
              <a:rPr dirty="0" sz="1350" spc="40">
                <a:latin typeface="Times New Roman"/>
                <a:cs typeface="Times New Roman"/>
              </a:rPr>
              <a:t> </a:t>
            </a:r>
            <a:r>
              <a:rPr dirty="0" sz="1350" spc="-55">
                <a:latin typeface="Times New Roman"/>
                <a:cs typeface="Times New Roman"/>
              </a:rPr>
              <a:t>press;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2019.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4"/>
            </a:pPr>
            <a:endParaRPr sz="2200">
              <a:latin typeface="Times New Roman"/>
              <a:cs typeface="Times New Roman"/>
            </a:endParaRPr>
          </a:p>
          <a:p>
            <a:pPr marL="12700" marR="624205" indent="-10795">
              <a:lnSpc>
                <a:spcPts val="1600"/>
              </a:lnSpc>
              <a:buSzPct val="88888"/>
              <a:buAutoNum type="arabicPeriod" startAt="4"/>
              <a:tabLst>
                <a:tab pos="138430" algn="l"/>
              </a:tabLst>
            </a:pPr>
            <a:r>
              <a:rPr dirty="0" sz="1350" spc="-10" b="1">
                <a:latin typeface="Times New Roman"/>
                <a:cs typeface="Times New Roman"/>
              </a:rPr>
              <a:t>Dataset</a:t>
            </a:r>
            <a:r>
              <a:rPr dirty="0" sz="1350" spc="-50" b="1">
                <a:latin typeface="Times New Roman"/>
                <a:cs typeface="Times New Roman"/>
              </a:rPr>
              <a:t> </a:t>
            </a:r>
            <a:r>
              <a:rPr dirty="0" sz="1350" spc="-20" b="1">
                <a:latin typeface="Times New Roman"/>
                <a:cs typeface="Times New Roman"/>
              </a:rPr>
              <a:t>Link</a:t>
            </a:r>
            <a:r>
              <a:rPr dirty="0" sz="1350" spc="-20">
                <a:latin typeface="Times New Roman"/>
                <a:cs typeface="Times New Roman"/>
              </a:rPr>
              <a:t>: </a:t>
            </a:r>
            <a:r>
              <a:rPr dirty="0" u="sng" sz="1350" spc="-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dirty="0" u="sng" sz="1350" spc="-4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www.kaggle.com/datasets/amananandrai/complete-</a:t>
            </a:r>
            <a:r>
              <a:rPr dirty="0" u="sng" sz="1350" spc="-35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eeg-</a:t>
            </a:r>
            <a:r>
              <a:rPr dirty="0" u="sng" sz="1350" spc="-1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dataset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4"/>
            </a:pPr>
            <a:endParaRPr sz="1250">
              <a:latin typeface="Times New Roman"/>
              <a:cs typeface="Times New Roman"/>
            </a:endParaRPr>
          </a:p>
          <a:p>
            <a:pPr marL="169545" indent="-156845">
              <a:lnSpc>
                <a:spcPct val="100000"/>
              </a:lnSpc>
              <a:buAutoNum type="arabicPeriod" startAt="4"/>
              <a:tabLst>
                <a:tab pos="169545" algn="l"/>
              </a:tabLst>
            </a:pPr>
            <a:r>
              <a:rPr dirty="0" sz="1350" b="1">
                <a:latin typeface="Times New Roman"/>
                <a:cs typeface="Times New Roman"/>
              </a:rPr>
              <a:t>Testing</a:t>
            </a:r>
            <a:r>
              <a:rPr dirty="0" sz="1350">
                <a:latin typeface="Times New Roman"/>
                <a:cs typeface="Times New Roman"/>
              </a:rPr>
              <a:t>:</a:t>
            </a:r>
            <a:r>
              <a:rPr dirty="0" sz="1350" spc="305">
                <a:latin typeface="Times New Roman"/>
                <a:cs typeface="Times New Roman"/>
              </a:rPr>
              <a:t> </a:t>
            </a:r>
            <a:r>
              <a:rPr dirty="0" u="sng" sz="1350" spc="-35">
                <a:solidFill>
                  <a:srgbClr val="1F2A8E"/>
                </a:solidFill>
                <a:uFill>
                  <a:solidFill>
                    <a:srgbClr val="1F2A8E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dirty="0" u="sng" sz="1350" spc="-35">
                <a:solidFill>
                  <a:srgbClr val="0000FF"/>
                </a:solidFill>
                <a:uFill>
                  <a:solidFill>
                    <a:srgbClr val="1F2A8E"/>
                  </a:solidFill>
                </a:uFill>
                <a:latin typeface="Times New Roman"/>
                <a:cs typeface="Times New Roman"/>
                <a:hlinkClick r:id="rId3"/>
              </a:rPr>
              <a:t>www.javapoint.com/software-testing-</a:t>
            </a:r>
            <a:r>
              <a:rPr dirty="0" u="sng" sz="1350" spc="-10">
                <a:solidFill>
                  <a:srgbClr val="0000FF"/>
                </a:solidFill>
                <a:uFill>
                  <a:solidFill>
                    <a:srgbClr val="1F2A8E"/>
                  </a:solidFill>
                </a:uFill>
                <a:latin typeface="Times New Roman"/>
                <a:cs typeface="Times New Roman"/>
                <a:hlinkClick r:id="rId3"/>
              </a:rPr>
              <a:t>principles</a:t>
            </a:r>
            <a:r>
              <a:rPr dirty="0" sz="1350" spc="-1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548884" y="5358396"/>
            <a:ext cx="102235" cy="52069"/>
          </a:xfrm>
          <a:custGeom>
            <a:avLst/>
            <a:gdLst/>
            <a:ahLst/>
            <a:cxnLst/>
            <a:rect l="l" t="t" r="r" b="b"/>
            <a:pathLst>
              <a:path w="102235" h="52070">
                <a:moveTo>
                  <a:pt x="39611" y="44196"/>
                </a:moveTo>
                <a:lnTo>
                  <a:pt x="0" y="44196"/>
                </a:lnTo>
                <a:lnTo>
                  <a:pt x="0" y="51816"/>
                </a:lnTo>
                <a:lnTo>
                  <a:pt x="39611" y="51816"/>
                </a:lnTo>
                <a:lnTo>
                  <a:pt x="39611" y="44196"/>
                </a:lnTo>
                <a:close/>
              </a:path>
              <a:path w="102235" h="52070">
                <a:moveTo>
                  <a:pt x="102108" y="0"/>
                </a:moveTo>
                <a:lnTo>
                  <a:pt x="60960" y="0"/>
                </a:lnTo>
                <a:lnTo>
                  <a:pt x="60960" y="9144"/>
                </a:lnTo>
                <a:lnTo>
                  <a:pt x="102108" y="9144"/>
                </a:lnTo>
                <a:lnTo>
                  <a:pt x="10210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585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REFERENCES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8430" y="2501984"/>
            <a:ext cx="294576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35"/>
              <a:t>THANK</a:t>
            </a:r>
            <a:r>
              <a:rPr dirty="0" spc="405"/>
              <a:t> </a:t>
            </a:r>
            <a:r>
              <a:rPr dirty="0" spc="120"/>
              <a:t>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193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63786" y="2303112"/>
            <a:ext cx="5110480" cy="3506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55000"/>
              </a:lnSpc>
              <a:spcBef>
                <a:spcPts val="105"/>
              </a:spcBef>
            </a:pPr>
            <a:r>
              <a:rPr dirty="0" sz="1300" spc="-35">
                <a:latin typeface="Times New Roman"/>
                <a:cs typeface="Times New Roman"/>
              </a:rPr>
              <a:t>Welcome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world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feature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extraction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40">
                <a:latin typeface="Times New Roman"/>
                <a:cs typeface="Times New Roman"/>
              </a:rPr>
              <a:t>classification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EEG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signals! </a:t>
            </a: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exciting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area</a:t>
            </a:r>
            <a:r>
              <a:rPr dirty="0" sz="1300">
                <a:latin typeface="Times New Roman"/>
                <a:cs typeface="Times New Roman"/>
              </a:rPr>
              <a:t> of</a:t>
            </a:r>
            <a:r>
              <a:rPr dirty="0" sz="1300" spc="5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research</a:t>
            </a:r>
            <a:r>
              <a:rPr dirty="0" sz="1300">
                <a:latin typeface="Times New Roman"/>
                <a:cs typeface="Times New Roman"/>
              </a:rPr>
              <a:t> that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has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potential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revolutionize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our </a:t>
            </a:r>
            <a:r>
              <a:rPr dirty="0" sz="1300">
                <a:latin typeface="Times New Roman"/>
                <a:cs typeface="Times New Roman"/>
              </a:rPr>
              <a:t>understanding</a:t>
            </a:r>
            <a:r>
              <a:rPr dirty="0" sz="1300" spc="16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204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1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brain</a:t>
            </a:r>
            <a:r>
              <a:rPr dirty="0" sz="1300" spc="17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1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its</a:t>
            </a:r>
            <a:r>
              <a:rPr dirty="0" sz="1300" spc="1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functions.</a:t>
            </a:r>
            <a:r>
              <a:rPr dirty="0" sz="1300" spc="1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</a:t>
            </a:r>
            <a:r>
              <a:rPr dirty="0" sz="1300" spc="18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18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presentation,</a:t>
            </a:r>
            <a:r>
              <a:rPr dirty="0" sz="1300" spc="19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we</a:t>
            </a:r>
            <a:r>
              <a:rPr dirty="0" sz="1300" spc="17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will </a:t>
            </a:r>
            <a:r>
              <a:rPr dirty="0" sz="1300">
                <a:latin typeface="Times New Roman"/>
                <a:cs typeface="Times New Roman"/>
              </a:rPr>
              <a:t>explore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3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importance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3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feature</a:t>
            </a:r>
            <a:r>
              <a:rPr dirty="0" sz="1300" spc="30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extraction</a:t>
            </a:r>
            <a:r>
              <a:rPr dirty="0" sz="1300" spc="29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30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classification</a:t>
            </a:r>
            <a:r>
              <a:rPr dirty="0" sz="1300" spc="30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330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EEG </a:t>
            </a:r>
            <a:r>
              <a:rPr dirty="0" sz="1300" spc="-55">
                <a:latin typeface="Times New Roman"/>
                <a:cs typeface="Times New Roman"/>
              </a:rPr>
              <a:t>signals,</a:t>
            </a:r>
            <a:r>
              <a:rPr dirty="0" sz="1300" spc="-16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-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how</a:t>
            </a:r>
            <a:r>
              <a:rPr dirty="0" sz="1300" spc="-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it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can</a:t>
            </a:r>
            <a:r>
              <a:rPr dirty="0" sz="1300" spc="-12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help</a:t>
            </a:r>
            <a:r>
              <a:rPr dirty="0" sz="1300" spc="-50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us</a:t>
            </a:r>
            <a:r>
              <a:rPr dirty="0" sz="1300" spc="-8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unlock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20">
                <a:latin typeface="Times New Roman"/>
                <a:cs typeface="Times New Roman"/>
              </a:rPr>
              <a:t> </a:t>
            </a:r>
            <a:r>
              <a:rPr dirty="0" sz="1300" spc="-55">
                <a:latin typeface="Times New Roman"/>
                <a:cs typeface="Times New Roman"/>
              </a:rPr>
              <a:t>mysteries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brain.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55000"/>
              </a:lnSpc>
              <a:spcBef>
                <a:spcPts val="5"/>
              </a:spcBef>
            </a:pPr>
            <a:r>
              <a:rPr dirty="0" sz="1300">
                <a:latin typeface="Times New Roman"/>
                <a:cs typeface="Times New Roman"/>
              </a:rPr>
              <a:t>By the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end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presentation,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you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will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have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clear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understanding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what </a:t>
            </a:r>
            <a:r>
              <a:rPr dirty="0" sz="1300">
                <a:latin typeface="Times New Roman"/>
                <a:cs typeface="Times New Roman"/>
              </a:rPr>
              <a:t>EEG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signals</a:t>
            </a:r>
            <a:r>
              <a:rPr dirty="0" sz="1300">
                <a:latin typeface="Times New Roman"/>
                <a:cs typeface="Times New Roman"/>
              </a:rPr>
              <a:t> are,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why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feature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extraction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is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important,</a:t>
            </a:r>
            <a:r>
              <a:rPr dirty="0" sz="1300" spc="5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how</a:t>
            </a:r>
            <a:r>
              <a:rPr dirty="0" sz="1300" spc="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machine</a:t>
            </a:r>
            <a:r>
              <a:rPr dirty="0" sz="1300" spc="4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learning </a:t>
            </a:r>
            <a:r>
              <a:rPr dirty="0" sz="1300">
                <a:latin typeface="Times New Roman"/>
                <a:cs typeface="Times New Roman"/>
              </a:rPr>
              <a:t>can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be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used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 spc="-35">
                <a:latin typeface="Times New Roman"/>
                <a:cs typeface="Times New Roman"/>
              </a:rPr>
              <a:t>classification,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what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the</a:t>
            </a:r>
            <a:r>
              <a:rPr dirty="0" sz="1300" spc="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future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holds</a:t>
            </a:r>
            <a:r>
              <a:rPr dirty="0" sz="1300" spc="2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for</a:t>
            </a:r>
            <a:r>
              <a:rPr dirty="0" sz="1300" spc="1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this</a:t>
            </a:r>
            <a:r>
              <a:rPr dirty="0" sz="1300" spc="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exciting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field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-30">
                <a:latin typeface="Times New Roman"/>
                <a:cs typeface="Times New Roman"/>
              </a:rPr>
              <a:t>research.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So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sit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back,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relax,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and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get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ready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to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embark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on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a</a:t>
            </a:r>
            <a:r>
              <a:rPr dirty="0" sz="1300" spc="30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journey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into</a:t>
            </a:r>
            <a:r>
              <a:rPr dirty="0" sz="1300" spc="35">
                <a:latin typeface="Times New Roman"/>
                <a:cs typeface="Times New Roman"/>
              </a:rPr>
              <a:t> </a:t>
            </a:r>
            <a:r>
              <a:rPr dirty="0" sz="1300" spc="-25">
                <a:latin typeface="Times New Roman"/>
                <a:cs typeface="Times New Roman"/>
              </a:rPr>
              <a:t>the </a:t>
            </a:r>
            <a:r>
              <a:rPr dirty="0" sz="1300" spc="-35">
                <a:latin typeface="Times New Roman"/>
                <a:cs typeface="Times New Roman"/>
              </a:rPr>
              <a:t>fascinating</a:t>
            </a:r>
            <a:r>
              <a:rPr dirty="0" sz="1300" spc="-14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world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of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-20">
                <a:latin typeface="Times New Roman"/>
                <a:cs typeface="Times New Roman"/>
              </a:rPr>
              <a:t>EEG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-45">
                <a:latin typeface="Times New Roman"/>
                <a:cs typeface="Times New Roman"/>
              </a:rPr>
              <a:t>signal</a:t>
            </a:r>
            <a:r>
              <a:rPr dirty="0" sz="1300" spc="-135">
                <a:latin typeface="Times New Roman"/>
                <a:cs typeface="Times New Roman"/>
              </a:rPr>
              <a:t> </a:t>
            </a:r>
            <a:r>
              <a:rPr dirty="0" sz="1300" spc="-10">
                <a:latin typeface="Times New Roman"/>
                <a:cs typeface="Times New Roman"/>
              </a:rPr>
              <a:t>analysis!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592" y="1183692"/>
            <a:ext cx="3766185" cy="1099185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5"/>
              </a:spcBef>
            </a:pPr>
            <a:r>
              <a:rPr dirty="0" spc="150"/>
              <a:t>WHAT</a:t>
            </a:r>
            <a:r>
              <a:rPr dirty="0" spc="320"/>
              <a:t> </a:t>
            </a:r>
            <a:r>
              <a:rPr dirty="0" spc="140"/>
              <a:t>ARE</a:t>
            </a:r>
            <a:r>
              <a:rPr dirty="0" spc="380"/>
              <a:t> </a:t>
            </a:r>
            <a:r>
              <a:rPr dirty="0" spc="105"/>
              <a:t>EEG </a:t>
            </a:r>
            <a:r>
              <a:rPr dirty="0" spc="140"/>
              <a:t>SIGNALS?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19618" y="2632121"/>
            <a:ext cx="4471035" cy="3277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0900"/>
              </a:lnSpc>
              <a:spcBef>
                <a:spcPts val="90"/>
              </a:spcBef>
            </a:pPr>
            <a:r>
              <a:rPr dirty="0" sz="1350">
                <a:latin typeface="Times New Roman"/>
                <a:cs typeface="Times New Roman"/>
              </a:rPr>
              <a:t>Electroencephalography</a:t>
            </a:r>
            <a:r>
              <a:rPr dirty="0" sz="1350" spc="27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(EEG)</a:t>
            </a:r>
            <a:r>
              <a:rPr dirty="0" sz="1350" spc="25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signals</a:t>
            </a:r>
            <a:r>
              <a:rPr dirty="0" sz="1350" spc="2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are</a:t>
            </a:r>
            <a:r>
              <a:rPr dirty="0" sz="1350" spc="26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electrical</a:t>
            </a:r>
            <a:r>
              <a:rPr dirty="0" sz="1350" spc="27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impulses </a:t>
            </a:r>
            <a:r>
              <a:rPr dirty="0" sz="1350">
                <a:latin typeface="Times New Roman"/>
                <a:cs typeface="Times New Roman"/>
              </a:rPr>
              <a:t>generated</a:t>
            </a:r>
            <a:r>
              <a:rPr dirty="0" sz="1350" spc="2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by</a:t>
            </a:r>
            <a:r>
              <a:rPr dirty="0" sz="1350" spc="229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2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brain</a:t>
            </a:r>
            <a:r>
              <a:rPr dirty="0" sz="1350" spc="2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that</a:t>
            </a:r>
            <a:r>
              <a:rPr dirty="0" sz="1350" spc="2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229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</a:t>
            </a:r>
            <a:r>
              <a:rPr dirty="0" sz="1350" spc="254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measured</a:t>
            </a:r>
            <a:r>
              <a:rPr dirty="0" sz="1350" spc="2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using</a:t>
            </a:r>
            <a:r>
              <a:rPr dirty="0" sz="1350" spc="229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electrodes </a:t>
            </a:r>
            <a:r>
              <a:rPr dirty="0" sz="1350" spc="-20">
                <a:latin typeface="Times New Roman"/>
                <a:cs typeface="Times New Roman"/>
              </a:rPr>
              <a:t>placed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on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scalp.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These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45">
                <a:latin typeface="Times New Roman"/>
                <a:cs typeface="Times New Roman"/>
              </a:rPr>
              <a:t>signals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reflect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activity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millions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of </a:t>
            </a:r>
            <a:r>
              <a:rPr dirty="0" sz="1350" spc="-10">
                <a:latin typeface="Times New Roman"/>
                <a:cs typeface="Times New Roman"/>
              </a:rPr>
              <a:t>neurons </a:t>
            </a:r>
            <a:r>
              <a:rPr dirty="0" sz="1350" spc="-20">
                <a:latin typeface="Times New Roman"/>
                <a:cs typeface="Times New Roman"/>
              </a:rPr>
              <a:t>firing </a:t>
            </a:r>
            <a:r>
              <a:rPr dirty="0" sz="1350">
                <a:latin typeface="Times New Roman"/>
                <a:cs typeface="Times New Roman"/>
              </a:rPr>
              <a:t>in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synchrony,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 can</a:t>
            </a:r>
            <a:r>
              <a:rPr dirty="0" sz="1350" spc="-3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provide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valuable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insights </a:t>
            </a:r>
            <a:r>
              <a:rPr dirty="0" sz="1350" spc="-20">
                <a:latin typeface="Times New Roman"/>
                <a:cs typeface="Times New Roman"/>
              </a:rPr>
              <a:t>into </a:t>
            </a:r>
            <a:r>
              <a:rPr dirty="0" sz="1350" spc="-25">
                <a:latin typeface="Times New Roman"/>
                <a:cs typeface="Times New Roman"/>
              </a:rPr>
              <a:t>brain</a:t>
            </a:r>
            <a:r>
              <a:rPr dirty="0" sz="1350" spc="-3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function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and</a:t>
            </a:r>
            <a:r>
              <a:rPr dirty="0" sz="1350" spc="-45">
                <a:latin typeface="Times New Roman"/>
                <a:cs typeface="Times New Roman"/>
              </a:rPr>
              <a:t> behavior</a:t>
            </a:r>
            <a:r>
              <a:rPr dirty="0" sz="1350" spc="-80">
                <a:latin typeface="Times New Roman"/>
                <a:cs typeface="Times New Roman"/>
              </a:rPr>
              <a:t> </a:t>
            </a:r>
            <a:r>
              <a:rPr dirty="0" sz="1350" spc="-20" b="1">
                <a:solidFill>
                  <a:srgbClr val="0000FF"/>
                </a:solidFill>
                <a:latin typeface="Times New Roman"/>
                <a:cs typeface="Times New Roman"/>
              </a:rPr>
              <a:t>[4]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1000"/>
              </a:lnSpc>
            </a:pPr>
            <a:r>
              <a:rPr dirty="0" sz="1350">
                <a:latin typeface="Times New Roman"/>
                <a:cs typeface="Times New Roman"/>
              </a:rPr>
              <a:t>EEG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signals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are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characterized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by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their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frequency,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amplitude,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and </a:t>
            </a:r>
            <a:r>
              <a:rPr dirty="0" sz="1350" spc="-30">
                <a:latin typeface="Times New Roman"/>
                <a:cs typeface="Times New Roman"/>
              </a:rPr>
              <a:t>waveform </a:t>
            </a:r>
            <a:r>
              <a:rPr dirty="0" sz="1350" spc="-20">
                <a:latin typeface="Times New Roman"/>
                <a:cs typeface="Times New Roman"/>
              </a:rPr>
              <a:t>shape,</a:t>
            </a:r>
            <a:r>
              <a:rPr dirty="0" sz="1350" spc="-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which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can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20">
                <a:latin typeface="Times New Roman"/>
                <a:cs typeface="Times New Roman"/>
              </a:rPr>
              <a:t>vary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depending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on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location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the </a:t>
            </a:r>
            <a:r>
              <a:rPr dirty="0" sz="1350">
                <a:latin typeface="Times New Roman"/>
                <a:cs typeface="Times New Roman"/>
              </a:rPr>
              <a:t>electrodes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1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the</a:t>
            </a:r>
            <a:r>
              <a:rPr dirty="0" sz="1350" spc="13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type</a:t>
            </a:r>
            <a:r>
              <a:rPr dirty="0" sz="1350" spc="1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brain</a:t>
            </a:r>
            <a:r>
              <a:rPr dirty="0" sz="1350" spc="1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activity</a:t>
            </a:r>
            <a:r>
              <a:rPr dirty="0" sz="1350" spc="14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being</a:t>
            </a:r>
            <a:r>
              <a:rPr dirty="0" sz="1350" spc="13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measured.</a:t>
            </a:r>
            <a:r>
              <a:rPr dirty="0" sz="1350" spc="145">
                <a:latin typeface="Times New Roman"/>
                <a:cs typeface="Times New Roman"/>
              </a:rPr>
              <a:t> </a:t>
            </a:r>
            <a:r>
              <a:rPr dirty="0" sz="1350" spc="-25">
                <a:latin typeface="Times New Roman"/>
                <a:cs typeface="Times New Roman"/>
              </a:rPr>
              <a:t>EEG </a:t>
            </a:r>
            <a:r>
              <a:rPr dirty="0" sz="1350">
                <a:latin typeface="Times New Roman"/>
                <a:cs typeface="Times New Roman"/>
              </a:rPr>
              <a:t>signals</a:t>
            </a:r>
            <a:r>
              <a:rPr dirty="0" sz="1350" spc="2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have</a:t>
            </a:r>
            <a:r>
              <a:rPr dirty="0" sz="1350" spc="20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2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wide</a:t>
            </a:r>
            <a:r>
              <a:rPr dirty="0" sz="1350" spc="229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range</a:t>
            </a:r>
            <a:r>
              <a:rPr dirty="0" sz="1350" spc="24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2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potential</a:t>
            </a:r>
            <a:r>
              <a:rPr dirty="0" sz="1350" spc="22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applications,</a:t>
            </a:r>
            <a:r>
              <a:rPr dirty="0" sz="1350" spc="204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including </a:t>
            </a:r>
            <a:r>
              <a:rPr dirty="0" sz="1350" spc="-35">
                <a:latin typeface="Times New Roman"/>
                <a:cs typeface="Times New Roman"/>
              </a:rPr>
              <a:t>diagnosing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neurological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35">
                <a:latin typeface="Times New Roman"/>
                <a:cs typeface="Times New Roman"/>
              </a:rPr>
              <a:t>disorders,</a:t>
            </a:r>
            <a:r>
              <a:rPr dirty="0" sz="1350" spc="-20">
                <a:latin typeface="Times New Roman"/>
                <a:cs typeface="Times New Roman"/>
              </a:rPr>
              <a:t> monitoring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brain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activity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during </a:t>
            </a:r>
            <a:r>
              <a:rPr dirty="0" sz="1350" spc="-65">
                <a:latin typeface="Times New Roman"/>
                <a:cs typeface="Times New Roman"/>
              </a:rPr>
              <a:t>surgery,</a:t>
            </a:r>
            <a:r>
              <a:rPr dirty="0" sz="1350" spc="-6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and</a:t>
            </a:r>
            <a:r>
              <a:rPr dirty="0" sz="1350" spc="-45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developing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40">
                <a:latin typeface="Times New Roman"/>
                <a:cs typeface="Times New Roman"/>
              </a:rPr>
              <a:t>brain-</a:t>
            </a:r>
            <a:r>
              <a:rPr dirty="0" sz="1350" spc="-20">
                <a:latin typeface="Times New Roman"/>
                <a:cs typeface="Times New Roman"/>
              </a:rPr>
              <a:t>computer</a:t>
            </a:r>
            <a:r>
              <a:rPr dirty="0" sz="1350" spc="-25">
                <a:latin typeface="Times New Roman"/>
                <a:cs typeface="Times New Roman"/>
              </a:rPr>
              <a:t> </a:t>
            </a:r>
            <a:r>
              <a:rPr dirty="0" sz="1350" spc="-50">
                <a:latin typeface="Times New Roman"/>
                <a:cs typeface="Times New Roman"/>
              </a:rPr>
              <a:t>interfaces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20" b="1">
                <a:solidFill>
                  <a:srgbClr val="0000FF"/>
                </a:solidFill>
                <a:latin typeface="Times New Roman"/>
                <a:cs typeface="Times New Roman"/>
              </a:rPr>
              <a:t>[4]</a:t>
            </a:r>
            <a:r>
              <a:rPr dirty="0" sz="1350" spc="-20">
                <a:latin typeface="Times New Roman"/>
                <a:cs typeface="Times New Roman"/>
              </a:rPr>
              <a:t>.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858" y="1497639"/>
            <a:ext cx="5381625" cy="703580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5"/>
              </a:spcBef>
            </a:pPr>
            <a:r>
              <a:rPr dirty="0" sz="2200" spc="85"/>
              <a:t>WHAT</a:t>
            </a:r>
            <a:r>
              <a:rPr dirty="0" sz="2200" spc="300"/>
              <a:t> </a:t>
            </a:r>
            <a:r>
              <a:rPr dirty="0" sz="2200" spc="70"/>
              <a:t>ARE</a:t>
            </a:r>
            <a:r>
              <a:rPr dirty="0" sz="2200" spc="360"/>
              <a:t> </a:t>
            </a:r>
            <a:r>
              <a:rPr dirty="0" sz="2200" spc="85"/>
              <a:t>THE</a:t>
            </a:r>
            <a:r>
              <a:rPr dirty="0" sz="2200" spc="385"/>
              <a:t> </a:t>
            </a:r>
            <a:r>
              <a:rPr dirty="0" sz="2200" spc="125"/>
              <a:t>APPLICATIONS</a:t>
            </a:r>
            <a:r>
              <a:rPr dirty="0" sz="2200" spc="330"/>
              <a:t> </a:t>
            </a:r>
            <a:r>
              <a:rPr dirty="0" sz="2200" spc="-25"/>
              <a:t>OF </a:t>
            </a:r>
            <a:r>
              <a:rPr dirty="0" sz="2200" spc="80"/>
              <a:t>EEG</a:t>
            </a:r>
            <a:r>
              <a:rPr dirty="0" sz="2200" spc="290"/>
              <a:t> </a:t>
            </a:r>
            <a:r>
              <a:rPr dirty="0" sz="2200" spc="85"/>
              <a:t>SIGNAL</a:t>
            </a:r>
            <a:r>
              <a:rPr dirty="0" sz="2200" spc="270"/>
              <a:t> </a:t>
            </a:r>
            <a:r>
              <a:rPr dirty="0" sz="2200" spc="85"/>
              <a:t>CLASSIFICATION?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915441" y="2567073"/>
            <a:ext cx="5610225" cy="2961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54100"/>
              </a:lnSpc>
              <a:spcBef>
                <a:spcPts val="105"/>
              </a:spcBef>
            </a:pP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signal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classification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has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wide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range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applications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various </a:t>
            </a:r>
            <a:r>
              <a:rPr dirty="0" sz="1250" spc="-30">
                <a:latin typeface="Times New Roman"/>
                <a:cs typeface="Times New Roman"/>
              </a:rPr>
              <a:t>fields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research </a:t>
            </a:r>
            <a:r>
              <a:rPr dirty="0" sz="1250" spc="-25">
                <a:latin typeface="Times New Roman"/>
                <a:cs typeface="Times New Roman"/>
              </a:rPr>
              <a:t>and </a:t>
            </a:r>
            <a:r>
              <a:rPr dirty="0" sz="1250">
                <a:latin typeface="Times New Roman"/>
                <a:cs typeface="Times New Roman"/>
              </a:rPr>
              <a:t>industry.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One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such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application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brain-</a:t>
            </a:r>
            <a:r>
              <a:rPr dirty="0" sz="1250">
                <a:latin typeface="Times New Roman"/>
                <a:cs typeface="Times New Roman"/>
              </a:rPr>
              <a:t>computer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interfaces,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which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enable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individuals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to </a:t>
            </a:r>
            <a:r>
              <a:rPr dirty="0" sz="1250">
                <a:latin typeface="Times New Roman"/>
                <a:cs typeface="Times New Roman"/>
              </a:rPr>
              <a:t>control </a:t>
            </a:r>
            <a:r>
              <a:rPr dirty="0" sz="1250" spc="-45">
                <a:latin typeface="Times New Roman"/>
                <a:cs typeface="Times New Roman"/>
              </a:rPr>
              <a:t>devices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or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communicate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through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their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thoughts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b="1">
                <a:solidFill>
                  <a:srgbClr val="0000FF"/>
                </a:solidFill>
                <a:latin typeface="Times New Roman"/>
                <a:cs typeface="Times New Roman"/>
              </a:rPr>
              <a:t>[4]</a:t>
            </a:r>
            <a:r>
              <a:rPr dirty="0" sz="1250">
                <a:latin typeface="Times New Roman"/>
                <a:cs typeface="Times New Roman"/>
              </a:rPr>
              <a:t>.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signal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classification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can </a:t>
            </a:r>
            <a:r>
              <a:rPr dirty="0" sz="1250" spc="-40">
                <a:latin typeface="Times New Roman"/>
                <a:cs typeface="Times New Roman"/>
              </a:rPr>
              <a:t>also </a:t>
            </a:r>
            <a:r>
              <a:rPr dirty="0" sz="1250">
                <a:latin typeface="Times New Roman"/>
                <a:cs typeface="Times New Roman"/>
              </a:rPr>
              <a:t>be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used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for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sleep</a:t>
            </a:r>
            <a:r>
              <a:rPr dirty="0" sz="1250" spc="-45">
                <a:latin typeface="Times New Roman"/>
                <a:cs typeface="Times New Roman"/>
              </a:rPr>
              <a:t> analysis,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helping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diagnose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sleep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disorders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improve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quality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sleep.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Another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important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application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is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seizure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detection,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which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help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predict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prevent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60">
                <a:latin typeface="Times New Roman"/>
                <a:cs typeface="Times New Roman"/>
              </a:rPr>
              <a:t>seizures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individuals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with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epilepsy.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addition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these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applications,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EEG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signal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classification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has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the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potential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impact</a:t>
            </a:r>
            <a:endParaRPr sz="1250">
              <a:latin typeface="Times New Roman"/>
              <a:cs typeface="Times New Roman"/>
            </a:endParaRPr>
          </a:p>
          <a:p>
            <a:pPr marL="12700" marR="10160">
              <a:lnSpc>
                <a:spcPct val="154000"/>
              </a:lnSpc>
              <a:spcBef>
                <a:spcPts val="5"/>
              </a:spcBef>
            </a:pPr>
            <a:r>
              <a:rPr dirty="0" sz="1250">
                <a:latin typeface="Times New Roman"/>
                <a:cs typeface="Times New Roman"/>
              </a:rPr>
              <a:t>many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other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fields,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including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neuroscience,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psychology,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medicine.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By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analyzing</a:t>
            </a:r>
            <a:r>
              <a:rPr dirty="0" sz="1250" spc="-25">
                <a:latin typeface="Times New Roman"/>
                <a:cs typeface="Times New Roman"/>
              </a:rPr>
              <a:t> EEG </a:t>
            </a:r>
            <a:r>
              <a:rPr dirty="0" sz="1250" spc="-35">
                <a:latin typeface="Times New Roman"/>
                <a:cs typeface="Times New Roman"/>
              </a:rPr>
              <a:t>signals,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researchers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gain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insights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into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brain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function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cognitive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processes,</a:t>
            </a:r>
            <a:r>
              <a:rPr dirty="0" sz="1250" spc="-10">
                <a:latin typeface="Times New Roman"/>
                <a:cs typeface="Times New Roman"/>
              </a:rPr>
              <a:t> leading </a:t>
            </a:r>
            <a:r>
              <a:rPr dirty="0" sz="1250">
                <a:latin typeface="Times New Roman"/>
                <a:cs typeface="Times New Roman"/>
              </a:rPr>
              <a:t>to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new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discoveries</a:t>
            </a:r>
            <a:r>
              <a:rPr dirty="0" sz="1250" spc="-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and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treatments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for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neurological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disorders</a:t>
            </a:r>
            <a:r>
              <a:rPr dirty="0" sz="1250" spc="-85">
                <a:latin typeface="Times New Roman"/>
                <a:cs typeface="Times New Roman"/>
              </a:rPr>
              <a:t> </a:t>
            </a:r>
            <a:r>
              <a:rPr dirty="0" sz="1250" spc="-20" b="1">
                <a:solidFill>
                  <a:srgbClr val="0000FF"/>
                </a:solidFill>
                <a:latin typeface="Times New Roman"/>
                <a:cs typeface="Times New Roman"/>
              </a:rPr>
              <a:t>[4]</a:t>
            </a:r>
            <a:r>
              <a:rPr dirty="0" sz="1250" spc="-2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8519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95"/>
              </a:spcBef>
            </a:pPr>
            <a:r>
              <a:rPr dirty="0" sz="2200" spc="155"/>
              <a:t>FEATURE</a:t>
            </a:r>
            <a:r>
              <a:rPr dirty="0" sz="2200" spc="335"/>
              <a:t> </a:t>
            </a:r>
            <a:r>
              <a:rPr dirty="0" sz="2200" spc="114"/>
              <a:t>EXTRACTION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1147087" y="2717436"/>
            <a:ext cx="4413885" cy="267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5000"/>
              </a:lnSpc>
              <a:spcBef>
                <a:spcPts val="95"/>
              </a:spcBef>
            </a:pPr>
            <a:r>
              <a:rPr dirty="0" sz="1400">
                <a:latin typeface="Times New Roman"/>
                <a:cs typeface="Times New Roman"/>
              </a:rPr>
              <a:t>Feature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extraction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crucial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step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analyzing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EEG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signals. </a:t>
            </a:r>
            <a:r>
              <a:rPr dirty="0" sz="1400">
                <a:latin typeface="Times New Roman"/>
                <a:cs typeface="Times New Roman"/>
              </a:rPr>
              <a:t>Raw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EEG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complex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difficult</a:t>
            </a:r>
            <a:r>
              <a:rPr dirty="0" sz="1400" spc="3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interpret, </a:t>
            </a:r>
            <a:r>
              <a:rPr dirty="0" sz="1400">
                <a:latin typeface="Times New Roman"/>
                <a:cs typeface="Times New Roman"/>
              </a:rPr>
              <a:t>making</a:t>
            </a:r>
            <a:r>
              <a:rPr dirty="0" sz="1400" spc="4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challenging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4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extract</a:t>
            </a:r>
            <a:r>
              <a:rPr dirty="0" sz="1400" spc="4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meaningful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information. </a:t>
            </a:r>
            <a:r>
              <a:rPr dirty="0" sz="1400">
                <a:latin typeface="Times New Roman"/>
                <a:cs typeface="Times New Roman"/>
              </a:rPr>
              <a:t>Feature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extraction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involves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identifying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key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characteristics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signal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relevant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analysis,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frequency </a:t>
            </a:r>
            <a:r>
              <a:rPr dirty="0" sz="1400">
                <a:latin typeface="Times New Roman"/>
                <a:cs typeface="Times New Roman"/>
              </a:rPr>
              <a:t>content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waveform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shape.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reducing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25">
                <a:latin typeface="Times New Roman"/>
                <a:cs typeface="Times New Roman"/>
              </a:rPr>
              <a:t>dimensionality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focusing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key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features,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becomes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easier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analyze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interpret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signal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0000FF"/>
                </a:solidFill>
                <a:latin typeface="Times New Roman"/>
                <a:cs typeface="Times New Roman"/>
              </a:rPr>
              <a:t>[1]</a:t>
            </a:r>
            <a:r>
              <a:rPr dirty="0" sz="1400" spc="-2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jatin agrawal</dc:creator>
  <dc:title>Microsoft PowerPoint - grp4_updated_ivp</dc:title>
  <dcterms:created xsi:type="dcterms:W3CDTF">2023-10-26T04:40:39Z</dcterms:created>
  <dcterms:modified xsi:type="dcterms:W3CDTF">2023-10-26T04:40:39Z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LastSaved">
    <vt:filetime>2023-10-26T00:00:00Z</vt:filetime>
  </property>
  <property fmtid="{D5CDD505-2E9C-101B-9397-08002B2CF9AE}" pid="4" name="Producer">
    <vt:lpwstr>Microsoft: Print To PDF</vt:lpwstr>
  </property>
</Properties>
</file>