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580" r:id="rId2"/>
    <p:sldId id="622" r:id="rId3"/>
    <p:sldId id="630" r:id="rId4"/>
    <p:sldId id="621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52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67A5B-D439-DD4E-A637-827378D75345}" v="59" dt="2019-10-10T15:48:12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/>
    <p:restoredTop sz="73223" autoAdjust="0"/>
  </p:normalViewPr>
  <p:slideViewPr>
    <p:cSldViewPr snapToGrid="0" snapToObjects="1">
      <p:cViewPr varScale="1">
        <p:scale>
          <a:sx n="83" d="100"/>
          <a:sy n="83" d="100"/>
        </p:scale>
        <p:origin x="25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716D1-0E3B-43FE-813B-2DAFF8230A94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D91D7-F22D-4CDC-8F75-E7F369B9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2,410 US craft beers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558 US craft breweries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US Craft Beers and Breweries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US" dirty="0"/>
              <a:t>DS 6306: Doing Data Science</a:t>
            </a:r>
            <a:endParaRPr lang="en-IN" dirty="0"/>
          </a:p>
          <a:p>
            <a:r>
              <a:rPr lang="en-IN" sz="1600" dirty="0"/>
              <a:t>Presented by Chance Robinson and Thomas Karba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Summary Statistics (ABV)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47" y="1555954"/>
            <a:ext cx="8155857" cy="5014451"/>
          </a:xfrm>
        </p:spPr>
        <p:txBody>
          <a:bodyPr/>
          <a:lstStyle/>
          <a:p>
            <a:r>
              <a:rPr lang="en-US" sz="2800" dirty="0"/>
              <a:t>The distribution of the ABV data is slightly right skewed, with most values falling within ~0.014 units of the mean of ~0.06.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0999F5D-1C17-405E-862B-4AB0EBEB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5" y="3429000"/>
            <a:ext cx="3887340" cy="2399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55266-31D8-4A0C-9000-FC69C6E5F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054" y="3429000"/>
            <a:ext cx="31051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0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IBU to ABV Relationship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5036573"/>
            <a:ext cx="8141108" cy="1526458"/>
          </a:xfrm>
        </p:spPr>
        <p:txBody>
          <a:bodyPr/>
          <a:lstStyle/>
          <a:p>
            <a:r>
              <a:rPr lang="en-US" sz="2400" dirty="0"/>
              <a:t>There appears to be a linear relationship between a beer's International Bitterness Units (IBU) and the Alcohol by Volume (ABV).  The stronger a beer is, the more likely it is to rate higher on the bitterness scale.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A0AA06-1A5F-4EE3-8121-1990C587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78" y="1468291"/>
            <a:ext cx="5782443" cy="35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Data Sets and Definitions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06" y="2148682"/>
            <a:ext cx="2455607" cy="6728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Beers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0483-CFE7-4D0B-9162-730F48F7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5" y="2821525"/>
            <a:ext cx="4181170" cy="2581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96259F-E6CE-4B04-9F81-522004CC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606" y="2821525"/>
            <a:ext cx="4223107" cy="1715061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BBA70E4-5DB7-4EDB-9C20-ED3B83ABB498}"/>
              </a:ext>
            </a:extLst>
          </p:cNvPr>
          <p:cNvSpPr txBox="1">
            <a:spLocks/>
          </p:cNvSpPr>
          <p:nvPr/>
        </p:nvSpPr>
        <p:spPr>
          <a:xfrm>
            <a:off x="5625355" y="2172263"/>
            <a:ext cx="2455607" cy="672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dirty="0"/>
              <a:t>Breweries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FC15A3F-ACC5-4C6F-82AA-3766F8873C78}"/>
              </a:ext>
            </a:extLst>
          </p:cNvPr>
          <p:cNvSpPr txBox="1">
            <a:spLocks/>
          </p:cNvSpPr>
          <p:nvPr/>
        </p:nvSpPr>
        <p:spPr>
          <a:xfrm>
            <a:off x="2395960" y="5402993"/>
            <a:ext cx="2006436" cy="34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200" b="1" i="1" dirty="0"/>
              <a:t>2,410 US Craft Beers</a:t>
            </a:r>
          </a:p>
          <a:p>
            <a:pPr marL="0" indent="0">
              <a:buFont typeface="Arial" charset="0"/>
              <a:buNone/>
            </a:pP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i="1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2F22577-FF19-4B6D-89D9-CFD9B2D65986}"/>
              </a:ext>
            </a:extLst>
          </p:cNvPr>
          <p:cNvSpPr txBox="1">
            <a:spLocks/>
          </p:cNvSpPr>
          <p:nvPr/>
        </p:nvSpPr>
        <p:spPr>
          <a:xfrm>
            <a:off x="7581417" y="4582430"/>
            <a:ext cx="1383295" cy="349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1200" b="1" i="1" dirty="0"/>
              <a:t>558 Breweries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7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9C15-90E5-4304-8A55-B2A517AD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Interest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91CE52-4B3C-42E5-8D33-725B2966A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66818"/>
              </p:ext>
            </p:extLst>
          </p:nvPr>
        </p:nvGraphicFramePr>
        <p:xfrm>
          <a:off x="457200" y="1812022"/>
          <a:ext cx="669860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5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692">
                <a:tc>
                  <a:txBody>
                    <a:bodyPr/>
                    <a:lstStyle/>
                    <a:p>
                      <a:r>
                        <a:rPr lang="en-US" sz="20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Discovery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Brewery Count by State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Missing Values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Median ABV/IBU per State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Values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ABV Summary Statistics/ Distribution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IBU to ABU Relationship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minutes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1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Brewery Count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How many breweries are present in each state?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Note that all 50 states have at least one brewery listed, including the District of Columbia (DC), for a total of 51.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EA71A-F156-4C3F-871E-0BFCAF4E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7" y="3004462"/>
            <a:ext cx="4393633" cy="2532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727BCD-80BC-4F1E-9197-C40E51192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79" y="3004462"/>
            <a:ext cx="4352652" cy="25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42B19D-3DF3-4F9F-B645-7D34C2B298DB}"/>
              </a:ext>
            </a:extLst>
          </p:cNvPr>
          <p:cNvSpPr txBox="1">
            <a:spLocks/>
          </p:cNvSpPr>
          <p:nvPr/>
        </p:nvSpPr>
        <p:spPr>
          <a:xfrm>
            <a:off x="457200" y="1631695"/>
            <a:ext cx="8229600" cy="1885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ABV</a:t>
            </a:r>
            <a:r>
              <a:rPr lang="en-US" dirty="0"/>
              <a:t> (Alcohol by Volume), </a:t>
            </a:r>
            <a:r>
              <a:rPr lang="en-US" b="1" dirty="0"/>
              <a:t>IBU</a:t>
            </a:r>
            <a:r>
              <a:rPr lang="en-US" dirty="0"/>
              <a:t> (International Bitterness Unit) and </a:t>
            </a:r>
            <a:r>
              <a:rPr lang="en-US" b="1" dirty="0"/>
              <a:t>Style</a:t>
            </a:r>
            <a:r>
              <a:rPr lang="en-US" dirty="0"/>
              <a:t> columns have missing values</a:t>
            </a:r>
          </a:p>
          <a:p>
            <a:pPr marL="0" indent="0">
              <a:buFont typeface="Arial" charset="0"/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5ED10-2269-47BD-AE58-7E98C7139453}"/>
              </a:ext>
            </a:extLst>
          </p:cNvPr>
          <p:cNvSpPr/>
          <p:nvPr/>
        </p:nvSpPr>
        <p:spPr>
          <a:xfrm>
            <a:off x="2262187" y="5698432"/>
            <a:ext cx="4758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In particular, the IBU field as over 40% of the records with a blank value for this data point.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51165C-558B-4457-8486-EF1ECAA4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3412432"/>
            <a:ext cx="46196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Median ABV per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207115" y="5616258"/>
            <a:ext cx="9062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From visually inspecting the graph, most states have a relatively close spread.  The summary statistics show that 50% of the available data fall within the interval </a:t>
            </a:r>
          </a:p>
          <a:p>
            <a:r>
              <a:rPr lang="en-US" i="1" dirty="0"/>
              <a:t>(0.05 to 0.067)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45DD21-7BF6-489C-9C57-8E649F48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4" y="1436242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5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Median IBU per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3E26-92F5-4B23-ACBB-69BAFA025801}"/>
              </a:ext>
            </a:extLst>
          </p:cNvPr>
          <p:cNvSpPr/>
          <p:nvPr/>
        </p:nvSpPr>
        <p:spPr>
          <a:xfrm>
            <a:off x="207115" y="5964581"/>
            <a:ext cx="9062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There is much more variation in the IBU data, possibly due to missing values or regional preferences.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85213C-4012-4ADB-A556-14903EDF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3" y="1610403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4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Maximum Values by State (ABV)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There are different measures of center, etc.. that might be useful in determining state trends.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A25C9-0D7C-4888-B455-2DD2DCD8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76" y="3398607"/>
            <a:ext cx="5438775" cy="2657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58EAC4-08F2-4945-9F0D-E088897A9830}"/>
              </a:ext>
            </a:extLst>
          </p:cNvPr>
          <p:cNvSpPr/>
          <p:nvPr/>
        </p:nvSpPr>
        <p:spPr>
          <a:xfrm>
            <a:off x="1887793" y="6125638"/>
            <a:ext cx="5810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Depending on the statistic of interest, the answer varies</a:t>
            </a:r>
          </a:p>
        </p:txBody>
      </p:sp>
    </p:spTree>
    <p:extLst>
      <p:ext uri="{BB962C8B-B14F-4D97-AF65-F5344CB8AC3E}">
        <p14:creationId xmlns:p14="http://schemas.microsoft.com/office/powerpoint/2010/main" val="62280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Maximum Values by State (IBU)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Similar differences can be seen across the IBU statistics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E29F8-D755-46CA-9143-78027D80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92" y="3361403"/>
            <a:ext cx="4132015" cy="18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58878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518</TotalTime>
  <Words>342</Words>
  <Application>Microsoft Office PowerPoint</Application>
  <PresentationFormat>On-screen Show (4:3)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1_Body Slides</vt:lpstr>
      <vt:lpstr>US Craft Beers and Breweries</vt:lpstr>
      <vt:lpstr>Data Sets and Definitions</vt:lpstr>
      <vt:lpstr>Questions of Interest</vt:lpstr>
      <vt:lpstr>Brewery Count by State</vt:lpstr>
      <vt:lpstr>Missing Values</vt:lpstr>
      <vt:lpstr>Median ABV per State</vt:lpstr>
      <vt:lpstr>Median IBU per State</vt:lpstr>
      <vt:lpstr>Maximum Values by State (ABV)</vt:lpstr>
      <vt:lpstr>Maximum Values by State (IBU)</vt:lpstr>
      <vt:lpstr>Summary Statistics (ABV)</vt:lpstr>
      <vt:lpstr>IBU to ABV Relationship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Chance Robinson</cp:lastModifiedBy>
  <cp:revision>36</cp:revision>
  <dcterms:created xsi:type="dcterms:W3CDTF">2019-09-23T08:00:29Z</dcterms:created>
  <dcterms:modified xsi:type="dcterms:W3CDTF">2019-10-23T03:54:45Z</dcterms:modified>
</cp:coreProperties>
</file>