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1" r:id="rId13"/>
    <p:sldId id="632" r:id="rId14"/>
    <p:sldId id="633" r:id="rId15"/>
    <p:sldId id="634" r:id="rId16"/>
    <p:sldId id="635" r:id="rId17"/>
    <p:sldId id="636" r:id="rId18"/>
    <p:sldId id="52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83" d="100"/>
          <a:sy n="83" d="100"/>
        </p:scale>
        <p:origin x="25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alcoholic (ABV) beer? Colorado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bitter (IBU) beer? Oregon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could be beneficial with the missingness of the IBU values as Alcohol by Volume could serve as a substitute.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distribution of the ABV data is slightly right skewed, with most values falling within ~0.014 units of the mean of ~0.06.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Roughly 67% of the variation of a beer’s IBU rating can be explained by the ABV for observations which had both attributes to review.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Florida and Main in particular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Craft Beers and Breweries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EE78C-4A93-4F88-9DFE-DA0CAF66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457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to ABV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IPAs and other types of Ale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43" y="2046237"/>
            <a:ext cx="8229600" cy="1296458"/>
          </a:xfrm>
        </p:spPr>
        <p:txBody>
          <a:bodyPr/>
          <a:lstStyle/>
          <a:p>
            <a:r>
              <a:rPr lang="en-US" dirty="0"/>
              <a:t>IPA Style beers make up almost ¼ of all beers contained in this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F3823-0ACF-44F0-A96E-712967F1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3" y="3759384"/>
            <a:ext cx="8463499" cy="1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ABV and IBU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 ABU and IBV data show similarities in spread/ variance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AC40B-54E0-4C58-A5D8-E029F4AC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6" y="2860127"/>
            <a:ext cx="4197868" cy="351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11D5E-512A-49AC-A7C8-282913FA3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067" y="2860127"/>
            <a:ext cx="4187529" cy="35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Beer Style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ABV and IBU served as good predictors of a beer’s style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3C9D-2A2B-443B-B3CC-FA13AE7F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0" y="2708056"/>
            <a:ext cx="2493356" cy="36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52021-6B49-4D83-AD44-4791A7C55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7" y="2708056"/>
            <a:ext cx="5058945" cy="35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Concentration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78" y="5363691"/>
            <a:ext cx="8141108" cy="889665"/>
          </a:xfrm>
        </p:spPr>
        <p:txBody>
          <a:bodyPr/>
          <a:lstStyle/>
          <a:p>
            <a:r>
              <a:rPr lang="en-US" sz="2400" dirty="0"/>
              <a:t>The case could be made that the states in the Northeast and South have the highest concentration of median IBU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BC04E-A401-4589-AFAF-488C0CBC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081" y="1639785"/>
            <a:ext cx="6467837" cy="37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8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Regional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Many of these states happen to be in regions with lower craft beer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4B170-5731-499C-9F4D-1A7AEFB3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91" y="2942957"/>
            <a:ext cx="5776708" cy="35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ABV</a:t>
            </a:r>
            <a:r>
              <a:rPr lang="en-US" sz="2800" dirty="0"/>
              <a:t> (Alcohol by Volume) and </a:t>
            </a:r>
            <a:r>
              <a:rPr lang="en-US" sz="2800" b="1" dirty="0"/>
              <a:t>IBU</a:t>
            </a:r>
            <a:r>
              <a:rPr lang="en-US" sz="2800" dirty="0"/>
              <a:t> (International Bitterness Units) serve as good predictors of beer styles</a:t>
            </a:r>
          </a:p>
          <a:p>
            <a:r>
              <a:rPr lang="en-US" sz="2800" b="1" dirty="0"/>
              <a:t>Regional preferences </a:t>
            </a:r>
            <a:r>
              <a:rPr lang="en-US" sz="2800" dirty="0"/>
              <a:t>can be seen in the charts for a beer’s bitterness</a:t>
            </a:r>
          </a:p>
          <a:p>
            <a:r>
              <a:rPr lang="en-US" sz="2800" dirty="0"/>
              <a:t>There are fewer craft beers/ breweries in the </a:t>
            </a:r>
            <a:r>
              <a:rPr lang="en-US" sz="2800" b="1" dirty="0"/>
              <a:t>Northeast</a:t>
            </a:r>
            <a:r>
              <a:rPr lang="en-US" sz="2800" dirty="0"/>
              <a:t> and </a:t>
            </a:r>
            <a:r>
              <a:rPr lang="en-US" sz="2800" b="1" dirty="0"/>
              <a:t>South</a:t>
            </a:r>
            <a:r>
              <a:rPr lang="en-US" sz="2800" dirty="0"/>
              <a:t> regions</a:t>
            </a:r>
          </a:p>
          <a:p>
            <a:r>
              <a:rPr lang="en-US" sz="2800" b="1" dirty="0"/>
              <a:t>Opportunities</a:t>
            </a:r>
            <a:r>
              <a:rPr lang="en-US" sz="2800" dirty="0"/>
              <a:t> for product differentiation with </a:t>
            </a:r>
            <a:r>
              <a:rPr lang="en-US" sz="2800" b="1" dirty="0"/>
              <a:t>lower IBU </a:t>
            </a:r>
            <a:r>
              <a:rPr lang="en-US" sz="2800" dirty="0"/>
              <a:t>ratings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3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95960" y="5402993"/>
            <a:ext cx="2006436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2,410 US Craft Beers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2F22577-FF19-4B6D-89D9-CFD9B2D65986}"/>
              </a:ext>
            </a:extLst>
          </p:cNvPr>
          <p:cNvSpPr txBox="1">
            <a:spLocks/>
          </p:cNvSpPr>
          <p:nvPr/>
        </p:nvSpPr>
        <p:spPr>
          <a:xfrm>
            <a:off x="7581417" y="4582430"/>
            <a:ext cx="1383295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558 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4542"/>
              </p:ext>
            </p:extLst>
          </p:nvPr>
        </p:nvGraphicFramePr>
        <p:xfrm>
          <a:off x="457200" y="1795242"/>
          <a:ext cx="8229600" cy="4646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344">
                <a:tc>
                  <a:txBody>
                    <a:bodyPr/>
                    <a:lstStyle/>
                    <a:p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3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IPAs (India Pale Ales) and other types of Ale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5D552-F225-44DA-9777-95222494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1" y="2824126"/>
            <a:ext cx="4418776" cy="2712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12C6C-F6AF-4A12-9246-2A612A40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6" y="2824127"/>
            <a:ext cx="4254235" cy="27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ABV</a:t>
            </a:r>
            <a:r>
              <a:rPr lang="en-US" dirty="0"/>
              <a:t> (Alcohol by Volume), </a:t>
            </a:r>
            <a:r>
              <a:rPr lang="en-US" b="1" dirty="0"/>
              <a:t>IBU</a:t>
            </a:r>
            <a:r>
              <a:rPr lang="en-US" dirty="0"/>
              <a:t> (International Bitterness Unit) and </a:t>
            </a:r>
            <a:r>
              <a:rPr lang="en-US" b="1" dirty="0"/>
              <a:t>Style</a:t>
            </a:r>
            <a:r>
              <a:rPr lang="en-US" dirty="0"/>
              <a:t>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192977" y="5582685"/>
            <a:ext cx="475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particular, the IBU field as over 41% of the records with a blank value for this data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9EF23-404A-4305-862C-3324E779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53" y="3660764"/>
            <a:ext cx="5883216" cy="17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748897" y="5648344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E3B3-D355-4C3D-A1FE-A60286CD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50487"/>
            <a:ext cx="8203946" cy="21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BCB77-434D-47E4-BD67-2DEF6258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0" y="3443107"/>
            <a:ext cx="8181244" cy="17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598</TotalTime>
  <Words>645</Words>
  <Application>Microsoft Office PowerPoint</Application>
  <PresentationFormat>On-screen Show (4:3)</PresentationFormat>
  <Paragraphs>166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1_Body Slides</vt:lpstr>
      <vt:lpstr>US Craft Beers and Breweries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IBU to ABV Relationship</vt:lpstr>
      <vt:lpstr>IPAs and other types of Ale </vt:lpstr>
      <vt:lpstr>ABV and IBU Comparisons</vt:lpstr>
      <vt:lpstr>Beer Style Predictions</vt:lpstr>
      <vt:lpstr>IBU Concentration</vt:lpstr>
      <vt:lpstr>Regional Comparisons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45</cp:revision>
  <dcterms:created xsi:type="dcterms:W3CDTF">2019-09-23T08:00:29Z</dcterms:created>
  <dcterms:modified xsi:type="dcterms:W3CDTF">2019-10-26T05:13:40Z</dcterms:modified>
</cp:coreProperties>
</file>