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9"/>
  </p:notesMasterIdLst>
  <p:sldIdLst>
    <p:sldId id="580" r:id="rId2"/>
    <p:sldId id="630" r:id="rId3"/>
    <p:sldId id="622" r:id="rId4"/>
    <p:sldId id="621" r:id="rId5"/>
    <p:sldId id="623" r:id="rId6"/>
    <p:sldId id="642" r:id="rId7"/>
    <p:sldId id="624" r:id="rId8"/>
    <p:sldId id="637" r:id="rId9"/>
    <p:sldId id="643" r:id="rId10"/>
    <p:sldId id="638" r:id="rId11"/>
    <p:sldId id="639" r:id="rId12"/>
    <p:sldId id="634" r:id="rId13"/>
    <p:sldId id="640" r:id="rId14"/>
    <p:sldId id="627" r:id="rId15"/>
    <p:sldId id="641" r:id="rId16"/>
    <p:sldId id="636" r:id="rId17"/>
    <p:sldId id="52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F7DB1D-B965-C94F-9D54-3CBEA6F86B55}" v="5" dt="2019-12-06T04:15:49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4"/>
    <p:restoredTop sz="73197" autoAdjust="0"/>
  </p:normalViewPr>
  <p:slideViewPr>
    <p:cSldViewPr snapToGrid="0" snapToObjects="1">
      <p:cViewPr varScale="1">
        <p:scale>
          <a:sx n="92" d="100"/>
          <a:sy n="92" d="100"/>
        </p:scale>
        <p:origin x="2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ce Robinson" userId="bb19d146-7742-4acb-a2e2-61160ec15f6c" providerId="ADAL" clId="{C4F7DB1D-B965-C94F-9D54-3CBEA6F86B55}"/>
    <pc:docChg chg="undo custSel addSld modSld">
      <pc:chgData name="Chance Robinson" userId="bb19d146-7742-4acb-a2e2-61160ec15f6c" providerId="ADAL" clId="{C4F7DB1D-B965-C94F-9D54-3CBEA6F86B55}" dt="2019-12-06T04:16:47.723" v="317" actId="113"/>
      <pc:docMkLst>
        <pc:docMk/>
      </pc:docMkLst>
      <pc:sldChg chg="modNotesTx">
        <pc:chgData name="Chance Robinson" userId="bb19d146-7742-4acb-a2e2-61160ec15f6c" providerId="ADAL" clId="{C4F7DB1D-B965-C94F-9D54-3CBEA6F86B55}" dt="2019-12-06T04:12:36.004" v="228" actId="20577"/>
        <pc:sldMkLst>
          <pc:docMk/>
          <pc:sldMk cId="170715436" sldId="622"/>
        </pc:sldMkLst>
      </pc:sldChg>
      <pc:sldChg chg="modSp">
        <pc:chgData name="Chance Robinson" userId="bb19d146-7742-4acb-a2e2-61160ec15f6c" providerId="ADAL" clId="{C4F7DB1D-B965-C94F-9D54-3CBEA6F86B55}" dt="2019-12-06T04:16:47.723" v="317" actId="113"/>
        <pc:sldMkLst>
          <pc:docMk/>
          <pc:sldMk cId="1981835246" sldId="636"/>
        </pc:sldMkLst>
        <pc:spChg chg="mod">
          <ac:chgData name="Chance Robinson" userId="bb19d146-7742-4acb-a2e2-61160ec15f6c" providerId="ADAL" clId="{C4F7DB1D-B965-C94F-9D54-3CBEA6F86B55}" dt="2019-12-06T04:16:47.723" v="317" actId="113"/>
          <ac:spMkLst>
            <pc:docMk/>
            <pc:sldMk cId="1981835246" sldId="636"/>
            <ac:spMk id="8" creationId="{4642B19D-3DF3-4F9F-B645-7D34C2B298DB}"/>
          </ac:spMkLst>
        </pc:spChg>
      </pc:sldChg>
      <pc:sldChg chg="modSp">
        <pc:chgData name="Chance Robinson" userId="bb19d146-7742-4acb-a2e2-61160ec15f6c" providerId="ADAL" clId="{C4F7DB1D-B965-C94F-9D54-3CBEA6F86B55}" dt="2019-12-06T04:11:28.459" v="184" actId="255"/>
        <pc:sldMkLst>
          <pc:docMk/>
          <pc:sldMk cId="145167019" sldId="642"/>
        </pc:sldMkLst>
        <pc:spChg chg="mod">
          <ac:chgData name="Chance Robinson" userId="bb19d146-7742-4acb-a2e2-61160ec15f6c" providerId="ADAL" clId="{C4F7DB1D-B965-C94F-9D54-3CBEA6F86B55}" dt="2019-12-06T04:11:28.459" v="184" actId="255"/>
          <ac:spMkLst>
            <pc:docMk/>
            <pc:sldMk cId="145167019" sldId="642"/>
            <ac:spMk id="3" creationId="{BAB8A5B3-BF76-4015-AE68-D812260929BA}"/>
          </ac:spMkLst>
        </pc:spChg>
      </pc:sldChg>
      <pc:sldChg chg="addSp delSp modSp add">
        <pc:chgData name="Chance Robinson" userId="bb19d146-7742-4acb-a2e2-61160ec15f6c" providerId="ADAL" clId="{C4F7DB1D-B965-C94F-9D54-3CBEA6F86B55}" dt="2019-12-06T04:15:09.906" v="305" actId="20577"/>
        <pc:sldMkLst>
          <pc:docMk/>
          <pc:sldMk cId="2116266125" sldId="643"/>
        </pc:sldMkLst>
        <pc:spChg chg="mod">
          <ac:chgData name="Chance Robinson" userId="bb19d146-7742-4acb-a2e2-61160ec15f6c" providerId="ADAL" clId="{C4F7DB1D-B965-C94F-9D54-3CBEA6F86B55}" dt="2019-12-06T04:13:02.516" v="248" actId="20577"/>
          <ac:spMkLst>
            <pc:docMk/>
            <pc:sldMk cId="2116266125" sldId="643"/>
            <ac:spMk id="2" creationId="{5B931770-76C9-F749-9B7D-08A4A1F13896}"/>
          </ac:spMkLst>
        </pc:spChg>
        <pc:spChg chg="mod">
          <ac:chgData name="Chance Robinson" userId="bb19d146-7742-4acb-a2e2-61160ec15f6c" providerId="ADAL" clId="{C4F7DB1D-B965-C94F-9D54-3CBEA6F86B55}" dt="2019-12-06T04:15:09.906" v="305" actId="20577"/>
          <ac:spMkLst>
            <pc:docMk/>
            <pc:sldMk cId="2116266125" sldId="643"/>
            <ac:spMk id="4" creationId="{6608DBBE-C619-4CEB-9667-544ECD27A105}"/>
          </ac:spMkLst>
        </pc:spChg>
        <pc:picChg chg="add mod">
          <ac:chgData name="Chance Robinson" userId="bb19d146-7742-4acb-a2e2-61160ec15f6c" providerId="ADAL" clId="{C4F7DB1D-B965-C94F-9D54-3CBEA6F86B55}" dt="2019-12-06T04:14:17.972" v="251" actId="1076"/>
          <ac:picMkLst>
            <pc:docMk/>
            <pc:sldMk cId="2116266125" sldId="643"/>
            <ac:picMk id="3" creationId="{4FF90320-1147-4743-A362-A2C1AADD4658}"/>
          </ac:picMkLst>
        </pc:picChg>
        <pc:picChg chg="add mod">
          <ac:chgData name="Chance Robinson" userId="bb19d146-7742-4acb-a2e2-61160ec15f6c" providerId="ADAL" clId="{C4F7DB1D-B965-C94F-9D54-3CBEA6F86B55}" dt="2019-12-06T04:14:45.160" v="254" actId="1076"/>
          <ac:picMkLst>
            <pc:docMk/>
            <pc:sldMk cId="2116266125" sldId="643"/>
            <ac:picMk id="6" creationId="{61BBCCAE-8BA9-5D4A-9461-4B20A057B74D}"/>
          </ac:picMkLst>
        </pc:picChg>
        <pc:picChg chg="del">
          <ac:chgData name="Chance Robinson" userId="bb19d146-7742-4acb-a2e2-61160ec15f6c" providerId="ADAL" clId="{C4F7DB1D-B965-C94F-9D54-3CBEA6F86B55}" dt="2019-12-06T04:14:11.878" v="249" actId="478"/>
          <ac:picMkLst>
            <pc:docMk/>
            <pc:sldMk cId="2116266125" sldId="643"/>
            <ac:picMk id="7" creationId="{1348F902-6A30-2F42-B539-35D0BB7331EC}"/>
          </ac:picMkLst>
        </pc:picChg>
        <pc:picChg chg="del">
          <ac:chgData name="Chance Robinson" userId="bb19d146-7742-4acb-a2e2-61160ec15f6c" providerId="ADAL" clId="{C4F7DB1D-B965-C94F-9D54-3CBEA6F86B55}" dt="2019-12-06T04:14:41.836" v="252" actId="478"/>
          <ac:picMkLst>
            <pc:docMk/>
            <pc:sldMk cId="2116266125" sldId="643"/>
            <ac:picMk id="8" creationId="{9D8CE489-8716-DB48-AF85-6782456806E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716D1-0E3B-43FE-813B-2DAFF8230A94}" type="datetimeFigureOut">
              <a:rPr lang="en-US" smtClean="0"/>
              <a:t>12/5/19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D91D7-F22D-4CDC-8F75-E7F369B9B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D91D7-F22D-4CDC-8F75-E7F369B9B3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60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Roughly 67% of the variation of a beer’s IBU rating can be explained by the ABV for observations which had both attributes to review.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D91D7-F22D-4CDC-8F75-E7F369B9B3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80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maximum alcoholic (ABV) beer? Colorado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bitter (IBU) beer? Oregon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D91D7-F22D-4CDC-8F75-E7F369B9B3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90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0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07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8458200" cy="900546"/>
          </a:xfrm>
        </p:spPr>
        <p:txBody>
          <a:bodyPr/>
          <a:lstStyle/>
          <a:p>
            <a:r>
              <a:rPr lang="en-US" dirty="0"/>
              <a:t>Talent Management Case Study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1000" y="2895600"/>
            <a:ext cx="8534400" cy="1752600"/>
          </a:xfrm>
        </p:spPr>
        <p:txBody>
          <a:bodyPr/>
          <a:lstStyle/>
          <a:p>
            <a:r>
              <a:rPr lang="en-US" dirty="0"/>
              <a:t>DS 6306: Doing Data Science</a:t>
            </a:r>
            <a:endParaRPr lang="en-IN" dirty="0"/>
          </a:p>
          <a:p>
            <a:r>
              <a:rPr lang="en-IN" sz="1600" dirty="0"/>
              <a:t>Presented by Chance Robinson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6783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27905"/>
            <a:ext cx="8229600" cy="48540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8DBBE-C619-4CEB-9667-544ECD27A105}"/>
              </a:ext>
            </a:extLst>
          </p:cNvPr>
          <p:cNvSpPr/>
          <p:nvPr/>
        </p:nvSpPr>
        <p:spPr>
          <a:xfrm>
            <a:off x="190366" y="5835585"/>
            <a:ext cx="87632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With the same 70/30 train-test split with the random forest model had an AUC of </a:t>
            </a:r>
            <a:r>
              <a:rPr lang="en-US" i="1" dirty="0">
                <a:highlight>
                  <a:srgbClr val="FFFF00"/>
                </a:highlight>
              </a:rPr>
              <a:t>0.7378</a:t>
            </a:r>
            <a:endParaRPr lang="en-US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D73BFC-E171-9C41-B0E6-660F3C351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599" y="1588929"/>
            <a:ext cx="2997200" cy="3924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156359-3B63-5B4A-9390-6BD73FA3A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588929"/>
            <a:ext cx="4826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97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27905"/>
            <a:ext cx="8229600" cy="48540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8DBBE-C619-4CEB-9667-544ECD27A105}"/>
              </a:ext>
            </a:extLst>
          </p:cNvPr>
          <p:cNvSpPr/>
          <p:nvPr/>
        </p:nvSpPr>
        <p:spPr>
          <a:xfrm>
            <a:off x="190366" y="5835585"/>
            <a:ext cx="87632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And finally, we have the results for the best performing model with an AUC of  </a:t>
            </a:r>
            <a:r>
              <a:rPr lang="en-US" i="1" dirty="0">
                <a:highlight>
                  <a:srgbClr val="FFFF00"/>
                </a:highlight>
              </a:rPr>
              <a:t>0.7502.</a:t>
            </a:r>
            <a:endParaRPr lang="en-US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D9F868-0D9A-1D46-B39E-F4B8A0F81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499" y="1578780"/>
            <a:ext cx="3035300" cy="400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F0BB1A-F258-3345-9B5A-2A9C57276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578780"/>
            <a:ext cx="48514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23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Variable Importance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269" y="1756064"/>
            <a:ext cx="5232953" cy="4423064"/>
          </a:xfrm>
        </p:spPr>
        <p:txBody>
          <a:bodyPr/>
          <a:lstStyle/>
          <a:p>
            <a:r>
              <a:rPr lang="en-US" sz="2800" dirty="0"/>
              <a:t>Some models were capable of detecting which variables factored in most to the predictive accuracy of the given model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/>
              <a:t>Stock Option Level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/>
              <a:t>Job Role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/>
              <a:t>Overtime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/>
              <a:t>Age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/>
              <a:t>Distance from Home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/>
              <a:t>Training Times Last Year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766C49-F879-7843-94DC-6D3F32EB7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78" y="1756064"/>
            <a:ext cx="2387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80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Salary Predictions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58EAC4-08F2-4945-9F0D-E088897A9830}"/>
              </a:ext>
            </a:extLst>
          </p:cNvPr>
          <p:cNvSpPr/>
          <p:nvPr/>
        </p:nvSpPr>
        <p:spPr>
          <a:xfrm>
            <a:off x="1505577" y="5257799"/>
            <a:ext cx="16966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Residual Plots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B1D0D0-9834-5145-886D-EF7B3034B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65" y="2459184"/>
            <a:ext cx="4251039" cy="2633677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9EE888-CDA0-C44C-9596-E1505292E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5237018" cy="630382"/>
          </a:xfrm>
        </p:spPr>
        <p:txBody>
          <a:bodyPr/>
          <a:lstStyle/>
          <a:p>
            <a:r>
              <a:rPr lang="en-US" dirty="0"/>
              <a:t>Assumption Checking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329511-034D-9E4D-8F48-131D75389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599" y="2459185"/>
            <a:ext cx="3970116" cy="263953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30B2734-644D-F042-8B09-5FDFD816578E}"/>
              </a:ext>
            </a:extLst>
          </p:cNvPr>
          <p:cNvSpPr/>
          <p:nvPr/>
        </p:nvSpPr>
        <p:spPr>
          <a:xfrm>
            <a:off x="4705110" y="5257799"/>
            <a:ext cx="38890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Outliers and Leverage Points</a:t>
            </a:r>
          </a:p>
        </p:txBody>
      </p:sp>
    </p:spTree>
    <p:extLst>
      <p:ext uri="{BB962C8B-B14F-4D97-AF65-F5344CB8AC3E}">
        <p14:creationId xmlns:p14="http://schemas.microsoft.com/office/powerpoint/2010/main" val="1040865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666" y="2160341"/>
            <a:ext cx="8351133" cy="43215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Reduced Model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Business Travel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Daily Rate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Job Level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Job Role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Total Working Years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A5C174-3987-A54B-AFE3-8E882D1DF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730" y="2160341"/>
            <a:ext cx="4710886" cy="362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58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Cross Validation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F03019-2B4C-EF4C-BAC2-F56EBB8F4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035" y="4043335"/>
            <a:ext cx="3606800" cy="17399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F00348-1B1D-A84C-9D22-5DCFBDE2E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Using a similar strategy of 10-fold cross validation, we were able to net lower RMSE and Adjusted R-Squared scores on the test set.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4B7A79-DAD7-7F4D-AB7F-75F9326AE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70" y="4043335"/>
            <a:ext cx="3581400" cy="1752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5EBF547-D800-BB4D-931E-E31C0F561C3A}"/>
              </a:ext>
            </a:extLst>
          </p:cNvPr>
          <p:cNvSpPr/>
          <p:nvPr/>
        </p:nvSpPr>
        <p:spPr>
          <a:xfrm>
            <a:off x="1933841" y="5921945"/>
            <a:ext cx="6936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Train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ACF53B-F201-3942-84C3-FA3C7F87125B}"/>
              </a:ext>
            </a:extLst>
          </p:cNvPr>
          <p:cNvSpPr/>
          <p:nvPr/>
        </p:nvSpPr>
        <p:spPr>
          <a:xfrm>
            <a:off x="6154629" y="5839388"/>
            <a:ext cx="6936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790501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642B19D-3DF3-4F9F-B645-7D34C2B298DB}"/>
              </a:ext>
            </a:extLst>
          </p:cNvPr>
          <p:cNvSpPr txBox="1">
            <a:spLocks/>
          </p:cNvSpPr>
          <p:nvPr/>
        </p:nvSpPr>
        <p:spPr>
          <a:xfrm>
            <a:off x="457200" y="1631695"/>
            <a:ext cx="8229600" cy="1885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Model Performance</a:t>
            </a:r>
            <a:r>
              <a:rPr lang="en-US" sz="2800" dirty="0"/>
              <a:t> surprisingly was not substantially different between the classification models that were reviewed</a:t>
            </a:r>
          </a:p>
          <a:p>
            <a:r>
              <a:rPr lang="en-US" sz="2800" b="1" dirty="0"/>
              <a:t>Machine Learning </a:t>
            </a:r>
            <a:r>
              <a:rPr lang="en-US" sz="2800" dirty="0"/>
              <a:t>algorithms can </a:t>
            </a:r>
            <a:r>
              <a:rPr lang="en-US" sz="2800" b="1" dirty="0"/>
              <a:t>outperform</a:t>
            </a:r>
            <a:r>
              <a:rPr lang="en-US" sz="2800" dirty="0"/>
              <a:t> classical models even with relatively </a:t>
            </a:r>
            <a:r>
              <a:rPr lang="en-US" sz="2800" b="1" dirty="0"/>
              <a:t>small data sets</a:t>
            </a:r>
          </a:p>
          <a:p>
            <a:r>
              <a:rPr lang="en-US" sz="2800" b="1" dirty="0"/>
              <a:t>Cross Validation </a:t>
            </a:r>
            <a:r>
              <a:rPr lang="en-US" sz="2800" dirty="0"/>
              <a:t>was also instrumental in our ability to control for overfitting as we generally saw </a:t>
            </a:r>
            <a:r>
              <a:rPr lang="en-US" sz="2800" b="1" dirty="0"/>
              <a:t>unrealistic performance</a:t>
            </a:r>
            <a:r>
              <a:rPr lang="en-US" sz="2800" dirty="0"/>
              <a:t> outcomes with using only the </a:t>
            </a:r>
            <a:r>
              <a:rPr lang="en-US" sz="2800" b="1" dirty="0"/>
              <a:t>training data </a:t>
            </a:r>
            <a:r>
              <a:rPr lang="en-US" sz="2800" dirty="0"/>
              <a:t>set</a:t>
            </a:r>
            <a:r>
              <a:rPr lang="en-US" sz="2800" b="1" dirty="0"/>
              <a:t> </a:t>
            </a:r>
            <a:r>
              <a:rPr lang="en-US" sz="2800" dirty="0"/>
              <a:t>to </a:t>
            </a:r>
            <a:r>
              <a:rPr lang="en-US" sz="2800" b="1" dirty="0"/>
              <a:t>validate</a:t>
            </a:r>
            <a:r>
              <a:rPr lang="en-US" sz="2800" dirty="0"/>
              <a:t> against.</a:t>
            </a:r>
          </a:p>
          <a:p>
            <a:pPr marL="0" indent="0">
              <a:buFont typeface="Arial" charset="0"/>
              <a:buNone/>
            </a:pPr>
            <a:endParaRPr lang="en-US" sz="1600" i="1" dirty="0"/>
          </a:p>
          <a:p>
            <a:endParaRPr lang="en-US" dirty="0"/>
          </a:p>
          <a:p>
            <a:pPr marL="0" indent="0">
              <a:buFont typeface="Arial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835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29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9C15-90E5-4304-8A55-B2A517ADB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91CE52-4B3C-42E5-8D33-725B2966A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01317"/>
              </p:ext>
            </p:extLst>
          </p:nvPr>
        </p:nvGraphicFramePr>
        <p:xfrm>
          <a:off x="457200" y="1795242"/>
          <a:ext cx="8229600" cy="464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7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2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2344">
                <a:tc>
                  <a:txBody>
                    <a:bodyPr/>
                    <a:lstStyle/>
                    <a:p>
                      <a:r>
                        <a:rPr lang="en-US" sz="2400" b="1" i="0" kern="1200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TOPIC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i="0" kern="1200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Time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30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400" b="1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Discovery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Case Study Overview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EDA Insights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 Comparisons for Classification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Continuous Variable Prediction Outcome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Conclusion 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5-7 minutes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918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Data Dictionary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2FC15A3F-ACC5-4C6F-82AA-3766F8873C78}"/>
              </a:ext>
            </a:extLst>
          </p:cNvPr>
          <p:cNvSpPr txBox="1">
            <a:spLocks/>
          </p:cNvSpPr>
          <p:nvPr/>
        </p:nvSpPr>
        <p:spPr>
          <a:xfrm>
            <a:off x="2373462" y="6147221"/>
            <a:ext cx="3818994" cy="349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sz="1200" b="1" i="1" dirty="0"/>
              <a:t>870 observations with 36 columns</a:t>
            </a:r>
          </a:p>
          <a:p>
            <a:pPr marL="0" indent="0">
              <a:buFont typeface="Arial" charset="0"/>
              <a:buNone/>
            </a:pPr>
            <a:endParaRPr lang="en-US" sz="1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charset="0"/>
              <a:buNone/>
            </a:pPr>
            <a:endParaRPr lang="en-US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764EBE-FEB0-664E-A3E4-4D7EE61F1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80" y="1696756"/>
            <a:ext cx="3934217" cy="41253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23DDE6-C6CB-C744-B3BA-024D0B645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696756"/>
            <a:ext cx="4350120" cy="412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Correlation Plot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5401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575267-D3DF-C34E-B3E1-5D9E5DC93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285" y="1539447"/>
            <a:ext cx="5717430" cy="48334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002A2F-B8C9-8742-A1D0-7D847B31C99F}"/>
              </a:ext>
            </a:extLst>
          </p:cNvPr>
          <p:cNvSpPr txBox="1"/>
          <p:nvPr/>
        </p:nvSpPr>
        <p:spPr>
          <a:xfrm>
            <a:off x="7789762" y="40164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2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Correlation Matrix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642B19D-3DF3-4F9F-B645-7D34C2B298DB}"/>
              </a:ext>
            </a:extLst>
          </p:cNvPr>
          <p:cNvSpPr txBox="1">
            <a:spLocks/>
          </p:cNvSpPr>
          <p:nvPr/>
        </p:nvSpPr>
        <p:spPr>
          <a:xfrm>
            <a:off x="457200" y="1631695"/>
            <a:ext cx="8229600" cy="1885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 we saw on the previous slide, “years” based data points are correlated with other time-based measures, in addition to Monthly Income.</a:t>
            </a:r>
          </a:p>
          <a:p>
            <a:pPr marL="0" indent="0">
              <a:buFont typeface="Arial" charset="0"/>
              <a:buNone/>
            </a:pPr>
            <a:endParaRPr lang="en-US" sz="16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charset="0"/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060912-4AC3-8D4B-B83B-51BE7C1FD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5" y="3777585"/>
            <a:ext cx="7210430" cy="274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8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B044-774A-4F21-9924-F12F18F5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Prediction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8A5B3-BF76-4015-AE68-D81226092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KNN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K-Nearest Neighbors Clustering Classifier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Naïve Bayes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Probabilistic Classifier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Logistic Regression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Supervised learning classifier with decision boundaries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Random Forest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Multiple Decision Trees Averaged Out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Support Vector Machines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Similar to Logistic Regression but with wider buffers (vectors) between classes</a:t>
            </a:r>
          </a:p>
        </p:txBody>
      </p:sp>
    </p:spTree>
    <p:extLst>
      <p:ext uri="{BB962C8B-B14F-4D97-AF65-F5344CB8AC3E}">
        <p14:creationId xmlns:p14="http://schemas.microsoft.com/office/powerpoint/2010/main" val="145167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KNN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27905"/>
            <a:ext cx="8229600" cy="48540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8DBBE-C619-4CEB-9667-544ECD27A105}"/>
              </a:ext>
            </a:extLst>
          </p:cNvPr>
          <p:cNvSpPr/>
          <p:nvPr/>
        </p:nvSpPr>
        <p:spPr>
          <a:xfrm>
            <a:off x="190366" y="5835585"/>
            <a:ext cx="87632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Using a </a:t>
            </a:r>
            <a:r>
              <a:rPr lang="en-US" dirty="0"/>
              <a:t>10-fold Cross-Validated resampling with k = 15, the model was able to achieve an an AUC (Area under the Curve) of </a:t>
            </a:r>
            <a:r>
              <a:rPr lang="en-US" dirty="0">
                <a:highlight>
                  <a:srgbClr val="FFFF00"/>
                </a:highlight>
              </a:rPr>
              <a:t>0.7223</a:t>
            </a:r>
            <a:r>
              <a:rPr lang="en-US" dirty="0"/>
              <a:t> against our test data set.</a:t>
            </a:r>
            <a:endParaRPr lang="en-US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6D3787-EB0E-1E46-B287-2E37C14D8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399" y="1588929"/>
            <a:ext cx="2959100" cy="381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DCE404-DCAE-3E49-81AF-1F6D81838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99" y="1588929"/>
            <a:ext cx="4699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58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Naive Bayes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27905"/>
            <a:ext cx="8229600" cy="48540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8DBBE-C619-4CEB-9667-544ECD27A105}"/>
              </a:ext>
            </a:extLst>
          </p:cNvPr>
          <p:cNvSpPr/>
          <p:nvPr/>
        </p:nvSpPr>
        <p:spPr>
          <a:xfrm>
            <a:off x="190366" y="5835585"/>
            <a:ext cx="87632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With a 70/30 train-test split with were able to achieve an AUC of </a:t>
            </a:r>
            <a:r>
              <a:rPr lang="en-US" dirty="0">
                <a:highlight>
                  <a:srgbClr val="FFFF00"/>
                </a:highlight>
              </a:rPr>
              <a:t>0.7148.</a:t>
            </a:r>
            <a:endParaRPr lang="en-US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48F902-6A30-2F42-B539-35D0BB733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699" y="1473200"/>
            <a:ext cx="2705100" cy="3911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8CE489-8716-DB48-AF85-678245680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96" y="1473200"/>
            <a:ext cx="46355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04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27905"/>
            <a:ext cx="8229600" cy="48540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8DBBE-C619-4CEB-9667-544ECD27A105}"/>
              </a:ext>
            </a:extLst>
          </p:cNvPr>
          <p:cNvSpPr/>
          <p:nvPr/>
        </p:nvSpPr>
        <p:spPr>
          <a:xfrm>
            <a:off x="190366" y="5835585"/>
            <a:ext cx="87632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This model produced our lowest AUC of </a:t>
            </a:r>
            <a:r>
              <a:rPr lang="en-US" dirty="0">
                <a:highlight>
                  <a:srgbClr val="FFFF00"/>
                </a:highlight>
              </a:rPr>
              <a:t>0.6907.</a:t>
            </a:r>
            <a:endParaRPr lang="en-US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F90320-1147-4743-A362-A2C1AADD4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404" y="1466850"/>
            <a:ext cx="2832100" cy="392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BBCCAE-8BA9-5D4A-9461-4B20A057B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466850"/>
            <a:ext cx="48641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66125"/>
      </p:ext>
    </p:extLst>
  </p:cSld>
  <p:clrMapOvr>
    <a:masterClrMapping/>
  </p:clrMapOvr>
</p:sld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695</TotalTime>
  <Words>409</Words>
  <Application>Microsoft Macintosh PowerPoint</Application>
  <PresentationFormat>On-screen Show (4:3)</PresentationFormat>
  <Paragraphs>113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1_Body Slides</vt:lpstr>
      <vt:lpstr>Talent Management Case Study</vt:lpstr>
      <vt:lpstr>Agenda</vt:lpstr>
      <vt:lpstr>Data Dictionary</vt:lpstr>
      <vt:lpstr>Correlation Plot</vt:lpstr>
      <vt:lpstr>Correlation Matrix</vt:lpstr>
      <vt:lpstr>Attrition Prediction Models</vt:lpstr>
      <vt:lpstr>KNN</vt:lpstr>
      <vt:lpstr>Naive Bayes</vt:lpstr>
      <vt:lpstr>Logistic Regression</vt:lpstr>
      <vt:lpstr>Random Forest</vt:lpstr>
      <vt:lpstr>Support Vector Machines</vt:lpstr>
      <vt:lpstr>Variable Importance</vt:lpstr>
      <vt:lpstr>Salary Predictions</vt:lpstr>
      <vt:lpstr>Multiple Linear Regression</vt:lpstr>
      <vt:lpstr>Cross Validation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Robinson, Chance</cp:lastModifiedBy>
  <cp:revision>56</cp:revision>
  <dcterms:created xsi:type="dcterms:W3CDTF">2019-09-23T08:00:29Z</dcterms:created>
  <dcterms:modified xsi:type="dcterms:W3CDTF">2019-12-06T04:20:06Z</dcterms:modified>
</cp:coreProperties>
</file>