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7"/>
  </p:notesMasterIdLst>
  <p:sldIdLst>
    <p:sldId id="580" r:id="rId2"/>
    <p:sldId id="630" r:id="rId3"/>
    <p:sldId id="622" r:id="rId4"/>
    <p:sldId id="621" r:id="rId5"/>
    <p:sldId id="623" r:id="rId6"/>
    <p:sldId id="624" r:id="rId7"/>
    <p:sldId id="637" r:id="rId8"/>
    <p:sldId id="638" r:id="rId9"/>
    <p:sldId id="639" r:id="rId10"/>
    <p:sldId id="634" r:id="rId11"/>
    <p:sldId id="640" r:id="rId12"/>
    <p:sldId id="627" r:id="rId13"/>
    <p:sldId id="641" r:id="rId14"/>
    <p:sldId id="636" r:id="rId15"/>
    <p:sldId id="526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5C67A5B-D439-DD4E-A637-827378D75345}" v="59" dt="2019-10-10T15:48:12.0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79"/>
    <p:restoredTop sz="73220" autoAdjust="0"/>
  </p:normalViewPr>
  <p:slideViewPr>
    <p:cSldViewPr snapToGrid="0" snapToObjects="1">
      <p:cViewPr varScale="1">
        <p:scale>
          <a:sx n="111" d="100"/>
          <a:sy n="111" d="100"/>
        </p:scale>
        <p:origin x="272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A716D1-0E3B-43FE-813B-2DAFF8230A94}" type="datetimeFigureOut">
              <a:rPr lang="en-US" smtClean="0"/>
              <a:t>12/5/19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0D91D7-F22D-4CDC-8F75-E7F369B9B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96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 dirty="0"/>
              <a:t>2,410 US craft beers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 dirty="0"/>
              <a:t>558 US craft breweries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0D91D7-F22D-4CDC-8F75-E7F369B9B3B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4601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Roughly 67% of the variation of a beer’s IBU rating can be explained by the ABV for observations which had both attributes to review.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0D91D7-F22D-4CDC-8F75-E7F369B9B3B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8806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maximum alcoholic (ABV) beer? Colorado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most bitter (IBU) beer? Oregon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0D91D7-F22D-4CDC-8F75-E7F369B9B3B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190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828800"/>
            <a:ext cx="7772400" cy="900546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85800" y="2819400"/>
            <a:ext cx="7772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28956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9" name="Picture 2" descr="C:\Users\njones\Dropbox (2U)\Work\Designing Slides\SMU\Design Brief\logo\logo_datasci_SMU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6400800"/>
            <a:ext cx="1761005" cy="155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0859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:\Users\njones\Dropbox (2U)\Work\Designing Slides\SMU\Design Brief\logo\logo_datasci_SMU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778677"/>
            <a:ext cx="6503987" cy="574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1709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88072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722313" y="4406900"/>
            <a:ext cx="7772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2855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3982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17638"/>
            <a:ext cx="4040188" cy="906462"/>
          </a:xfrm>
        </p:spPr>
        <p:txBody>
          <a:bodyPr anchor="b">
            <a:no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590800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417638"/>
            <a:ext cx="4041775" cy="906462"/>
          </a:xfrm>
        </p:spPr>
        <p:txBody>
          <a:bodyPr anchor="b">
            <a:no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6981" y="2590800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1274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54039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with Horizontal Ru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3824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njones\Dropbox (2U)\Work\Designing Slides\SMU\Design Brief\logo\logo_datasci_SMU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6400800"/>
            <a:ext cx="1761005" cy="155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7641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njones\Dropbox (2U)\Work\Designing Slides\SMU\Design Brief\logo\logo_datasci_SMU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6400800"/>
            <a:ext cx="1761005" cy="155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87792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0" y="6779932"/>
            <a:ext cx="9144000" cy="91440"/>
          </a:xfrm>
          <a:prstGeom prst="rect">
            <a:avLst/>
          </a:prstGeom>
          <a:solidFill>
            <a:srgbClr val="354C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0" y="0"/>
            <a:ext cx="9144000" cy="304800"/>
          </a:xfrm>
          <a:prstGeom prst="rect">
            <a:avLst/>
          </a:prstGeom>
          <a:solidFill>
            <a:srgbClr val="354C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951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600"/>
        </a:spcBef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ts val="600"/>
        </a:spcBef>
        <a:buFont typeface="Arial" charset="0"/>
        <a:buChar char="•"/>
        <a:defRPr sz="28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ts val="600"/>
        </a:spcBef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ts val="6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ts val="6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649E1-0182-6342-BE54-103E4D478F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828800"/>
            <a:ext cx="8458200" cy="900546"/>
          </a:xfrm>
        </p:spPr>
        <p:txBody>
          <a:bodyPr/>
          <a:lstStyle/>
          <a:p>
            <a:r>
              <a:rPr lang="en-US" dirty="0"/>
              <a:t>Talent Management Case Study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381000" y="2895600"/>
            <a:ext cx="8534400" cy="1752600"/>
          </a:xfrm>
        </p:spPr>
        <p:txBody>
          <a:bodyPr/>
          <a:lstStyle/>
          <a:p>
            <a:r>
              <a:rPr lang="en-US" dirty="0"/>
              <a:t>DS 6306: Doing Data Science</a:t>
            </a:r>
            <a:endParaRPr lang="en-IN" dirty="0"/>
          </a:p>
          <a:p>
            <a:r>
              <a:rPr lang="en-IN" sz="1600" dirty="0"/>
              <a:t>Presented by Chance Robinson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678384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31770-76C9-F749-9B7D-08A4A1F13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1143000"/>
          </a:xfrm>
        </p:spPr>
        <p:txBody>
          <a:bodyPr/>
          <a:lstStyle/>
          <a:p>
            <a:r>
              <a:rPr lang="en-US" dirty="0"/>
              <a:t>Variable Importance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75CDB98-7F05-41AD-9F29-81E3D0CFBE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13269" y="1756064"/>
            <a:ext cx="5232953" cy="4423064"/>
          </a:xfrm>
        </p:spPr>
        <p:txBody>
          <a:bodyPr/>
          <a:lstStyle/>
          <a:p>
            <a:r>
              <a:rPr lang="en-US" sz="2800" dirty="0"/>
              <a:t>Some models were capable of detecting which variables factored in most to the predictive accuracy of the given model</a:t>
            </a:r>
          </a:p>
          <a:p>
            <a:pPr lvl="1">
              <a:buFont typeface="Wingdings" pitchFamily="2" charset="2"/>
              <a:buChar char="q"/>
            </a:pPr>
            <a:r>
              <a:rPr lang="en-US" sz="2000" dirty="0"/>
              <a:t>Stock Option Level</a:t>
            </a:r>
          </a:p>
          <a:p>
            <a:pPr lvl="1">
              <a:buFont typeface="Wingdings" pitchFamily="2" charset="2"/>
              <a:buChar char="q"/>
            </a:pPr>
            <a:r>
              <a:rPr lang="en-US" sz="2000" dirty="0"/>
              <a:t>Overtime</a:t>
            </a:r>
          </a:p>
          <a:p>
            <a:pPr lvl="1">
              <a:buFont typeface="Wingdings" pitchFamily="2" charset="2"/>
              <a:buChar char="q"/>
            </a:pPr>
            <a:r>
              <a:rPr lang="en-US" sz="2000" dirty="0"/>
              <a:t>Job Role</a:t>
            </a:r>
          </a:p>
          <a:p>
            <a:pPr lvl="1">
              <a:buFont typeface="Wingdings" pitchFamily="2" charset="2"/>
              <a:buChar char="q"/>
            </a:pPr>
            <a:r>
              <a:rPr lang="en-US" sz="2000" dirty="0"/>
              <a:t>Age</a:t>
            </a:r>
          </a:p>
          <a:p>
            <a:pPr lvl="1">
              <a:buFont typeface="Wingdings" pitchFamily="2" charset="2"/>
              <a:buChar char="q"/>
            </a:pPr>
            <a:r>
              <a:rPr lang="en-US" sz="2000" dirty="0"/>
              <a:t>Distance from Home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sz="1600" i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766C49-F879-7843-94DC-6D3F32EB74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778" y="1756064"/>
            <a:ext cx="238760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9802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31770-76C9-F749-9B7D-08A4A1F13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1143000"/>
          </a:xfrm>
        </p:spPr>
        <p:txBody>
          <a:bodyPr/>
          <a:lstStyle/>
          <a:p>
            <a:r>
              <a:rPr lang="en-US" dirty="0"/>
              <a:t>Salary Predictions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58EAC4-08F2-4945-9F0D-E088897A9830}"/>
              </a:ext>
            </a:extLst>
          </p:cNvPr>
          <p:cNvSpPr/>
          <p:nvPr/>
        </p:nvSpPr>
        <p:spPr>
          <a:xfrm>
            <a:off x="1505577" y="5257799"/>
            <a:ext cx="16966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/>
              <a:t>Residual Plots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B1D0D0-9834-5145-886D-EF7B3034B0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365" y="2459184"/>
            <a:ext cx="4251039" cy="2633677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9EE888-CDA0-C44C-9596-E1505292E2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5237018" cy="630382"/>
          </a:xfrm>
        </p:spPr>
        <p:txBody>
          <a:bodyPr/>
          <a:lstStyle/>
          <a:p>
            <a:r>
              <a:rPr lang="en-US" dirty="0"/>
              <a:t>Assumption Checking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2329511-034D-9E4D-8F48-131D753893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4599" y="2459185"/>
            <a:ext cx="3970116" cy="263953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30B2734-644D-F042-8B09-5FDFD816578E}"/>
              </a:ext>
            </a:extLst>
          </p:cNvPr>
          <p:cNvSpPr/>
          <p:nvPr/>
        </p:nvSpPr>
        <p:spPr>
          <a:xfrm>
            <a:off x="4705110" y="5257799"/>
            <a:ext cx="38890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/>
              <a:t>Outliers and Leverage Points</a:t>
            </a:r>
          </a:p>
        </p:txBody>
      </p:sp>
    </p:spTree>
    <p:extLst>
      <p:ext uri="{BB962C8B-B14F-4D97-AF65-F5344CB8AC3E}">
        <p14:creationId xmlns:p14="http://schemas.microsoft.com/office/powerpoint/2010/main" val="10408653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31770-76C9-F749-9B7D-08A4A1F13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1143000"/>
          </a:xfrm>
        </p:spPr>
        <p:txBody>
          <a:bodyPr/>
          <a:lstStyle/>
          <a:p>
            <a:r>
              <a:rPr lang="en-US" dirty="0"/>
              <a:t>Multiple Linear Regression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75CDB98-7F05-41AD-9F29-81E3D0CFBE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666" y="2160341"/>
            <a:ext cx="8351133" cy="43215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Reduced Model</a:t>
            </a:r>
          </a:p>
          <a:p>
            <a:pPr>
              <a:buFont typeface="Wingdings" pitchFamily="2" charset="2"/>
              <a:buChar char="q"/>
            </a:pPr>
            <a:r>
              <a:rPr lang="en-US" sz="2000" dirty="0"/>
              <a:t>Business Travel</a:t>
            </a:r>
          </a:p>
          <a:p>
            <a:pPr>
              <a:buFont typeface="Wingdings" pitchFamily="2" charset="2"/>
              <a:buChar char="q"/>
            </a:pPr>
            <a:r>
              <a:rPr lang="en-US" sz="2000" dirty="0"/>
              <a:t>Daily Rate</a:t>
            </a:r>
          </a:p>
          <a:p>
            <a:pPr>
              <a:buFont typeface="Wingdings" pitchFamily="2" charset="2"/>
              <a:buChar char="q"/>
            </a:pPr>
            <a:r>
              <a:rPr lang="en-US" sz="2000" dirty="0"/>
              <a:t>Job Level</a:t>
            </a:r>
          </a:p>
          <a:p>
            <a:pPr>
              <a:buFont typeface="Wingdings" pitchFamily="2" charset="2"/>
              <a:buChar char="q"/>
            </a:pPr>
            <a:r>
              <a:rPr lang="en-US" sz="2000" dirty="0"/>
              <a:t>Job Role</a:t>
            </a:r>
          </a:p>
          <a:p>
            <a:pPr>
              <a:buFont typeface="Wingdings" pitchFamily="2" charset="2"/>
              <a:buChar char="q"/>
            </a:pPr>
            <a:r>
              <a:rPr lang="en-US" sz="2000" dirty="0"/>
              <a:t>Total Working Years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sz="1600" i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A5C174-3987-A54B-AFE3-8E882D1DF1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1730" y="2160341"/>
            <a:ext cx="4710886" cy="3622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2588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31770-76C9-F749-9B7D-08A4A1F13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1143000"/>
          </a:xfrm>
        </p:spPr>
        <p:txBody>
          <a:bodyPr/>
          <a:lstStyle/>
          <a:p>
            <a:r>
              <a:rPr lang="en-US" dirty="0"/>
              <a:t>Cross Validation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3F03019-2B4C-EF4C-BAC2-F56EBB8F4E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8035" y="4043335"/>
            <a:ext cx="3606800" cy="1739900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F00348-1B1D-A84C-9D22-5DCFBDE2E6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/>
              <a:t>Using a similar strategy of 10-fold cross validation, we were able to net lower RMSE and Adjusted R-Squared scores on the test set.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4B7A79-DAD7-7F4D-AB7F-75F9326AE7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670" y="4043335"/>
            <a:ext cx="3581400" cy="17526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5EBF547-D800-BB4D-931E-E31C0F561C3A}"/>
              </a:ext>
            </a:extLst>
          </p:cNvPr>
          <p:cNvSpPr/>
          <p:nvPr/>
        </p:nvSpPr>
        <p:spPr>
          <a:xfrm>
            <a:off x="1933841" y="5921945"/>
            <a:ext cx="6936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/>
              <a:t>Train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9ACF53B-F201-3942-84C3-FA3C7F87125B}"/>
              </a:ext>
            </a:extLst>
          </p:cNvPr>
          <p:cNvSpPr/>
          <p:nvPr/>
        </p:nvSpPr>
        <p:spPr>
          <a:xfrm>
            <a:off x="6154629" y="5839388"/>
            <a:ext cx="6936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/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27905014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31770-76C9-F749-9B7D-08A4A1F13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1143000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4642B19D-3DF3-4F9F-B645-7D34C2B298DB}"/>
              </a:ext>
            </a:extLst>
          </p:cNvPr>
          <p:cNvSpPr txBox="1">
            <a:spLocks/>
          </p:cNvSpPr>
          <p:nvPr/>
        </p:nvSpPr>
        <p:spPr>
          <a:xfrm>
            <a:off x="457200" y="1631695"/>
            <a:ext cx="8229600" cy="18857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600"/>
              </a:spcBef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600"/>
              </a:spcBef>
              <a:buFont typeface="Arial" charset="0"/>
              <a:buChar char="•"/>
              <a:defRPr sz="2800" b="0" i="0" u="none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600"/>
              </a:spcBef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600"/>
              </a:spcBef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/>
              <a:t>Model Performance</a:t>
            </a:r>
            <a:r>
              <a:rPr lang="en-US" sz="2800" dirty="0"/>
              <a:t> was not substantially different between the classification models that were reviewed</a:t>
            </a:r>
          </a:p>
          <a:p>
            <a:r>
              <a:rPr lang="en-US" sz="2800" b="1" dirty="0"/>
              <a:t>Machine Learning </a:t>
            </a:r>
            <a:r>
              <a:rPr lang="en-US" sz="2800" dirty="0"/>
              <a:t>algorithms can </a:t>
            </a:r>
            <a:r>
              <a:rPr lang="en-US" sz="2800" b="1" dirty="0"/>
              <a:t>outperform</a:t>
            </a:r>
            <a:r>
              <a:rPr lang="en-US" sz="2800" dirty="0"/>
              <a:t> classical models even with relatively </a:t>
            </a:r>
            <a:r>
              <a:rPr lang="en-US" sz="2800" b="1" dirty="0"/>
              <a:t>small data sets</a:t>
            </a:r>
          </a:p>
          <a:p>
            <a:r>
              <a:rPr lang="en-US" sz="2800" b="1" dirty="0"/>
              <a:t>Cross Validation</a:t>
            </a:r>
            <a:r>
              <a:rPr lang="en-US" sz="2800" dirty="0"/>
              <a:t> can hopefully net us similar results to our trained model against </a:t>
            </a:r>
            <a:r>
              <a:rPr lang="en-US" sz="2800" b="1" dirty="0"/>
              <a:t>unseen data.  </a:t>
            </a:r>
          </a:p>
          <a:p>
            <a:pPr marL="0" indent="0">
              <a:buNone/>
            </a:pPr>
            <a:endParaRPr lang="en-US" sz="2800" b="1" dirty="0"/>
          </a:p>
          <a:p>
            <a:pPr marL="0" indent="0">
              <a:buFont typeface="Arial" charset="0"/>
              <a:buNone/>
            </a:pPr>
            <a:endParaRPr lang="en-US" sz="1600" i="1" dirty="0"/>
          </a:p>
          <a:p>
            <a:endParaRPr lang="en-US" dirty="0"/>
          </a:p>
          <a:p>
            <a:pPr marL="0" indent="0">
              <a:buFont typeface="Arial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8352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6298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C9C15-90E5-4304-8A55-B2A517ADB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of Interest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C91CE52-4B3C-42E5-8D33-725B2966A8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7382134"/>
              </p:ext>
            </p:extLst>
          </p:nvPr>
        </p:nvGraphicFramePr>
        <p:xfrm>
          <a:off x="457200" y="1795242"/>
          <a:ext cx="8229600" cy="46466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072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23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2344">
                <a:tc>
                  <a:txBody>
                    <a:bodyPr/>
                    <a:lstStyle/>
                    <a:p>
                      <a:r>
                        <a:rPr lang="en-US" sz="2400" b="1" i="0" kern="1200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ea typeface="+mj-ea"/>
                          <a:cs typeface="Calibri" panose="020F0502020204030204" pitchFamily="34" charset="0"/>
                        </a:rPr>
                        <a:t>TOPIC</a:t>
                      </a:r>
                    </a:p>
                  </a:txBody>
                  <a:tcPr marL="68580" marR="68580" marT="34290" marB="34290"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400" b="1" i="0" kern="1200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ea typeface="+mj-ea"/>
                          <a:cs typeface="Calibri" panose="020F0502020204030204" pitchFamily="34" charset="0"/>
                        </a:rPr>
                        <a:t>Time</a:t>
                      </a:r>
                    </a:p>
                  </a:txBody>
                  <a:tcPr marL="68580" marR="68580" marT="34290" marB="34290"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44307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2400" b="1" baseline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Discovery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Case Study Overview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EDA Insights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Model Comparisons for Classification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Continuous Variable Prediction Outcome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Conclusion </a:t>
                      </a:r>
                    </a:p>
                  </a:txBody>
                  <a:tcPr marL="68580" marR="68580" marT="34290" marB="34290"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aseline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 minutes</a:t>
                      </a:r>
                      <a:endParaRPr lang="en-US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34290" marB="34290"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4918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31770-76C9-F749-9B7D-08A4A1F13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1143000"/>
          </a:xfrm>
        </p:spPr>
        <p:txBody>
          <a:bodyPr/>
          <a:lstStyle/>
          <a:p>
            <a:r>
              <a:rPr lang="en-US" dirty="0"/>
              <a:t>Data Dictionary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2FC15A3F-ACC5-4C6F-82AA-3766F8873C78}"/>
              </a:ext>
            </a:extLst>
          </p:cNvPr>
          <p:cNvSpPr txBox="1">
            <a:spLocks/>
          </p:cNvSpPr>
          <p:nvPr/>
        </p:nvSpPr>
        <p:spPr>
          <a:xfrm>
            <a:off x="2373462" y="6147221"/>
            <a:ext cx="3818994" cy="3496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600"/>
              </a:spcBef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600"/>
              </a:spcBef>
              <a:buFont typeface="Arial" charset="0"/>
              <a:buChar char="•"/>
              <a:defRPr sz="2800" b="0" i="0" u="none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600"/>
              </a:spcBef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600"/>
              </a:spcBef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charset="0"/>
              <a:buNone/>
            </a:pPr>
            <a:r>
              <a:rPr lang="en-US" sz="1200" b="1" i="1" dirty="0"/>
              <a:t>870 observations with 36 columns</a:t>
            </a:r>
          </a:p>
          <a:p>
            <a:pPr marL="0" indent="0">
              <a:buFont typeface="Arial" charset="0"/>
              <a:buNone/>
            </a:pPr>
            <a:endParaRPr lang="en-US" sz="12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Font typeface="Arial" charset="0"/>
              <a:buNone/>
            </a:pPr>
            <a:endParaRPr lang="en-US" i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2764EBE-FEB0-664E-A3E4-4D7EE61F13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880" y="1696756"/>
            <a:ext cx="3934217" cy="412530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623DDE6-C6CB-C744-B3BA-024D0B6457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696756"/>
            <a:ext cx="4350120" cy="4125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15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31770-76C9-F749-9B7D-08A4A1F13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1143000"/>
          </a:xfrm>
        </p:spPr>
        <p:txBody>
          <a:bodyPr/>
          <a:lstStyle/>
          <a:p>
            <a:r>
              <a:rPr lang="en-US" dirty="0"/>
              <a:t>Correlation Plot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75CDB98-7F05-41AD-9F29-81E3D0CFBE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854011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sz="1600" i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F575267-D3DF-C34E-B3E1-5D9E5DC93D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3285" y="1539447"/>
            <a:ext cx="5717430" cy="483348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5002A2F-B8C9-8742-A1D0-7D847B31C99F}"/>
              </a:ext>
            </a:extLst>
          </p:cNvPr>
          <p:cNvSpPr txBox="1"/>
          <p:nvPr/>
        </p:nvSpPr>
        <p:spPr>
          <a:xfrm>
            <a:off x="7789762" y="401641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725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31770-76C9-F749-9B7D-08A4A1F13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1143000"/>
          </a:xfrm>
        </p:spPr>
        <p:txBody>
          <a:bodyPr/>
          <a:lstStyle/>
          <a:p>
            <a:r>
              <a:rPr lang="en-US" dirty="0"/>
              <a:t>Correlation Matrix</a:t>
            </a:r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4642B19D-3DF3-4F9F-B645-7D34C2B298DB}"/>
              </a:ext>
            </a:extLst>
          </p:cNvPr>
          <p:cNvSpPr txBox="1">
            <a:spLocks/>
          </p:cNvSpPr>
          <p:nvPr/>
        </p:nvSpPr>
        <p:spPr>
          <a:xfrm>
            <a:off x="457200" y="1631695"/>
            <a:ext cx="8229600" cy="18857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600"/>
              </a:spcBef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600"/>
              </a:spcBef>
              <a:buFont typeface="Arial" charset="0"/>
              <a:buChar char="•"/>
              <a:defRPr sz="2800" b="0" i="0" u="none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600"/>
              </a:spcBef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600"/>
              </a:spcBef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Monthly Income seems to be relatively correlated with the employee’s total working years</a:t>
            </a:r>
          </a:p>
          <a:p>
            <a:pPr marL="0" indent="0">
              <a:buFont typeface="Arial" charset="0"/>
              <a:buNone/>
            </a:pPr>
            <a:endParaRPr lang="en-US" sz="1600" i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Font typeface="Arial" charset="0"/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060912-4AC3-8D4B-B83B-51BE7C1FDA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785" y="3429000"/>
            <a:ext cx="7210430" cy="2740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780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31770-76C9-F749-9B7D-08A4A1F13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1143000"/>
          </a:xfrm>
        </p:spPr>
        <p:txBody>
          <a:bodyPr/>
          <a:lstStyle/>
          <a:p>
            <a:r>
              <a:rPr lang="en-US" dirty="0"/>
              <a:t>Attrition Prediction (KNN)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75CDB98-7F05-41AD-9F29-81E3D0CFBE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627905"/>
            <a:ext cx="8229600" cy="4854011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08DBBE-C619-4CEB-9667-544ECD27A105}"/>
              </a:ext>
            </a:extLst>
          </p:cNvPr>
          <p:cNvSpPr/>
          <p:nvPr/>
        </p:nvSpPr>
        <p:spPr>
          <a:xfrm>
            <a:off x="190366" y="5835585"/>
            <a:ext cx="87632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/>
              <a:t>Using a </a:t>
            </a:r>
            <a:r>
              <a:rPr lang="en-US" dirty="0"/>
              <a:t>10-fold Cross-Validated resampling with k = 15, the model was able to achieve an an AUC (Area under the Curve) of </a:t>
            </a:r>
            <a:r>
              <a:rPr lang="en-US" dirty="0">
                <a:highlight>
                  <a:srgbClr val="FFFF00"/>
                </a:highlight>
              </a:rPr>
              <a:t>0.7223</a:t>
            </a:r>
            <a:r>
              <a:rPr lang="en-US" dirty="0"/>
              <a:t> against our test data set.</a:t>
            </a:r>
            <a:endParaRPr lang="en-US" i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06D3787-EB0E-1E46-B287-2E37C14D89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9399" y="1588929"/>
            <a:ext cx="2959100" cy="3810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BDCE404-DCAE-3E49-81AF-1F6D81838B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499" y="1588929"/>
            <a:ext cx="469900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558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31770-76C9-F749-9B7D-08A4A1F13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1143000"/>
          </a:xfrm>
        </p:spPr>
        <p:txBody>
          <a:bodyPr/>
          <a:lstStyle/>
          <a:p>
            <a:r>
              <a:rPr lang="en-US" dirty="0"/>
              <a:t>Naive Bayes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75CDB98-7F05-41AD-9F29-81E3D0CFBE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627905"/>
            <a:ext cx="8229600" cy="4854011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08DBBE-C619-4CEB-9667-544ECD27A105}"/>
              </a:ext>
            </a:extLst>
          </p:cNvPr>
          <p:cNvSpPr/>
          <p:nvPr/>
        </p:nvSpPr>
        <p:spPr>
          <a:xfrm>
            <a:off x="190366" y="5835585"/>
            <a:ext cx="87632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/>
              <a:t>With a 70/30 train-test split with were able to achieve an AUC of </a:t>
            </a:r>
            <a:r>
              <a:rPr lang="en-US" dirty="0">
                <a:highlight>
                  <a:srgbClr val="FFFF00"/>
                </a:highlight>
              </a:rPr>
              <a:t>0.7148.</a:t>
            </a:r>
            <a:endParaRPr lang="en-US" i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48F902-6A30-2F42-B539-35D0BB7331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1699" y="1473200"/>
            <a:ext cx="2705100" cy="3911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D8CE489-8716-DB48-AF85-6782456806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496" y="1473200"/>
            <a:ext cx="463550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104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31770-76C9-F749-9B7D-08A4A1F13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1143000"/>
          </a:xfrm>
        </p:spPr>
        <p:txBody>
          <a:bodyPr/>
          <a:lstStyle/>
          <a:p>
            <a:r>
              <a:rPr lang="en-US" dirty="0"/>
              <a:t>Random Forest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75CDB98-7F05-41AD-9F29-81E3D0CFBE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627905"/>
            <a:ext cx="8229600" cy="4854011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08DBBE-C619-4CEB-9667-544ECD27A105}"/>
              </a:ext>
            </a:extLst>
          </p:cNvPr>
          <p:cNvSpPr/>
          <p:nvPr/>
        </p:nvSpPr>
        <p:spPr>
          <a:xfrm>
            <a:off x="190366" y="5835585"/>
            <a:ext cx="87632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/>
              <a:t>With the same 70/30 train-test split with the random forest model had an AUC of </a:t>
            </a:r>
            <a:r>
              <a:rPr lang="en-US" i="1" dirty="0">
                <a:highlight>
                  <a:srgbClr val="FFFF00"/>
                </a:highlight>
              </a:rPr>
              <a:t>0.7378</a:t>
            </a:r>
            <a:endParaRPr lang="en-US" i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D73BFC-E171-9C41-B0E6-660F3C351C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9599" y="1588929"/>
            <a:ext cx="2997200" cy="39243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B156359-3B63-5B4A-9390-6BD73FA3AB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" y="1588929"/>
            <a:ext cx="482600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972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31770-76C9-F749-9B7D-08A4A1F13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1143000"/>
          </a:xfrm>
        </p:spPr>
        <p:txBody>
          <a:bodyPr/>
          <a:lstStyle/>
          <a:p>
            <a:r>
              <a:rPr lang="en-US" dirty="0"/>
              <a:t>Support Vector Machines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75CDB98-7F05-41AD-9F29-81E3D0CFBE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627905"/>
            <a:ext cx="8229600" cy="4854011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08DBBE-C619-4CEB-9667-544ECD27A105}"/>
              </a:ext>
            </a:extLst>
          </p:cNvPr>
          <p:cNvSpPr/>
          <p:nvPr/>
        </p:nvSpPr>
        <p:spPr>
          <a:xfrm>
            <a:off x="190366" y="5835585"/>
            <a:ext cx="87632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/>
              <a:t>And finally, we have the results for the best performing model with an AUC of  </a:t>
            </a:r>
            <a:r>
              <a:rPr lang="en-US" i="1" dirty="0">
                <a:highlight>
                  <a:srgbClr val="FFFF00"/>
                </a:highlight>
              </a:rPr>
              <a:t>0.7502.</a:t>
            </a:r>
            <a:endParaRPr lang="en-US" i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5D9F868-0D9A-1D46-B39E-F4B8A0F81E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1499" y="1578780"/>
            <a:ext cx="3035300" cy="40005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4F0BB1A-F258-3345-9B5A-2A9C572764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" y="1578780"/>
            <a:ext cx="4851400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423294"/>
      </p:ext>
    </p:extLst>
  </p:cSld>
  <p:clrMapOvr>
    <a:masterClrMapping/>
  </p:clrMapOvr>
</p:sld>
</file>

<file path=ppt/theme/theme1.xml><?xml version="1.0" encoding="utf-8"?>
<a:theme xmlns:a="http://schemas.openxmlformats.org/drawingml/2006/main" name="1_Body Slid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2U</Template>
  <TotalTime>669</TotalTime>
  <Words>336</Words>
  <Application>Microsoft Macintosh PowerPoint</Application>
  <PresentationFormat>On-screen Show (4:3)</PresentationFormat>
  <Paragraphs>99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Wingdings</vt:lpstr>
      <vt:lpstr>1_Body Slides</vt:lpstr>
      <vt:lpstr>Talent Management Case Study</vt:lpstr>
      <vt:lpstr>Questions of Interest</vt:lpstr>
      <vt:lpstr>Data Dictionary</vt:lpstr>
      <vt:lpstr>Correlation Plot</vt:lpstr>
      <vt:lpstr>Correlation Matrix</vt:lpstr>
      <vt:lpstr>Attrition Prediction (KNN)</vt:lpstr>
      <vt:lpstr>Naive Bayes</vt:lpstr>
      <vt:lpstr>Random Forest</vt:lpstr>
      <vt:lpstr>Support Vector Machines</vt:lpstr>
      <vt:lpstr>Variable Importance</vt:lpstr>
      <vt:lpstr>Salary Predictions</vt:lpstr>
      <vt:lpstr>Multiple Linear Regression</vt:lpstr>
      <vt:lpstr>Cross Validation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 Live Session</dc:title>
  <dc:creator>Microsoft Office User</dc:creator>
  <cp:lastModifiedBy>Robinson, Chance</cp:lastModifiedBy>
  <cp:revision>53</cp:revision>
  <dcterms:created xsi:type="dcterms:W3CDTF">2019-09-23T08:00:29Z</dcterms:created>
  <dcterms:modified xsi:type="dcterms:W3CDTF">2019-12-06T00:35:52Z</dcterms:modified>
</cp:coreProperties>
</file>