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580" r:id="rId2"/>
    <p:sldId id="630" r:id="rId3"/>
    <p:sldId id="622" r:id="rId4"/>
    <p:sldId id="621" r:id="rId5"/>
    <p:sldId id="623" r:id="rId6"/>
    <p:sldId id="642" r:id="rId7"/>
    <p:sldId id="624" r:id="rId8"/>
    <p:sldId id="637" r:id="rId9"/>
    <p:sldId id="643" r:id="rId10"/>
    <p:sldId id="638" r:id="rId11"/>
    <p:sldId id="639" r:id="rId12"/>
    <p:sldId id="634" r:id="rId13"/>
    <p:sldId id="640" r:id="rId14"/>
    <p:sldId id="627" r:id="rId15"/>
    <p:sldId id="641" r:id="rId16"/>
    <p:sldId id="636" r:id="rId17"/>
    <p:sldId id="5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7DB1D-B965-C94F-9D54-3CBEA6F86B55}" v="5" dt="2019-12-06T04:15:4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73197" autoAdjust="0"/>
  </p:normalViewPr>
  <p:slideViewPr>
    <p:cSldViewPr snapToGrid="0" snapToObjects="1">
      <p:cViewPr varScale="1">
        <p:scale>
          <a:sx n="92" d="100"/>
          <a:sy n="92" d="100"/>
        </p:scale>
        <p:origin x="2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ce Robinson" userId="bb19d146-7742-4acb-a2e2-61160ec15f6c" providerId="ADAL" clId="{C4F7DB1D-B965-C94F-9D54-3CBEA6F86B55}"/>
    <pc:docChg chg="undo custSel addSld modSld">
      <pc:chgData name="Chance Robinson" userId="bb19d146-7742-4acb-a2e2-61160ec15f6c" providerId="ADAL" clId="{C4F7DB1D-B965-C94F-9D54-3CBEA6F86B55}" dt="2019-12-06T04:16:47.723" v="317" actId="113"/>
      <pc:docMkLst>
        <pc:docMk/>
      </pc:docMkLst>
      <pc:sldChg chg="modNotesTx">
        <pc:chgData name="Chance Robinson" userId="bb19d146-7742-4acb-a2e2-61160ec15f6c" providerId="ADAL" clId="{C4F7DB1D-B965-C94F-9D54-3CBEA6F86B55}" dt="2019-12-06T04:12:36.004" v="228" actId="20577"/>
        <pc:sldMkLst>
          <pc:docMk/>
          <pc:sldMk cId="170715436" sldId="622"/>
        </pc:sldMkLst>
      </pc:sldChg>
      <pc:sldChg chg="modSp">
        <pc:chgData name="Chance Robinson" userId="bb19d146-7742-4acb-a2e2-61160ec15f6c" providerId="ADAL" clId="{C4F7DB1D-B965-C94F-9D54-3CBEA6F86B55}" dt="2019-12-06T04:16:47.723" v="317" actId="113"/>
        <pc:sldMkLst>
          <pc:docMk/>
          <pc:sldMk cId="1981835246" sldId="636"/>
        </pc:sldMkLst>
        <pc:spChg chg="mod">
          <ac:chgData name="Chance Robinson" userId="bb19d146-7742-4acb-a2e2-61160ec15f6c" providerId="ADAL" clId="{C4F7DB1D-B965-C94F-9D54-3CBEA6F86B55}" dt="2019-12-06T04:16:47.723" v="317" actId="113"/>
          <ac:spMkLst>
            <pc:docMk/>
            <pc:sldMk cId="1981835246" sldId="636"/>
            <ac:spMk id="8" creationId="{4642B19D-3DF3-4F9F-B645-7D34C2B298DB}"/>
          </ac:spMkLst>
        </pc:spChg>
      </pc:sldChg>
      <pc:sldChg chg="modSp">
        <pc:chgData name="Chance Robinson" userId="bb19d146-7742-4acb-a2e2-61160ec15f6c" providerId="ADAL" clId="{C4F7DB1D-B965-C94F-9D54-3CBEA6F86B55}" dt="2019-12-06T04:11:28.459" v="184" actId="255"/>
        <pc:sldMkLst>
          <pc:docMk/>
          <pc:sldMk cId="145167019" sldId="642"/>
        </pc:sldMkLst>
        <pc:spChg chg="mod">
          <ac:chgData name="Chance Robinson" userId="bb19d146-7742-4acb-a2e2-61160ec15f6c" providerId="ADAL" clId="{C4F7DB1D-B965-C94F-9D54-3CBEA6F86B55}" dt="2019-12-06T04:11:28.459" v="184" actId="255"/>
          <ac:spMkLst>
            <pc:docMk/>
            <pc:sldMk cId="145167019" sldId="642"/>
            <ac:spMk id="3" creationId="{BAB8A5B3-BF76-4015-AE68-D812260929BA}"/>
          </ac:spMkLst>
        </pc:spChg>
      </pc:sldChg>
      <pc:sldChg chg="addSp delSp modSp add">
        <pc:chgData name="Chance Robinson" userId="bb19d146-7742-4acb-a2e2-61160ec15f6c" providerId="ADAL" clId="{C4F7DB1D-B965-C94F-9D54-3CBEA6F86B55}" dt="2019-12-06T04:15:09.906" v="305" actId="20577"/>
        <pc:sldMkLst>
          <pc:docMk/>
          <pc:sldMk cId="2116266125" sldId="643"/>
        </pc:sldMkLst>
        <pc:spChg chg="mod">
          <ac:chgData name="Chance Robinson" userId="bb19d146-7742-4acb-a2e2-61160ec15f6c" providerId="ADAL" clId="{C4F7DB1D-B965-C94F-9D54-3CBEA6F86B55}" dt="2019-12-06T04:13:02.516" v="248" actId="20577"/>
          <ac:spMkLst>
            <pc:docMk/>
            <pc:sldMk cId="2116266125" sldId="643"/>
            <ac:spMk id="2" creationId="{5B931770-76C9-F749-9B7D-08A4A1F13896}"/>
          </ac:spMkLst>
        </pc:spChg>
        <pc:spChg chg="mod">
          <ac:chgData name="Chance Robinson" userId="bb19d146-7742-4acb-a2e2-61160ec15f6c" providerId="ADAL" clId="{C4F7DB1D-B965-C94F-9D54-3CBEA6F86B55}" dt="2019-12-06T04:15:09.906" v="305" actId="20577"/>
          <ac:spMkLst>
            <pc:docMk/>
            <pc:sldMk cId="2116266125" sldId="643"/>
            <ac:spMk id="4" creationId="{6608DBBE-C619-4CEB-9667-544ECD27A105}"/>
          </ac:spMkLst>
        </pc:spChg>
        <pc:picChg chg="add mod">
          <ac:chgData name="Chance Robinson" userId="bb19d146-7742-4acb-a2e2-61160ec15f6c" providerId="ADAL" clId="{C4F7DB1D-B965-C94F-9D54-3CBEA6F86B55}" dt="2019-12-06T04:14:17.972" v="251" actId="1076"/>
          <ac:picMkLst>
            <pc:docMk/>
            <pc:sldMk cId="2116266125" sldId="643"/>
            <ac:picMk id="3" creationId="{4FF90320-1147-4743-A362-A2C1AADD4658}"/>
          </ac:picMkLst>
        </pc:picChg>
        <pc:picChg chg="add mod">
          <ac:chgData name="Chance Robinson" userId="bb19d146-7742-4acb-a2e2-61160ec15f6c" providerId="ADAL" clId="{C4F7DB1D-B965-C94F-9D54-3CBEA6F86B55}" dt="2019-12-06T04:14:45.160" v="254" actId="1076"/>
          <ac:picMkLst>
            <pc:docMk/>
            <pc:sldMk cId="2116266125" sldId="643"/>
            <ac:picMk id="6" creationId="{61BBCCAE-8BA9-5D4A-9461-4B20A057B74D}"/>
          </ac:picMkLst>
        </pc:picChg>
        <pc:picChg chg="del">
          <ac:chgData name="Chance Robinson" userId="bb19d146-7742-4acb-a2e2-61160ec15f6c" providerId="ADAL" clId="{C4F7DB1D-B965-C94F-9D54-3CBEA6F86B55}" dt="2019-12-06T04:14:11.878" v="249" actId="478"/>
          <ac:picMkLst>
            <pc:docMk/>
            <pc:sldMk cId="2116266125" sldId="643"/>
            <ac:picMk id="7" creationId="{1348F902-6A30-2F42-B539-35D0BB7331EC}"/>
          </ac:picMkLst>
        </pc:picChg>
        <pc:picChg chg="del">
          <ac:chgData name="Chance Robinson" userId="bb19d146-7742-4acb-a2e2-61160ec15f6c" providerId="ADAL" clId="{C4F7DB1D-B965-C94F-9D54-3CBEA6F86B55}" dt="2019-12-06T04:14:41.836" v="252" actId="478"/>
          <ac:picMkLst>
            <pc:docMk/>
            <pc:sldMk cId="2116266125" sldId="643"/>
            <ac:picMk id="8" creationId="{9D8CE489-8716-DB48-AF85-6782456806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Talent Management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the same 70/30 train-test split with the random forest model had an AUC of </a:t>
            </a:r>
            <a:r>
              <a:rPr lang="en-US" i="1" dirty="0">
                <a:highlight>
                  <a:srgbClr val="FFFF00"/>
                </a:highlight>
              </a:rPr>
              <a:t>0.7378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73BFC-E171-9C41-B0E6-660F3C35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9" y="1588929"/>
            <a:ext cx="29972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56359-3B63-5B4A-9390-6BD73FA3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88929"/>
            <a:ext cx="482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finally, we have the results for the best performing model with an AUC of  </a:t>
            </a:r>
            <a:r>
              <a:rPr lang="en-US" i="1" dirty="0">
                <a:highlight>
                  <a:srgbClr val="FFFF00"/>
                </a:highlight>
              </a:rPr>
              <a:t>0.7502.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9F868-0D9A-1D46-B39E-F4B8A0F8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9" y="1578780"/>
            <a:ext cx="30353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0BB1A-F258-3345-9B5A-2A9C5727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8780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269" y="1756064"/>
            <a:ext cx="5232953" cy="4423064"/>
          </a:xfrm>
        </p:spPr>
        <p:txBody>
          <a:bodyPr/>
          <a:lstStyle/>
          <a:p>
            <a:r>
              <a:rPr lang="en-US" sz="2800" dirty="0"/>
              <a:t>Some models were capable of detecting which variables factored in most to the predictive accuracy of the given model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Stock Option Level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Overtime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Age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Distance from Home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Training Times Last Year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66C49-F879-7843-94DC-6D3F32EB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8" y="1756064"/>
            <a:ext cx="238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505577" y="5257799"/>
            <a:ext cx="169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Residual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1D0D0-9834-5145-886D-EF7B3034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5" y="2459184"/>
            <a:ext cx="4251039" cy="26336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E888-CDA0-C44C-9596-E1505292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37018" cy="630382"/>
          </a:xfrm>
        </p:spPr>
        <p:txBody>
          <a:bodyPr/>
          <a:lstStyle/>
          <a:p>
            <a:r>
              <a:rPr lang="en-US" dirty="0"/>
              <a:t>Assumption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29511-034D-9E4D-8F48-131D7538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99" y="2459185"/>
            <a:ext cx="3970116" cy="26395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0B2734-644D-F042-8B09-5FDFD816578E}"/>
              </a:ext>
            </a:extLst>
          </p:cNvPr>
          <p:cNvSpPr/>
          <p:nvPr/>
        </p:nvSpPr>
        <p:spPr>
          <a:xfrm>
            <a:off x="4705110" y="5257799"/>
            <a:ext cx="388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Outliers and 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10408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160341"/>
            <a:ext cx="8351133" cy="4321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Reduced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Business Travel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Daily Rate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Level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Total Working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5C174-3987-A54B-AFE3-8E882D1D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30" y="2160341"/>
            <a:ext cx="4710886" cy="36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03019-2B4C-EF4C-BAC2-F56EBB8F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35" y="4043335"/>
            <a:ext cx="3606800" cy="17399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0348-1B1D-A84C-9D22-5DCFBDE2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Using a similar strategy of 10-fold cross validation, we were able to net lower RMSE and Adjusted R-Squared scores on the test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B7A79-DAD7-7F4D-AB7F-75F9326A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" y="4043335"/>
            <a:ext cx="3581400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BF547-D800-BB4D-931E-E31C0F561C3A}"/>
              </a:ext>
            </a:extLst>
          </p:cNvPr>
          <p:cNvSpPr/>
          <p:nvPr/>
        </p:nvSpPr>
        <p:spPr>
          <a:xfrm>
            <a:off x="1933841" y="5921945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CF53B-F201-3942-84C3-FA3C7F87125B}"/>
              </a:ext>
            </a:extLst>
          </p:cNvPr>
          <p:cNvSpPr/>
          <p:nvPr/>
        </p:nvSpPr>
        <p:spPr>
          <a:xfrm>
            <a:off x="6154629" y="5839388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9050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Model Performance</a:t>
            </a:r>
            <a:r>
              <a:rPr lang="en-US" sz="2800" dirty="0"/>
              <a:t> surprisingly was not substantially different between the classification models that were reviewed</a:t>
            </a:r>
          </a:p>
          <a:p>
            <a:r>
              <a:rPr lang="en-US" sz="2800" b="1" dirty="0"/>
              <a:t>Machine Learning </a:t>
            </a:r>
            <a:r>
              <a:rPr lang="en-US" sz="2800" dirty="0"/>
              <a:t>algorithms can </a:t>
            </a:r>
            <a:r>
              <a:rPr lang="en-US" sz="2800" b="1" dirty="0"/>
              <a:t>outperform</a:t>
            </a:r>
            <a:r>
              <a:rPr lang="en-US" sz="2800" dirty="0"/>
              <a:t> classical models even with relatively </a:t>
            </a:r>
            <a:r>
              <a:rPr lang="en-US" sz="2800" b="1" dirty="0"/>
              <a:t>small data sets</a:t>
            </a:r>
          </a:p>
          <a:p>
            <a:r>
              <a:rPr lang="en-US" sz="2800" b="1" dirty="0"/>
              <a:t>Cross Validation </a:t>
            </a:r>
            <a:r>
              <a:rPr lang="en-US" sz="2800" dirty="0"/>
              <a:t>was also instrumental in our ability to control for overfitting as we generally saw </a:t>
            </a:r>
            <a:r>
              <a:rPr lang="en-US" sz="2800" b="1" dirty="0"/>
              <a:t>unrealistic performance</a:t>
            </a:r>
            <a:r>
              <a:rPr lang="en-US" sz="2800" dirty="0"/>
              <a:t> outcomes with using only the </a:t>
            </a:r>
            <a:r>
              <a:rPr lang="en-US" sz="2800" b="1" dirty="0"/>
              <a:t>training data </a:t>
            </a:r>
            <a:r>
              <a:rPr lang="en-US" sz="2800" dirty="0"/>
              <a:t>set</a:t>
            </a:r>
            <a:r>
              <a:rPr lang="en-US" sz="2800" b="1" dirty="0"/>
              <a:t> </a:t>
            </a:r>
            <a:r>
              <a:rPr lang="en-US" sz="2800" dirty="0"/>
              <a:t>to </a:t>
            </a:r>
            <a:r>
              <a:rPr lang="en-US" sz="2800" b="1" dirty="0"/>
              <a:t>validate</a:t>
            </a:r>
            <a:r>
              <a:rPr lang="en-US" sz="2800" dirty="0"/>
              <a:t> against.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01317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Study Overview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 Insights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Comparisons for Classification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Continuous Variable Prediction Outcome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73462" y="6147221"/>
            <a:ext cx="3818994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870 observations with 36 columns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64EBE-FEB0-664E-A3E4-4D7EE61F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0" y="1696756"/>
            <a:ext cx="3934217" cy="412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3DDE6-C6CB-C744-B3BA-024D0B64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96756"/>
            <a:ext cx="4350120" cy="41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540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75267-D3DF-C34E-B3E1-5D9E5DC9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85" y="1539447"/>
            <a:ext cx="5717430" cy="4833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02A2F-B8C9-8742-A1D0-7D847B31C99F}"/>
              </a:ext>
            </a:extLst>
          </p:cNvPr>
          <p:cNvSpPr txBox="1"/>
          <p:nvPr/>
        </p:nvSpPr>
        <p:spPr>
          <a:xfrm>
            <a:off x="7789762" y="4016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we saw on the previous slide, “years” based data points are correlated with other time-based measures, in addition to Monthly Income.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60912-4AC3-8D4B-B83B-51BE7C1F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5" y="3777585"/>
            <a:ext cx="7210430" cy="27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B044-774A-4F21-9924-F12F18F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5B3-BF76-4015-AE68-D8122609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KNN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K-Nearest Neighbors Clustering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Naïve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Probabilistic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Supervised learning classifier with decision boundaries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Multiple Decision Trees Averaged 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Support Vector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Similar to Logistic Regression but with wider buffers (vectors)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51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Using a </a:t>
            </a:r>
            <a:r>
              <a:rPr lang="en-US" dirty="0"/>
              <a:t>10-fold Cross-Validated resampling with k = 15, the model was able to </a:t>
            </a:r>
            <a:r>
              <a:rPr lang="en-US"/>
              <a:t>achieve an </a:t>
            </a:r>
            <a:r>
              <a:rPr lang="en-US" dirty="0"/>
              <a:t>AUC (Area under the Curve) of </a:t>
            </a:r>
            <a:r>
              <a:rPr lang="en-US" dirty="0">
                <a:highlight>
                  <a:srgbClr val="FFFF00"/>
                </a:highlight>
              </a:rPr>
              <a:t>0.7223</a:t>
            </a:r>
            <a:r>
              <a:rPr lang="en-US" dirty="0"/>
              <a:t> against our test data set.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3787-EB0E-1E46-B287-2E37C14D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99" y="1588929"/>
            <a:ext cx="29591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CE404-DCAE-3E49-81AF-1F6D8183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9" y="1588929"/>
            <a:ext cx="4699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a 70/30 train-test split with were able to achieve an AUC of </a:t>
            </a:r>
            <a:r>
              <a:rPr lang="en-US" dirty="0">
                <a:highlight>
                  <a:srgbClr val="FFFF00"/>
                </a:highlight>
              </a:rPr>
              <a:t>0.7148.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8F902-6A30-2F42-B539-35D0BB73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1473200"/>
            <a:ext cx="27051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CE489-8716-DB48-AF85-6782456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6" y="1473200"/>
            <a:ext cx="463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model produced our lowest AUC of </a:t>
            </a:r>
            <a:r>
              <a:rPr lang="en-US" dirty="0">
                <a:highlight>
                  <a:srgbClr val="FFFF00"/>
                </a:highlight>
              </a:rPr>
              <a:t>0.6907.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0320-1147-4743-A362-A2C1AAD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04" y="1466850"/>
            <a:ext cx="283210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BCCAE-8BA9-5D4A-9461-4B20A057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66850"/>
            <a:ext cx="4864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61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697</TotalTime>
  <Words>408</Words>
  <Application>Microsoft Macintosh PowerPoint</Application>
  <PresentationFormat>On-screen Show (4:3)</PresentationFormat>
  <Paragraphs>113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1_Body Slides</vt:lpstr>
      <vt:lpstr>Talent Management Case Study</vt:lpstr>
      <vt:lpstr>Agenda</vt:lpstr>
      <vt:lpstr>Data Dictionary</vt:lpstr>
      <vt:lpstr>Correlation Plot</vt:lpstr>
      <vt:lpstr>Correlation Matrix</vt:lpstr>
      <vt:lpstr>Attrition Prediction Models</vt:lpstr>
      <vt:lpstr>KNN</vt:lpstr>
      <vt:lpstr>Naive Bayes</vt:lpstr>
      <vt:lpstr>Logistic Regression</vt:lpstr>
      <vt:lpstr>Random Forest</vt:lpstr>
      <vt:lpstr>Support Vector Machines</vt:lpstr>
      <vt:lpstr>Variable Importance</vt:lpstr>
      <vt:lpstr>Salary Predictions</vt:lpstr>
      <vt:lpstr>Multiple Linear Regression</vt:lpstr>
      <vt:lpstr>Cross Validation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Robinson, Chance</cp:lastModifiedBy>
  <cp:revision>57</cp:revision>
  <dcterms:created xsi:type="dcterms:W3CDTF">2019-09-23T08:00:29Z</dcterms:created>
  <dcterms:modified xsi:type="dcterms:W3CDTF">2019-12-06T04:25:18Z</dcterms:modified>
</cp:coreProperties>
</file>