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580" r:id="rId2"/>
    <p:sldId id="630" r:id="rId3"/>
    <p:sldId id="641" r:id="rId4"/>
    <p:sldId id="622" r:id="rId5"/>
    <p:sldId id="633" r:id="rId6"/>
    <p:sldId id="650" r:id="rId7"/>
    <p:sldId id="645" r:id="rId8"/>
    <p:sldId id="653" r:id="rId9"/>
    <p:sldId id="652" r:id="rId10"/>
    <p:sldId id="646" r:id="rId11"/>
    <p:sldId id="648" r:id="rId12"/>
    <p:sldId id="649" r:id="rId13"/>
    <p:sldId id="654" r:id="rId14"/>
    <p:sldId id="64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0"/>
    <p:restoredTop sz="68270" autoAdjust="0"/>
  </p:normalViewPr>
  <p:slideViewPr>
    <p:cSldViewPr snapToGrid="0" snapToObjects="1">
      <p:cViewPr>
        <p:scale>
          <a:sx n="75" d="100"/>
          <a:sy n="75" d="100"/>
        </p:scale>
        <p:origin x="2796" y="16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716D1-0E3B-43FE-813B-2DAFF8230A94}" type="datetimeFigureOut">
              <a:rPr lang="en-US" smtClean="0"/>
              <a:t>11/28/2021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D91D7-F22D-4CDC-8F75-E7F369B9B3B7}" type="slidenum">
              <a:rPr lang="en-US" smtClean="0"/>
              <a:t>‹#›</a:t>
            </a:fld>
            <a:endParaRPr lang="en-US"/>
          </a:p>
        </p:txBody>
      </p:sp>
    </p:spTree>
    <p:extLst>
      <p:ext uri="{BB962C8B-B14F-4D97-AF65-F5344CB8AC3E}">
        <p14:creationId xmlns:p14="http://schemas.microsoft.com/office/powerpoint/2010/main" val="34839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LINK: https://youtu.be/eX-eew_r7gw</a:t>
            </a:r>
          </a:p>
          <a:p>
            <a:endParaRPr lang="en-US" dirty="0"/>
          </a:p>
          <a:p>
            <a:r>
              <a:rPr lang="en-US" b="1" dirty="0"/>
              <a:t>Kebur</a:t>
            </a:r>
          </a:p>
          <a:p>
            <a:endParaRPr lang="en-US" dirty="0"/>
          </a:p>
          <a:p>
            <a:r>
              <a:rPr lang="en-US" dirty="0"/>
              <a:t>Hi, My name is Kebur, my teammate is Chance, and we would like to present our final analysis on bike sharing demand.</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a:t>
            </a:fld>
            <a:endParaRPr lang="en-US"/>
          </a:p>
        </p:txBody>
      </p:sp>
    </p:spTree>
    <p:extLst>
      <p:ext uri="{BB962C8B-B14F-4D97-AF65-F5344CB8AC3E}">
        <p14:creationId xmlns:p14="http://schemas.microsoft.com/office/powerpoint/2010/main" val="152272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Chance</a:t>
            </a:r>
          </a:p>
          <a:p>
            <a:endParaRPr lang="en-US" dirty="0"/>
          </a:p>
          <a:p>
            <a:r>
              <a:rPr lang="en-US" dirty="0"/>
              <a:t>The lags were set differently for the short-term forecasts both on the target and exogenous variables.  Interestingly enough, the performance was better for our long-term forecasts, but these particular settings seemed to work best for us here.</a:t>
            </a:r>
          </a:p>
          <a:p>
            <a:endParaRPr lang="en-US" dirty="0"/>
          </a:p>
          <a:p>
            <a:endParaRPr lang="en-US" dirty="0"/>
          </a:p>
          <a:p>
            <a:endParaRPr lang="en-US" dirty="0"/>
          </a:p>
          <a:p>
            <a:endParaRPr lang="en-US" dirty="0"/>
          </a:p>
          <a:p>
            <a:endParaRPr lang="en-US" dirty="0"/>
          </a:p>
          <a:p>
            <a:r>
              <a:rPr lang="en-US" dirty="0" err="1"/>
              <a:t>allow.det.season</a:t>
            </a:r>
            <a:r>
              <a:rPr lang="en-US" dirty="0"/>
              <a:t> - Permit modelling seasonality with deterministic dummies.</a:t>
            </a:r>
          </a:p>
          <a:p>
            <a:r>
              <a:rPr lang="en-US" dirty="0" err="1"/>
              <a:t>Xreg</a:t>
            </a:r>
            <a:r>
              <a:rPr lang="en-US" dirty="0"/>
              <a:t> - Exogenous regressors. Each column is a different regressor and the sample size must be at least as long as the target in-sample set, but can be longer.</a:t>
            </a:r>
          </a:p>
          <a:p>
            <a:r>
              <a:rPr lang="en-US" dirty="0" err="1"/>
              <a:t>xreg.lags</a:t>
            </a:r>
            <a:r>
              <a:rPr lang="en-US" dirty="0"/>
              <a:t> - This is a list containing the lags for each exogenous variable. Each list is a numeric vector containing lags. If </a:t>
            </a:r>
            <a:r>
              <a:rPr lang="en-US" dirty="0" err="1"/>
              <a:t>xreg</a:t>
            </a:r>
            <a:r>
              <a:rPr lang="en-US" dirty="0"/>
              <a:t> has 3 columns then the </a:t>
            </a:r>
            <a:r>
              <a:rPr lang="en-US" dirty="0" err="1"/>
              <a:t>xreg.lags</a:t>
            </a:r>
            <a:r>
              <a:rPr lang="en-US" dirty="0"/>
              <a:t> list must contain three elements. If NULL then it is automatically specified.</a:t>
            </a:r>
          </a:p>
          <a:p>
            <a:r>
              <a:rPr lang="en-US" dirty="0" err="1"/>
              <a:t>Difforder</a:t>
            </a:r>
            <a:r>
              <a:rPr lang="en-US" dirty="0"/>
              <a:t> - Vector including the differencing lags. For example c(1,12) will apply first and seasonal (12) differences. For no differencing use 0. For automatic selection use NULL.</a:t>
            </a:r>
          </a:p>
        </p:txBody>
      </p:sp>
      <p:sp>
        <p:nvSpPr>
          <p:cNvPr id="4" name="Slide Number Placeholder 3"/>
          <p:cNvSpPr>
            <a:spLocks noGrp="1"/>
          </p:cNvSpPr>
          <p:nvPr>
            <p:ph type="sldNum" sz="quarter" idx="5"/>
          </p:nvPr>
        </p:nvSpPr>
        <p:spPr/>
        <p:txBody>
          <a:bodyPr/>
          <a:lstStyle/>
          <a:p>
            <a:fld id="{1B0D91D7-F22D-4CDC-8F75-E7F369B9B3B7}" type="slidenum">
              <a:rPr lang="en-US" smtClean="0"/>
              <a:t>10</a:t>
            </a:fld>
            <a:endParaRPr lang="en-US"/>
          </a:p>
        </p:txBody>
      </p:sp>
    </p:spTree>
    <p:extLst>
      <p:ext uri="{BB962C8B-B14F-4D97-AF65-F5344CB8AC3E}">
        <p14:creationId xmlns:p14="http://schemas.microsoft.com/office/powerpoint/2010/main" val="2677220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Kebur</a:t>
            </a:r>
          </a:p>
          <a:p>
            <a:br>
              <a:rPr lang="en-US" dirty="0"/>
            </a:br>
            <a:r>
              <a:rPr lang="en-US" dirty="0"/>
              <a:t>Here, we include the ensemble model error to compare. Our ensemble is built out of a rounded average between VAR and MLP. It turns out that for the 7-day, “long-term”, forecast the MLP performs best. Followed by the ensemble, var and then finally </a:t>
            </a:r>
            <a:r>
              <a:rPr lang="en-US" dirty="0" err="1"/>
              <a:t>arma</a:t>
            </a:r>
            <a:r>
              <a:rPr lang="en-US" dirty="0"/>
              <a:t>. Var likely performs better because it considers other data that happened at the same time compared to a strict ARMA(25,1). Similarly, the MLP model may perform well because of its ability to use multiple layers to understand how all the time series work together, with lag in mind. </a:t>
            </a:r>
          </a:p>
        </p:txBody>
      </p:sp>
      <p:sp>
        <p:nvSpPr>
          <p:cNvPr id="4" name="Slide Number Placeholder 3"/>
          <p:cNvSpPr>
            <a:spLocks noGrp="1"/>
          </p:cNvSpPr>
          <p:nvPr>
            <p:ph type="sldNum" sz="quarter" idx="5"/>
          </p:nvPr>
        </p:nvSpPr>
        <p:spPr/>
        <p:txBody>
          <a:bodyPr/>
          <a:lstStyle/>
          <a:p>
            <a:fld id="{1B0D91D7-F22D-4CDC-8F75-E7F369B9B3B7}" type="slidenum">
              <a:rPr lang="en-US" smtClean="0"/>
              <a:t>11</a:t>
            </a:fld>
            <a:endParaRPr lang="en-US"/>
          </a:p>
        </p:txBody>
      </p:sp>
    </p:spTree>
    <p:extLst>
      <p:ext uri="{BB962C8B-B14F-4D97-AF65-F5344CB8AC3E}">
        <p14:creationId xmlns:p14="http://schemas.microsoft.com/office/powerpoint/2010/main" val="403003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 was the preferred method for short term forecasts.  But note that the first six observations all have </a:t>
            </a:r>
            <a:r>
              <a:rPr lang="en-US" b="1" dirty="0"/>
              <a:t>1s</a:t>
            </a:r>
            <a:r>
              <a:rPr lang="en-US" dirty="0"/>
              <a:t> as these were imputed.  VAR had a tendency to predict negative values early on, which wouldn’t make any sense given that our hourly counts should never be zero or less.  And it turns out that there were not any observations with fewer than one.  ..and so that’s the imputation strategy that was used.</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12</a:t>
            </a:fld>
            <a:endParaRPr lang="en-US"/>
          </a:p>
        </p:txBody>
      </p:sp>
    </p:spTree>
    <p:extLst>
      <p:ext uri="{BB962C8B-B14F-4D97-AF65-F5344CB8AC3E}">
        <p14:creationId xmlns:p14="http://schemas.microsoft.com/office/powerpoint/2010/main" val="1265218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Chance</a:t>
            </a:r>
          </a:p>
          <a:p>
            <a:endParaRPr lang="en-US" dirty="0"/>
          </a:p>
          <a:p>
            <a:r>
              <a:rPr lang="en-US" b="1" dirty="0"/>
              <a:t>Model Selection</a:t>
            </a:r>
          </a:p>
          <a:p>
            <a:r>
              <a:rPr lang="en-US" dirty="0"/>
              <a:t>	- VAR was great for short term forecasts whereas MLP was better for long term</a:t>
            </a:r>
          </a:p>
          <a:p>
            <a:endParaRPr lang="en-US" dirty="0"/>
          </a:p>
          <a:p>
            <a:r>
              <a:rPr lang="en-US" b="1" dirty="0"/>
              <a:t>Lag Considerations</a:t>
            </a:r>
          </a:p>
          <a:p>
            <a:r>
              <a:rPr lang="en-US" dirty="0"/>
              <a:t>	- performance often varied with different forecast horizons or even model types (so its worth trying different options depending on your requirement)</a:t>
            </a:r>
          </a:p>
          <a:p>
            <a:endParaRPr lang="en-US" b="1" dirty="0"/>
          </a:p>
          <a:p>
            <a:r>
              <a:rPr lang="en-US" b="1" dirty="0"/>
              <a:t>Stationarity</a:t>
            </a:r>
          </a:p>
          <a:p>
            <a:r>
              <a:rPr lang="en-US" dirty="0"/>
              <a:t>	- stationary modeling outperformed other techniques with our </a:t>
            </a:r>
            <a:r>
              <a:rPr lang="en-US" b="1" dirty="0"/>
              <a:t>non-stationary </a:t>
            </a:r>
            <a:r>
              <a:rPr lang="en-US" dirty="0"/>
              <a:t>data set (goes to show you not to discard those techniques even if there’s evidence that it might not be fit for use based on the conditions)</a:t>
            </a:r>
          </a:p>
          <a:p>
            <a:endParaRPr lang="en-US" dirty="0"/>
          </a:p>
          <a:p>
            <a:endParaRPr lang="en-US" dirty="0"/>
          </a:p>
          <a:p>
            <a:r>
              <a:rPr lang="en-US" b="1" dirty="0"/>
              <a:t>And that’s it for our analysis of the bike share data, thank you for your time.</a:t>
            </a:r>
          </a:p>
        </p:txBody>
      </p:sp>
      <p:sp>
        <p:nvSpPr>
          <p:cNvPr id="4" name="Slide Number Placeholder 3"/>
          <p:cNvSpPr>
            <a:spLocks noGrp="1"/>
          </p:cNvSpPr>
          <p:nvPr>
            <p:ph type="sldNum" sz="quarter" idx="5"/>
          </p:nvPr>
        </p:nvSpPr>
        <p:spPr/>
        <p:txBody>
          <a:bodyPr/>
          <a:lstStyle/>
          <a:p>
            <a:fld id="{1B0D91D7-F22D-4CDC-8F75-E7F369B9B3B7}" type="slidenum">
              <a:rPr lang="en-US" smtClean="0"/>
              <a:t>13</a:t>
            </a:fld>
            <a:endParaRPr lang="en-US"/>
          </a:p>
        </p:txBody>
      </p:sp>
    </p:spTree>
    <p:extLst>
      <p:ext uri="{BB962C8B-B14F-4D97-AF65-F5344CB8AC3E}">
        <p14:creationId xmlns:p14="http://schemas.microsoft.com/office/powerpoint/2010/main" val="644089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Kebur</a:t>
            </a:r>
          </a:p>
        </p:txBody>
      </p:sp>
      <p:sp>
        <p:nvSpPr>
          <p:cNvPr id="4" name="Slide Number Placeholder 3"/>
          <p:cNvSpPr>
            <a:spLocks noGrp="1"/>
          </p:cNvSpPr>
          <p:nvPr>
            <p:ph type="sldNum" sz="quarter" idx="5"/>
          </p:nvPr>
        </p:nvSpPr>
        <p:spPr/>
        <p:txBody>
          <a:bodyPr/>
          <a:lstStyle/>
          <a:p>
            <a:fld id="{1B0D91D7-F22D-4CDC-8F75-E7F369B9B3B7}" type="slidenum">
              <a:rPr lang="en-US" smtClean="0"/>
              <a:t>2</a:t>
            </a:fld>
            <a:endParaRPr lang="en-US"/>
          </a:p>
        </p:txBody>
      </p:sp>
    </p:spTree>
    <p:extLst>
      <p:ext uri="{BB962C8B-B14F-4D97-AF65-F5344CB8AC3E}">
        <p14:creationId xmlns:p14="http://schemas.microsoft.com/office/powerpoint/2010/main" val="4098572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Kebur</a:t>
            </a:r>
          </a:p>
          <a:p>
            <a:endParaRPr lang="en-US" dirty="0"/>
          </a:p>
          <a:p>
            <a:r>
              <a:rPr lang="en-US" dirty="0"/>
              <a:t>I would like to introduce what bike-sharing is. Bike-sharing is a service that allows people to pick up a bike from one dock, use it and return it to the same or another docking station all for a small fee, sometimes for free. As opposed to transport like cars, bikes offer an inexpensive, eco-friendly option to urban people by promoting less pollution and dealing with less traffic. As such, bike-sharing programs have become very popular and in turn provide a wealth of data on the mobility in a city. </a:t>
            </a:r>
          </a:p>
          <a:p>
            <a:endParaRPr lang="en-US" sz="1200" dirty="0"/>
          </a:p>
          <a:p>
            <a:r>
              <a:rPr lang="en-US" sz="1200" dirty="0"/>
              <a:t>This dataset outlines attributes related to customers’ travel. Data gathered by the rental companies includes things like the date, temperature, count of users, humidity and more. The explicit collection of data has the potential to assist in understanding the highs and lows of bike demand which could influence; when to offer a sale, which areas require redistribution, and in general when the best time to offer rentals is. Future data to inquire about and include could be the demographics of the city, the style of current marketing and how often redistribution is needed.</a:t>
            </a:r>
          </a:p>
          <a:p>
            <a:endParaRPr lang="en-US" dirty="0"/>
          </a:p>
          <a:p>
            <a:r>
              <a:rPr lang="en-US" dirty="0"/>
              <a:t>Here’s Chance</a:t>
            </a:r>
          </a:p>
        </p:txBody>
      </p:sp>
      <p:sp>
        <p:nvSpPr>
          <p:cNvPr id="4" name="Slide Number Placeholder 3"/>
          <p:cNvSpPr>
            <a:spLocks noGrp="1"/>
          </p:cNvSpPr>
          <p:nvPr>
            <p:ph type="sldNum" sz="quarter" idx="5"/>
          </p:nvPr>
        </p:nvSpPr>
        <p:spPr/>
        <p:txBody>
          <a:bodyPr/>
          <a:lstStyle/>
          <a:p>
            <a:fld id="{1B0D91D7-F22D-4CDC-8F75-E7F369B9B3B7}" type="slidenum">
              <a:rPr lang="en-US" smtClean="0"/>
              <a:t>3</a:t>
            </a:fld>
            <a:endParaRPr lang="en-US"/>
          </a:p>
        </p:txBody>
      </p:sp>
    </p:spTree>
    <p:extLst>
      <p:ext uri="{BB962C8B-B14F-4D97-AF65-F5344CB8AC3E}">
        <p14:creationId xmlns:p14="http://schemas.microsoft.com/office/powerpoint/2010/main" val="3993878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Chance</a:t>
            </a:r>
          </a:p>
          <a:p>
            <a:endParaRPr lang="en-US" dirty="0"/>
          </a:p>
          <a:p>
            <a:r>
              <a:rPr lang="en-US" dirty="0"/>
              <a:t>With our data set, we have 2 years' worth of monthly data split on the 19th of the month. …and this means that we don’t have actual counts from the 20</a:t>
            </a:r>
            <a:r>
              <a:rPr lang="en-US" baseline="30000" dirty="0"/>
              <a:t>th</a:t>
            </a:r>
            <a:r>
              <a:rPr lang="en-US" dirty="0"/>
              <a:t> and on and unfortunately can’t use the entire training set.  Because of that, we’ll be focusing on one month out of the 24 available.</a:t>
            </a:r>
          </a:p>
          <a:p>
            <a:endParaRPr lang="en-US" dirty="0"/>
          </a:p>
          <a:p>
            <a:r>
              <a:rPr lang="en-US" dirty="0"/>
              <a:t>You can see here that we also have additional categorical and continuous variables that will be used in our multivariate VAR and MLP models…which will touch on here in a bit.</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4</a:t>
            </a:fld>
            <a:endParaRPr lang="en-US"/>
          </a:p>
        </p:txBody>
      </p:sp>
    </p:spTree>
    <p:extLst>
      <p:ext uri="{BB962C8B-B14F-4D97-AF65-F5344CB8AC3E}">
        <p14:creationId xmlns:p14="http://schemas.microsoft.com/office/powerpoint/2010/main" val="103646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Kebur</a:t>
            </a:r>
          </a:p>
          <a:p>
            <a:endParaRPr lang="en-US" dirty="0"/>
          </a:p>
          <a:p>
            <a:r>
              <a:rPr lang="en-US" dirty="0"/>
              <a:t>With count being the primary response variable, we will drop casual and registered users as these two make up the count itself. Following the table on the right, or the reddest dots, we can see that temp and </a:t>
            </a:r>
            <a:r>
              <a:rPr lang="en-US" dirty="0" err="1"/>
              <a:t>atemp</a:t>
            </a:r>
            <a:r>
              <a:rPr lang="en-US" dirty="0"/>
              <a:t>, are highly correlated. We will only use temp to avoid collinearity which would break our model assumptions that the data should be independent. We do not see all the categories here but the features we focus on are count, temp, humidity, weather and hour. </a:t>
            </a:r>
          </a:p>
        </p:txBody>
      </p:sp>
      <p:sp>
        <p:nvSpPr>
          <p:cNvPr id="4" name="Slide Number Placeholder 3"/>
          <p:cNvSpPr>
            <a:spLocks noGrp="1"/>
          </p:cNvSpPr>
          <p:nvPr>
            <p:ph type="sldNum" sz="quarter" idx="5"/>
          </p:nvPr>
        </p:nvSpPr>
        <p:spPr/>
        <p:txBody>
          <a:bodyPr/>
          <a:lstStyle/>
          <a:p>
            <a:fld id="{1B0D91D7-F22D-4CDC-8F75-E7F369B9B3B7}" type="slidenum">
              <a:rPr lang="en-US" smtClean="0"/>
              <a:t>5</a:t>
            </a:fld>
            <a:endParaRPr lang="en-US"/>
          </a:p>
        </p:txBody>
      </p:sp>
    </p:spTree>
    <p:extLst>
      <p:ext uri="{BB962C8B-B14F-4D97-AF65-F5344CB8AC3E}">
        <p14:creationId xmlns:p14="http://schemas.microsoft.com/office/powerpoint/2010/main" val="903642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Chance</a:t>
            </a:r>
          </a:p>
          <a:p>
            <a:endParaRPr lang="en-US" dirty="0"/>
          </a:p>
          <a:p>
            <a:r>
              <a:rPr lang="en-US" dirty="0"/>
              <a:t>Just a recap of our univariate analysis, we chose a realization from June 2012.  We did attempt to attain stationarity by differencing and adding in seasonal components, but ultimately the ARMA(25,1) model was more effective at both short and long-term predictions.</a:t>
            </a:r>
          </a:p>
          <a:p>
            <a:endParaRPr lang="en-US" dirty="0"/>
          </a:p>
          <a:p>
            <a:r>
              <a:rPr lang="en-US" b="1" dirty="0"/>
              <a:t>Long-Term</a:t>
            </a:r>
            <a:r>
              <a:rPr lang="en-US" dirty="0"/>
              <a:t> in our case was 7 days (or 168 observations out into the future)</a:t>
            </a:r>
          </a:p>
          <a:p>
            <a:r>
              <a:rPr lang="en-US" b="1" dirty="0"/>
              <a:t>Short-Term</a:t>
            </a:r>
            <a:r>
              <a:rPr lang="en-US" dirty="0"/>
              <a:t> was 1 day (or 24 observations into the future)</a:t>
            </a:r>
          </a:p>
          <a:p>
            <a:endParaRPr lang="en-US" dirty="0"/>
          </a:p>
          <a:p>
            <a:r>
              <a:rPr lang="en-US" dirty="0"/>
              <a:t>Notice the poor performance on the long-term forecasts which grew closer to the mean the further out you went.  This likely contributes to the higher ASE and RMSE scores when compared to other models.</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6</a:t>
            </a:fld>
            <a:endParaRPr lang="en-US"/>
          </a:p>
        </p:txBody>
      </p:sp>
    </p:spTree>
    <p:extLst>
      <p:ext uri="{BB962C8B-B14F-4D97-AF65-F5344CB8AC3E}">
        <p14:creationId xmlns:p14="http://schemas.microsoft.com/office/powerpoint/2010/main" val="2974461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Kebur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Since we have hourly data, and we are forecasting in terms of days we use 24x7=168 observations when we look at the forecast horizon. (1 day = 24 observations)</a:t>
            </a:r>
            <a:endParaRPr lang="en-US" i="1"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VAR performs slightly better than ARMA.  -&gt; Although we have not included a seasonal component, the model seems to follow a sinusoidal/seasonal pattern. </a:t>
            </a:r>
          </a:p>
          <a:p>
            <a:endParaRPr lang="en-US" dirty="0"/>
          </a:p>
          <a:p>
            <a:r>
              <a:rPr lang="en-US" dirty="0"/>
              <a:t>The const. term in the </a:t>
            </a:r>
            <a:r>
              <a:rPr lang="en-US" dirty="0" err="1"/>
              <a:t>VARselect</a:t>
            </a:r>
            <a:r>
              <a:rPr lang="en-US" dirty="0"/>
              <a:t> means that a constant is included as a deterministic regressor by the VAR model in each equation. </a:t>
            </a:r>
          </a:p>
          <a:p>
            <a:endParaRPr lang="en-US" dirty="0"/>
          </a:p>
          <a:p>
            <a:r>
              <a:rPr lang="en-US" dirty="0"/>
              <a:t>The main premise of the VAR model is that, not only is the main realization ‘count’ considered, but we now add in simultaneous data such as temp, humidity, weather and hour which makes the model multivariate.  Setting the maximum lag allows VAR to figure out the best lag combination between all the variables included. </a:t>
            </a:r>
          </a:p>
          <a:p>
            <a:endParaRPr lang="en-US" dirty="0"/>
          </a:p>
          <a:p>
            <a:r>
              <a:rPr lang="en-US" dirty="0"/>
              <a:t>---</a:t>
            </a:r>
          </a:p>
          <a:p>
            <a:r>
              <a:rPr lang="en-US" dirty="0"/>
              <a:t>CWR:  From Chapter 10 of new book &gt;  “Since VAR models do not distinguish between dependent and independent variables, the goal is to use all of the variables and to simultaneously forecast all variables”.</a:t>
            </a:r>
            <a:br>
              <a:rPr lang="en-US" dirty="0"/>
            </a:b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7</a:t>
            </a:fld>
            <a:endParaRPr lang="en-US"/>
          </a:p>
        </p:txBody>
      </p:sp>
    </p:spTree>
    <p:extLst>
      <p:ext uri="{BB962C8B-B14F-4D97-AF65-F5344CB8AC3E}">
        <p14:creationId xmlns:p14="http://schemas.microsoft.com/office/powerpoint/2010/main" val="379853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Kebur</a:t>
            </a:r>
          </a:p>
          <a:p>
            <a:endParaRPr lang="en-US" dirty="0"/>
          </a:p>
          <a:p>
            <a:r>
              <a:rPr lang="en-US" dirty="0"/>
              <a:t>Compared to MLP, VAR seems to run very quickly. If the analysis becomes more time-sensitive, VAR would be favorable to other models. </a:t>
            </a:r>
          </a:p>
        </p:txBody>
      </p:sp>
      <p:sp>
        <p:nvSpPr>
          <p:cNvPr id="4" name="Slide Number Placeholder 3"/>
          <p:cNvSpPr>
            <a:spLocks noGrp="1"/>
          </p:cNvSpPr>
          <p:nvPr>
            <p:ph type="sldNum" sz="quarter" idx="5"/>
          </p:nvPr>
        </p:nvSpPr>
        <p:spPr/>
        <p:txBody>
          <a:bodyPr/>
          <a:lstStyle/>
          <a:p>
            <a:fld id="{1B0D91D7-F22D-4CDC-8F75-E7F369B9B3B7}" type="slidenum">
              <a:rPr lang="en-US" smtClean="0"/>
              <a:t>8</a:t>
            </a:fld>
            <a:endParaRPr lang="en-US"/>
          </a:p>
        </p:txBody>
      </p:sp>
    </p:spTree>
    <p:extLst>
      <p:ext uri="{BB962C8B-B14F-4D97-AF65-F5344CB8AC3E}">
        <p14:creationId xmlns:p14="http://schemas.microsoft.com/office/powerpoint/2010/main" val="2838922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Chance</a:t>
            </a:r>
          </a:p>
          <a:p>
            <a:endParaRPr lang="en-US" dirty="0"/>
          </a:p>
          <a:p>
            <a:r>
              <a:rPr lang="en-US" dirty="0"/>
              <a:t>Setting the lags to the same number as the forecast horizon, 7 days = 168, actually helped the performance of this model.  MLP had the best long-term predictions of all model types. </a:t>
            </a:r>
          </a:p>
          <a:p>
            <a:endParaRPr lang="en-US" dirty="0"/>
          </a:p>
          <a:p>
            <a:r>
              <a:rPr lang="en-US" dirty="0"/>
              <a:t>There were certainly a lot of hyperparameters to fine tune, and here are some of the ones that worked bests for us.  Notice how the lags can differ based on the parameter.</a:t>
            </a:r>
          </a:p>
          <a:p>
            <a:endParaRPr lang="en-US" dirty="0"/>
          </a:p>
          <a:p>
            <a:endParaRPr lang="en-US" dirty="0"/>
          </a:p>
          <a:p>
            <a:endParaRPr lang="en-US" dirty="0"/>
          </a:p>
          <a:p>
            <a:endParaRPr lang="en-US" dirty="0"/>
          </a:p>
          <a:p>
            <a:endParaRPr lang="en-US" dirty="0"/>
          </a:p>
          <a:p>
            <a:endParaRPr lang="en-US" dirty="0"/>
          </a:p>
          <a:p>
            <a:r>
              <a:rPr lang="en-US" dirty="0" err="1"/>
              <a:t>allow.det.season</a:t>
            </a:r>
            <a:r>
              <a:rPr lang="en-US" dirty="0"/>
              <a:t> - Permit modelling seasonality with deterministic dummies.</a:t>
            </a:r>
          </a:p>
          <a:p>
            <a:r>
              <a:rPr lang="en-US" dirty="0" err="1"/>
              <a:t>Xreg</a:t>
            </a:r>
            <a:r>
              <a:rPr lang="en-US" dirty="0"/>
              <a:t> - Exogenous regressors. Each column is a different regressor and the sample size must be at least as long as the target in-sample set, but can be longer.</a:t>
            </a:r>
          </a:p>
          <a:p>
            <a:r>
              <a:rPr lang="en-US" dirty="0" err="1"/>
              <a:t>xreg.lags</a:t>
            </a:r>
            <a:r>
              <a:rPr lang="en-US" dirty="0"/>
              <a:t> - This is a list containing the lags for each exogenous variable. Each list is a numeric vector containing lags. If </a:t>
            </a:r>
            <a:r>
              <a:rPr lang="en-US" dirty="0" err="1"/>
              <a:t>xreg</a:t>
            </a:r>
            <a:r>
              <a:rPr lang="en-US" dirty="0"/>
              <a:t> has 3 columns then the </a:t>
            </a:r>
            <a:r>
              <a:rPr lang="en-US" dirty="0" err="1"/>
              <a:t>xreg.lags</a:t>
            </a:r>
            <a:r>
              <a:rPr lang="en-US" dirty="0"/>
              <a:t> list must contain three elements. If NULL then it is automatically specified.</a:t>
            </a:r>
          </a:p>
          <a:p>
            <a:r>
              <a:rPr lang="en-US" dirty="0" err="1"/>
              <a:t>Difforder</a:t>
            </a:r>
            <a:r>
              <a:rPr lang="en-US" dirty="0"/>
              <a:t> - Vector including the differencing lags. For example c(1,12) will apply first and seasonal (12) differences. For no differencing use 0. For automatic selection use NULL.</a:t>
            </a:r>
          </a:p>
        </p:txBody>
      </p:sp>
      <p:sp>
        <p:nvSpPr>
          <p:cNvPr id="4" name="Slide Number Placeholder 3"/>
          <p:cNvSpPr>
            <a:spLocks noGrp="1"/>
          </p:cNvSpPr>
          <p:nvPr>
            <p:ph type="sldNum" sz="quarter" idx="5"/>
          </p:nvPr>
        </p:nvSpPr>
        <p:spPr/>
        <p:txBody>
          <a:bodyPr/>
          <a:lstStyle/>
          <a:p>
            <a:fld id="{1B0D91D7-F22D-4CDC-8F75-E7F369B9B3B7}" type="slidenum">
              <a:rPr lang="en-US" smtClean="0"/>
              <a:t>9</a:t>
            </a:fld>
            <a:endParaRPr lang="en-US"/>
          </a:p>
        </p:txBody>
      </p:sp>
    </p:spTree>
    <p:extLst>
      <p:ext uri="{BB962C8B-B14F-4D97-AF65-F5344CB8AC3E}">
        <p14:creationId xmlns:p14="http://schemas.microsoft.com/office/powerpoint/2010/main" val="3316516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bike-sharing-demand/overvie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hyperlink" Target="https://www.capitalbikeshare.com/" TargetMode="External"/><Relationship Id="rId4" Type="http://schemas.openxmlformats.org/officeDocument/2006/relationships/hyperlink" Target="https://en.wikipedia.org/wiki/Bicycle-sharing_syste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7838440" cy="900546"/>
          </a:xfrm>
        </p:spPr>
        <p:txBody>
          <a:bodyPr/>
          <a:lstStyle/>
          <a:p>
            <a:r>
              <a:rPr lang="en-US" dirty="0"/>
              <a:t>Bike-Sharing Demand Final Presentation</a:t>
            </a:r>
          </a:p>
        </p:txBody>
      </p:sp>
      <p:sp>
        <p:nvSpPr>
          <p:cNvPr id="4" name="Subtitle 3"/>
          <p:cNvSpPr>
            <a:spLocks noGrp="1"/>
          </p:cNvSpPr>
          <p:nvPr>
            <p:ph type="subTitle" idx="1"/>
          </p:nvPr>
        </p:nvSpPr>
        <p:spPr>
          <a:xfrm>
            <a:off x="381000" y="2895600"/>
            <a:ext cx="8534400" cy="1752600"/>
          </a:xfrm>
        </p:spPr>
        <p:txBody>
          <a:bodyPr/>
          <a:lstStyle/>
          <a:p>
            <a:r>
              <a:rPr lang="en-US" dirty="0"/>
              <a:t>DS 6373: Time Series</a:t>
            </a:r>
            <a:endParaRPr lang="en-IN" dirty="0"/>
          </a:p>
          <a:p>
            <a:r>
              <a:rPr lang="en-IN" sz="1600" dirty="0"/>
              <a:t>Presented by Chance Robinson and Kebur Fantahun</a:t>
            </a:r>
            <a:endParaRPr lang="en-US" sz="1600"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Short-Term Forecast (MLP)</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Font typeface="Arial" charset="0"/>
              <a:buNone/>
            </a:pPr>
            <a:endParaRPr lang="en-US" sz="1600" i="1" dirty="0"/>
          </a:p>
          <a:p>
            <a:endParaRPr lang="en-US" dirty="0"/>
          </a:p>
          <a:p>
            <a:pPr marL="0" indent="0">
              <a:buFont typeface="Arial" charset="0"/>
              <a:buNone/>
            </a:pPr>
            <a:endParaRPr lang="en-US" dirty="0"/>
          </a:p>
        </p:txBody>
      </p:sp>
      <p:sp>
        <p:nvSpPr>
          <p:cNvPr id="9" name="Rectangle 8">
            <a:extLst>
              <a:ext uri="{FF2B5EF4-FFF2-40B4-BE49-F238E27FC236}">
                <a16:creationId xmlns:a16="http://schemas.microsoft.com/office/drawing/2014/main" id="{4375ED10-2269-47BD-AE58-7E98C7139453}"/>
              </a:ext>
            </a:extLst>
          </p:cNvPr>
          <p:cNvSpPr/>
          <p:nvPr/>
        </p:nvSpPr>
        <p:spPr>
          <a:xfrm>
            <a:off x="692332" y="6024282"/>
            <a:ext cx="8229600" cy="369332"/>
          </a:xfrm>
          <a:prstGeom prst="rect">
            <a:avLst/>
          </a:prstGeom>
        </p:spPr>
        <p:txBody>
          <a:bodyPr wrap="square">
            <a:spAutoFit/>
          </a:bodyPr>
          <a:lstStyle/>
          <a:p>
            <a:r>
              <a:rPr lang="en-US" i="1" dirty="0"/>
              <a:t>Note that </a:t>
            </a:r>
            <a:r>
              <a:rPr lang="en-US" b="1" i="1" dirty="0"/>
              <a:t>both</a:t>
            </a:r>
            <a:r>
              <a:rPr lang="en-US" i="1" dirty="0"/>
              <a:t> the </a:t>
            </a:r>
            <a:r>
              <a:rPr lang="en-US" b="1" i="1" dirty="0"/>
              <a:t>ASE</a:t>
            </a:r>
            <a:r>
              <a:rPr lang="en-US" i="1" dirty="0"/>
              <a:t> and </a:t>
            </a:r>
            <a:r>
              <a:rPr lang="en-US" b="1" i="1" dirty="0"/>
              <a:t>RMSE</a:t>
            </a:r>
            <a:r>
              <a:rPr lang="en-US" i="1" dirty="0"/>
              <a:t> are </a:t>
            </a:r>
            <a:r>
              <a:rPr lang="en-US" b="1" i="1" dirty="0"/>
              <a:t>worse</a:t>
            </a:r>
            <a:r>
              <a:rPr lang="en-US" i="1" dirty="0"/>
              <a:t> </a:t>
            </a:r>
            <a:r>
              <a:rPr lang="en-US" b="1" i="1" dirty="0"/>
              <a:t>than</a:t>
            </a:r>
            <a:r>
              <a:rPr lang="en-US" i="1" dirty="0"/>
              <a:t> the </a:t>
            </a:r>
            <a:r>
              <a:rPr lang="en-US" b="1" i="1" dirty="0"/>
              <a:t>long-term forecast.</a:t>
            </a:r>
          </a:p>
        </p:txBody>
      </p:sp>
      <p:sp>
        <p:nvSpPr>
          <p:cNvPr id="10" name="Rectangle 9">
            <a:extLst>
              <a:ext uri="{FF2B5EF4-FFF2-40B4-BE49-F238E27FC236}">
                <a16:creationId xmlns:a16="http://schemas.microsoft.com/office/drawing/2014/main" id="{D590BCC2-15C6-44A4-B2C8-220DCD37372C}"/>
              </a:ext>
            </a:extLst>
          </p:cNvPr>
          <p:cNvSpPr/>
          <p:nvPr/>
        </p:nvSpPr>
        <p:spPr>
          <a:xfrm>
            <a:off x="316784" y="1501553"/>
            <a:ext cx="3732701" cy="4339650"/>
          </a:xfrm>
          <a:prstGeom prst="rect">
            <a:avLst/>
          </a:prstGeom>
        </p:spPr>
        <p:txBody>
          <a:bodyPr wrap="square">
            <a:spAutoFit/>
          </a:bodyPr>
          <a:lstStyle/>
          <a:p>
            <a:pPr marL="285750" indent="-285750">
              <a:buFont typeface="Arial" panose="020B0604020202020204" pitchFamily="34" charset="0"/>
              <a:buChar char="•"/>
            </a:pPr>
            <a:r>
              <a:rPr lang="en-US" sz="2400" b="1" dirty="0"/>
              <a:t>Forecast Horizon</a:t>
            </a:r>
          </a:p>
          <a:p>
            <a:pPr marL="742950" lvl="1" indent="-285750">
              <a:buFont typeface="Arial" panose="020B0604020202020204" pitchFamily="34" charset="0"/>
              <a:buChar char="•"/>
            </a:pPr>
            <a:r>
              <a:rPr lang="en-US" sz="2400" dirty="0"/>
              <a:t>24 Hours </a:t>
            </a:r>
            <a:endParaRPr lang="en-US" sz="2400" b="1" dirty="0"/>
          </a:p>
          <a:p>
            <a:pPr marL="285750" indent="-285750">
              <a:buFont typeface="Arial" panose="020B0604020202020204" pitchFamily="34" charset="0"/>
              <a:buChar char="•"/>
            </a:pPr>
            <a:r>
              <a:rPr lang="en-US" sz="2400" b="1" dirty="0"/>
              <a:t>Hyperparameters</a:t>
            </a:r>
          </a:p>
          <a:p>
            <a:pPr marL="742950" lvl="1" indent="-285750">
              <a:buFont typeface="Arial" panose="020B0604020202020204" pitchFamily="34" charset="0"/>
              <a:buChar char="•"/>
            </a:pPr>
            <a:r>
              <a:rPr lang="en-US" sz="2000" dirty="0"/>
              <a:t>Univariate Lags (</a:t>
            </a:r>
            <a:r>
              <a:rPr lang="en-US" sz="2000" dirty="0">
                <a:solidFill>
                  <a:srgbClr val="FF0000"/>
                </a:solidFill>
              </a:rPr>
              <a:t>24</a:t>
            </a:r>
            <a:r>
              <a:rPr lang="en-US" sz="2000" dirty="0"/>
              <a:t>)</a:t>
            </a:r>
          </a:p>
          <a:p>
            <a:pPr marL="742950" lvl="1" indent="-285750">
              <a:buFont typeface="Arial" panose="020B0604020202020204" pitchFamily="34" charset="0"/>
              <a:buChar char="•"/>
            </a:pPr>
            <a:r>
              <a:rPr lang="en-US" sz="2000" dirty="0"/>
              <a:t>Allow Deterministic Seasonality (F)</a:t>
            </a:r>
          </a:p>
          <a:p>
            <a:pPr marL="742950" lvl="1" indent="-285750">
              <a:buFont typeface="Arial" panose="020B0604020202020204" pitchFamily="34" charset="0"/>
              <a:buChar char="•"/>
            </a:pPr>
            <a:r>
              <a:rPr lang="en-US" sz="2000" dirty="0"/>
              <a:t>Difference Order (0)</a:t>
            </a:r>
          </a:p>
          <a:p>
            <a:pPr marL="742950" lvl="1" indent="-285750">
              <a:buFont typeface="Arial" panose="020B0604020202020204" pitchFamily="34" charset="0"/>
              <a:buChar char="•"/>
            </a:pPr>
            <a:r>
              <a:rPr lang="en-US" sz="2000" dirty="0"/>
              <a:t>Select Lags (</a:t>
            </a:r>
            <a:r>
              <a:rPr lang="en-US" sz="2000" dirty="0">
                <a:solidFill>
                  <a:srgbClr val="FF0000"/>
                </a:solidFill>
              </a:rPr>
              <a:t>F</a:t>
            </a:r>
            <a:r>
              <a:rPr lang="en-US" sz="2000" dirty="0"/>
              <a:t>)</a:t>
            </a:r>
          </a:p>
          <a:p>
            <a:pPr marL="285750" indent="-285750">
              <a:buFont typeface="Arial" panose="020B0604020202020204" pitchFamily="34" charset="0"/>
              <a:buChar char="•"/>
            </a:pPr>
            <a:r>
              <a:rPr lang="en-US" sz="2400" b="1" dirty="0"/>
              <a:t>Exogenous Variables</a:t>
            </a:r>
          </a:p>
          <a:p>
            <a:pPr marL="742950" lvl="1" indent="-285750">
              <a:buFont typeface="Arial" panose="020B0604020202020204" pitchFamily="34" charset="0"/>
              <a:buChar char="•"/>
            </a:pPr>
            <a:r>
              <a:rPr lang="en-US" sz="2000" dirty="0"/>
              <a:t>Temperature (</a:t>
            </a:r>
            <a:r>
              <a:rPr lang="en-US" sz="2000" dirty="0">
                <a:solidFill>
                  <a:srgbClr val="FF0000"/>
                </a:solidFill>
              </a:rPr>
              <a:t>24</a:t>
            </a:r>
            <a:r>
              <a:rPr lang="en-US" sz="2000" dirty="0"/>
              <a:t>)</a:t>
            </a:r>
          </a:p>
          <a:p>
            <a:pPr marL="742950" lvl="1" indent="-285750">
              <a:buFont typeface="Arial" panose="020B0604020202020204" pitchFamily="34" charset="0"/>
              <a:buChar char="•"/>
            </a:pPr>
            <a:r>
              <a:rPr lang="en-US" sz="2000" dirty="0"/>
              <a:t>Humidity (</a:t>
            </a:r>
            <a:r>
              <a:rPr lang="en-US" sz="2000" dirty="0">
                <a:solidFill>
                  <a:srgbClr val="FF0000"/>
                </a:solidFill>
              </a:rPr>
              <a:t>24</a:t>
            </a:r>
            <a:r>
              <a:rPr lang="en-US" sz="2000" dirty="0"/>
              <a:t>)</a:t>
            </a:r>
          </a:p>
          <a:p>
            <a:pPr marL="742950" lvl="1" indent="-285750">
              <a:buFont typeface="Arial" panose="020B0604020202020204" pitchFamily="34" charset="0"/>
              <a:buChar char="•"/>
            </a:pPr>
            <a:r>
              <a:rPr lang="en-US" sz="2000" dirty="0"/>
              <a:t>Weather (</a:t>
            </a:r>
            <a:r>
              <a:rPr lang="en-US" sz="2000" dirty="0">
                <a:solidFill>
                  <a:srgbClr val="FF0000"/>
                </a:solidFill>
              </a:rPr>
              <a:t>24</a:t>
            </a:r>
            <a:r>
              <a:rPr lang="en-US" sz="2000" dirty="0"/>
              <a:t>)</a:t>
            </a:r>
          </a:p>
          <a:p>
            <a:pPr marL="742950" lvl="1" indent="-285750">
              <a:buFont typeface="Arial" panose="020B0604020202020204" pitchFamily="34" charset="0"/>
              <a:buChar char="•"/>
            </a:pPr>
            <a:r>
              <a:rPr lang="en-US" sz="2000" dirty="0"/>
              <a:t>Hour (24)</a:t>
            </a:r>
          </a:p>
        </p:txBody>
      </p:sp>
      <p:pic>
        <p:nvPicPr>
          <p:cNvPr id="5" name="Picture 4">
            <a:extLst>
              <a:ext uri="{FF2B5EF4-FFF2-40B4-BE49-F238E27FC236}">
                <a16:creationId xmlns:a16="http://schemas.microsoft.com/office/drawing/2014/main" id="{6F918599-5889-4E02-BFBE-A845C144CAFD}"/>
              </a:ext>
            </a:extLst>
          </p:cNvPr>
          <p:cNvPicPr>
            <a:picLocks noChangeAspect="1"/>
          </p:cNvPicPr>
          <p:nvPr/>
        </p:nvPicPr>
        <p:blipFill>
          <a:blip r:embed="rId3"/>
          <a:stretch>
            <a:fillRect/>
          </a:stretch>
        </p:blipFill>
        <p:spPr>
          <a:xfrm>
            <a:off x="4056268" y="1631695"/>
            <a:ext cx="4770948" cy="3947582"/>
          </a:xfrm>
          <a:prstGeom prst="rect">
            <a:avLst/>
          </a:prstGeom>
        </p:spPr>
      </p:pic>
    </p:spTree>
    <p:extLst>
      <p:ext uri="{BB962C8B-B14F-4D97-AF65-F5344CB8AC3E}">
        <p14:creationId xmlns:p14="http://schemas.microsoft.com/office/powerpoint/2010/main" val="2813869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 Comparisons (7 Days)</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Font typeface="Arial" charset="0"/>
              <a:buNone/>
            </a:pPr>
            <a:endParaRPr lang="en-US" sz="1600" i="1" dirty="0"/>
          </a:p>
          <a:p>
            <a:endParaRPr lang="en-US" dirty="0"/>
          </a:p>
          <a:p>
            <a:pPr marL="0" indent="0">
              <a:buFont typeface="Arial" charset="0"/>
              <a:buNone/>
            </a:pPr>
            <a:endParaRPr lang="en-US" dirty="0"/>
          </a:p>
        </p:txBody>
      </p:sp>
      <p:pic>
        <p:nvPicPr>
          <p:cNvPr id="13" name="Picture 12">
            <a:extLst>
              <a:ext uri="{FF2B5EF4-FFF2-40B4-BE49-F238E27FC236}">
                <a16:creationId xmlns:a16="http://schemas.microsoft.com/office/drawing/2014/main" id="{AACAAF15-B87E-4637-A188-20EBC2A8BF38}"/>
              </a:ext>
            </a:extLst>
          </p:cNvPr>
          <p:cNvPicPr>
            <a:picLocks noChangeAspect="1"/>
          </p:cNvPicPr>
          <p:nvPr/>
        </p:nvPicPr>
        <p:blipFill>
          <a:blip r:embed="rId3"/>
          <a:stretch>
            <a:fillRect/>
          </a:stretch>
        </p:blipFill>
        <p:spPr>
          <a:xfrm>
            <a:off x="479509" y="1618250"/>
            <a:ext cx="4574680" cy="3921806"/>
          </a:xfrm>
          <a:prstGeom prst="rect">
            <a:avLst/>
          </a:prstGeom>
        </p:spPr>
      </p:pic>
      <p:pic>
        <p:nvPicPr>
          <p:cNvPr id="15" name="Picture 14">
            <a:extLst>
              <a:ext uri="{FF2B5EF4-FFF2-40B4-BE49-F238E27FC236}">
                <a16:creationId xmlns:a16="http://schemas.microsoft.com/office/drawing/2014/main" id="{1BD258D8-CFB2-4D22-9DF6-971E89E3E16A}"/>
              </a:ext>
            </a:extLst>
          </p:cNvPr>
          <p:cNvPicPr>
            <a:picLocks noChangeAspect="1"/>
          </p:cNvPicPr>
          <p:nvPr/>
        </p:nvPicPr>
        <p:blipFill>
          <a:blip r:embed="rId4"/>
          <a:stretch>
            <a:fillRect/>
          </a:stretch>
        </p:blipFill>
        <p:spPr>
          <a:xfrm>
            <a:off x="6235756" y="1618250"/>
            <a:ext cx="1984634" cy="3998779"/>
          </a:xfrm>
          <a:prstGeom prst="rect">
            <a:avLst/>
          </a:prstGeom>
        </p:spPr>
      </p:pic>
      <p:sp>
        <p:nvSpPr>
          <p:cNvPr id="6" name="Rectangle 5">
            <a:extLst>
              <a:ext uri="{FF2B5EF4-FFF2-40B4-BE49-F238E27FC236}">
                <a16:creationId xmlns:a16="http://schemas.microsoft.com/office/drawing/2014/main" id="{44A0FACC-95D1-40F3-BCC8-5C7F2A0836C3}"/>
              </a:ext>
            </a:extLst>
          </p:cNvPr>
          <p:cNvSpPr/>
          <p:nvPr/>
        </p:nvSpPr>
        <p:spPr>
          <a:xfrm>
            <a:off x="1242236" y="5866439"/>
            <a:ext cx="6659528" cy="923330"/>
          </a:xfrm>
          <a:prstGeom prst="rect">
            <a:avLst/>
          </a:prstGeom>
        </p:spPr>
        <p:txBody>
          <a:bodyPr wrap="square">
            <a:spAutoFit/>
          </a:bodyPr>
          <a:lstStyle/>
          <a:p>
            <a:pPr algn="ctr"/>
            <a:r>
              <a:rPr lang="en-US" i="1" dirty="0"/>
              <a:t>The </a:t>
            </a:r>
            <a:r>
              <a:rPr lang="en-US" b="1" i="1" dirty="0"/>
              <a:t>MLP</a:t>
            </a:r>
            <a:r>
              <a:rPr lang="en-US" i="1" dirty="0"/>
              <a:t> </a:t>
            </a:r>
            <a:r>
              <a:rPr lang="en-US" b="1" i="1" dirty="0"/>
              <a:t>model</a:t>
            </a:r>
            <a:r>
              <a:rPr lang="en-US" i="1" dirty="0"/>
              <a:t> </a:t>
            </a:r>
            <a:r>
              <a:rPr lang="en-US" b="1" i="1" dirty="0"/>
              <a:t>outperformed</a:t>
            </a:r>
            <a:r>
              <a:rPr lang="en-US" i="1" dirty="0"/>
              <a:t> other model types when forecasting </a:t>
            </a:r>
            <a:r>
              <a:rPr lang="en-US" b="1" i="1" dirty="0"/>
              <a:t>7 days </a:t>
            </a:r>
            <a:r>
              <a:rPr lang="en-US" i="1" dirty="0"/>
              <a:t>in advance.</a:t>
            </a:r>
          </a:p>
          <a:p>
            <a:pPr algn="ctr"/>
            <a:endParaRPr lang="en-US" i="1" dirty="0"/>
          </a:p>
        </p:txBody>
      </p:sp>
    </p:spTree>
    <p:extLst>
      <p:ext uri="{BB962C8B-B14F-4D97-AF65-F5344CB8AC3E}">
        <p14:creationId xmlns:p14="http://schemas.microsoft.com/office/powerpoint/2010/main" val="741517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 Comparisons (1 Day)</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Font typeface="Arial" charset="0"/>
              <a:buNone/>
            </a:pPr>
            <a:endParaRPr lang="en-US" sz="1600" i="1" dirty="0"/>
          </a:p>
          <a:p>
            <a:endParaRPr lang="en-US" dirty="0"/>
          </a:p>
          <a:p>
            <a:pPr marL="0" indent="0">
              <a:buFont typeface="Arial" charset="0"/>
              <a:buNone/>
            </a:pPr>
            <a:endParaRPr lang="en-US" dirty="0"/>
          </a:p>
        </p:txBody>
      </p:sp>
      <p:sp>
        <p:nvSpPr>
          <p:cNvPr id="9" name="Rectangle 8">
            <a:extLst>
              <a:ext uri="{FF2B5EF4-FFF2-40B4-BE49-F238E27FC236}">
                <a16:creationId xmlns:a16="http://schemas.microsoft.com/office/drawing/2014/main" id="{4375ED10-2269-47BD-AE58-7E98C7139453}"/>
              </a:ext>
            </a:extLst>
          </p:cNvPr>
          <p:cNvSpPr/>
          <p:nvPr/>
        </p:nvSpPr>
        <p:spPr>
          <a:xfrm>
            <a:off x="1242236" y="5866439"/>
            <a:ext cx="6659528" cy="923330"/>
          </a:xfrm>
          <a:prstGeom prst="rect">
            <a:avLst/>
          </a:prstGeom>
        </p:spPr>
        <p:txBody>
          <a:bodyPr wrap="square">
            <a:spAutoFit/>
          </a:bodyPr>
          <a:lstStyle/>
          <a:p>
            <a:pPr algn="ctr"/>
            <a:r>
              <a:rPr lang="en-US" i="1" dirty="0"/>
              <a:t>The </a:t>
            </a:r>
            <a:r>
              <a:rPr lang="en-US" b="1" i="1" dirty="0"/>
              <a:t>VAR</a:t>
            </a:r>
            <a:r>
              <a:rPr lang="en-US" i="1" dirty="0"/>
              <a:t> </a:t>
            </a:r>
            <a:r>
              <a:rPr lang="en-US" b="1" i="1" dirty="0"/>
              <a:t>model</a:t>
            </a:r>
            <a:r>
              <a:rPr lang="en-US" i="1" dirty="0"/>
              <a:t> significantly </a:t>
            </a:r>
            <a:r>
              <a:rPr lang="en-US" b="1" i="1" dirty="0"/>
              <a:t>outperformed</a:t>
            </a:r>
            <a:r>
              <a:rPr lang="en-US" i="1" dirty="0"/>
              <a:t> other model types when forecasting </a:t>
            </a:r>
            <a:r>
              <a:rPr lang="en-US" b="1" i="1" dirty="0"/>
              <a:t>24 hours </a:t>
            </a:r>
            <a:r>
              <a:rPr lang="en-US" i="1" dirty="0"/>
              <a:t>in advance.</a:t>
            </a:r>
          </a:p>
          <a:p>
            <a:pPr algn="ctr"/>
            <a:endParaRPr lang="en-US" i="1" dirty="0"/>
          </a:p>
        </p:txBody>
      </p:sp>
      <p:pic>
        <p:nvPicPr>
          <p:cNvPr id="4" name="Picture 3">
            <a:extLst>
              <a:ext uri="{FF2B5EF4-FFF2-40B4-BE49-F238E27FC236}">
                <a16:creationId xmlns:a16="http://schemas.microsoft.com/office/drawing/2014/main" id="{20356F54-5E9D-42F7-8CC1-743919FDCFEF}"/>
              </a:ext>
            </a:extLst>
          </p:cNvPr>
          <p:cNvPicPr>
            <a:picLocks noChangeAspect="1"/>
          </p:cNvPicPr>
          <p:nvPr/>
        </p:nvPicPr>
        <p:blipFill>
          <a:blip r:embed="rId3"/>
          <a:stretch>
            <a:fillRect/>
          </a:stretch>
        </p:blipFill>
        <p:spPr>
          <a:xfrm>
            <a:off x="3805593" y="1494927"/>
            <a:ext cx="4570175" cy="4045130"/>
          </a:xfrm>
          <a:prstGeom prst="rect">
            <a:avLst/>
          </a:prstGeom>
        </p:spPr>
      </p:pic>
      <p:pic>
        <p:nvPicPr>
          <p:cNvPr id="7" name="Picture 6">
            <a:extLst>
              <a:ext uri="{FF2B5EF4-FFF2-40B4-BE49-F238E27FC236}">
                <a16:creationId xmlns:a16="http://schemas.microsoft.com/office/drawing/2014/main" id="{7200A16A-5F9F-4D13-8272-58D7D3CD0B25}"/>
              </a:ext>
            </a:extLst>
          </p:cNvPr>
          <p:cNvPicPr>
            <a:picLocks noChangeAspect="1"/>
          </p:cNvPicPr>
          <p:nvPr/>
        </p:nvPicPr>
        <p:blipFill>
          <a:blip r:embed="rId4"/>
          <a:stretch>
            <a:fillRect/>
          </a:stretch>
        </p:blipFill>
        <p:spPr>
          <a:xfrm>
            <a:off x="768232" y="1494926"/>
            <a:ext cx="1877298" cy="4045131"/>
          </a:xfrm>
          <a:prstGeom prst="rect">
            <a:avLst/>
          </a:prstGeom>
        </p:spPr>
      </p:pic>
    </p:spTree>
    <p:extLst>
      <p:ext uri="{BB962C8B-B14F-4D97-AF65-F5344CB8AC3E}">
        <p14:creationId xmlns:p14="http://schemas.microsoft.com/office/powerpoint/2010/main" val="108515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Summary</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b="1" dirty="0"/>
              <a:t>Model Selection</a:t>
            </a:r>
          </a:p>
          <a:p>
            <a:pPr lvl="1"/>
            <a:r>
              <a:rPr lang="en-US" sz="2400" dirty="0"/>
              <a:t>Could be influenced based on your forecast horizon</a:t>
            </a:r>
          </a:p>
          <a:p>
            <a:r>
              <a:rPr lang="en-US" sz="2800" b="1" dirty="0"/>
              <a:t>Lag Considerations</a:t>
            </a:r>
          </a:p>
          <a:p>
            <a:pPr lvl="1"/>
            <a:r>
              <a:rPr lang="en-US" sz="2400" dirty="0"/>
              <a:t>Parameter tuning for lags can sometimes net very different results</a:t>
            </a:r>
          </a:p>
          <a:p>
            <a:r>
              <a:rPr lang="en-US" sz="2800" b="1" dirty="0"/>
              <a:t>Conditions for Stationarity</a:t>
            </a:r>
          </a:p>
          <a:p>
            <a:pPr lvl="1"/>
            <a:r>
              <a:rPr lang="en-US" sz="2400" dirty="0"/>
              <a:t>Using stationary approaches on non-stationary data can be useful</a:t>
            </a:r>
          </a:p>
          <a:p>
            <a:pPr marL="0" indent="0">
              <a:buFont typeface="Arial" charset="0"/>
              <a:buNone/>
            </a:pPr>
            <a:endParaRPr lang="en-US" sz="1600" i="1" dirty="0"/>
          </a:p>
          <a:p>
            <a:endParaRPr lang="en-US" dirty="0"/>
          </a:p>
          <a:p>
            <a:pPr marL="0" indent="0">
              <a:buFont typeface="Arial" charset="0"/>
              <a:buNone/>
            </a:pPr>
            <a:endParaRPr lang="en-US" dirty="0"/>
          </a:p>
        </p:txBody>
      </p:sp>
    </p:spTree>
    <p:extLst>
      <p:ext uri="{BB962C8B-B14F-4D97-AF65-F5344CB8AC3E}">
        <p14:creationId xmlns:p14="http://schemas.microsoft.com/office/powerpoint/2010/main" val="1151577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13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Agenda</a:t>
            </a:r>
          </a:p>
        </p:txBody>
      </p:sp>
      <p:graphicFrame>
        <p:nvGraphicFramePr>
          <p:cNvPr id="6" name="Table 5">
            <a:extLst>
              <a:ext uri="{FF2B5EF4-FFF2-40B4-BE49-F238E27FC236}">
                <a16:creationId xmlns:a16="http://schemas.microsoft.com/office/drawing/2014/main" id="{3C91CE52-4B3C-42E5-8D33-725B2966A8FC}"/>
              </a:ext>
            </a:extLst>
          </p:cNvPr>
          <p:cNvGraphicFramePr>
            <a:graphicFrameLocks noGrp="1"/>
          </p:cNvGraphicFramePr>
          <p:nvPr>
            <p:extLst>
              <p:ext uri="{D42A27DB-BD31-4B8C-83A1-F6EECF244321}">
                <p14:modId xmlns:p14="http://schemas.microsoft.com/office/powerpoint/2010/main" val="4077668638"/>
              </p:ext>
            </p:extLst>
          </p:nvPr>
        </p:nvGraphicFramePr>
        <p:xfrm>
          <a:off x="457200" y="1584484"/>
          <a:ext cx="8229600" cy="4924195"/>
        </p:xfrm>
        <a:graphic>
          <a:graphicData uri="http://schemas.openxmlformats.org/drawingml/2006/table">
            <a:tbl>
              <a:tblPr firstRow="1" bandRow="1">
                <a:tableStyleId>{2D5ABB26-0587-4C30-8999-92F81FD0307C}</a:tableStyleId>
              </a:tblPr>
              <a:tblGrid>
                <a:gridCol w="6407227">
                  <a:extLst>
                    <a:ext uri="{9D8B030D-6E8A-4147-A177-3AD203B41FA5}">
                      <a16:colId xmlns:a16="http://schemas.microsoft.com/office/drawing/2014/main" val="20000"/>
                    </a:ext>
                  </a:extLst>
                </a:gridCol>
                <a:gridCol w="1822373">
                  <a:extLst>
                    <a:ext uri="{9D8B030D-6E8A-4147-A177-3AD203B41FA5}">
                      <a16:colId xmlns:a16="http://schemas.microsoft.com/office/drawing/2014/main" val="20001"/>
                    </a:ext>
                  </a:extLst>
                </a:gridCol>
              </a:tblGrid>
              <a:tr h="434816">
                <a:tc>
                  <a:txBody>
                    <a:bodyPr/>
                    <a:lstStyle/>
                    <a:p>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TOPIC</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0" algn="l" defTabSz="914400" rtl="0" eaLnBrk="1" latinLnBrk="0" hangingPunct="1"/>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Time</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0"/>
                  </a:ext>
                </a:extLst>
              </a:tr>
              <a:tr h="4489379">
                <a:tc>
                  <a:txBody>
                    <a:bodyPr/>
                    <a:lstStyle/>
                    <a:p>
                      <a:pPr marL="0" indent="0">
                        <a:buFont typeface="Arial" panose="020B0604020202020204" pitchFamily="34" charset="0"/>
                        <a:buNone/>
                      </a:pPr>
                      <a:r>
                        <a:rPr lang="en-US" sz="2400" b="1" baseline="0" dirty="0">
                          <a:latin typeface="Calibri" panose="020F0502020204030204" pitchFamily="34" charset="0"/>
                          <a:cs typeface="Calibri" panose="020F0502020204030204" pitchFamily="34" charset="0"/>
                        </a:rPr>
                        <a:t>Discovery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Introduction </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Data Set and Definitions </a:t>
                      </a:r>
                    </a:p>
                    <a:p>
                      <a:pPr marL="285750" indent="-285750">
                        <a:buFont typeface="Arial" charset="0"/>
                        <a:buChar char="•"/>
                      </a:pPr>
                      <a:r>
                        <a:rPr lang="en-US" sz="2400" kern="1200" dirty="0">
                          <a:solidFill>
                            <a:schemeClr val="tx1"/>
                          </a:solidFill>
                          <a:latin typeface="+mn-lt"/>
                          <a:ea typeface="+mn-ea"/>
                          <a:cs typeface="+mn-cs"/>
                        </a:rPr>
                        <a:t>Univariate Model Recap</a:t>
                      </a:r>
                    </a:p>
                    <a:p>
                      <a:pPr marL="742950" lvl="1" indent="-285750">
                        <a:buFont typeface="Arial" charset="0"/>
                        <a:buChar char="•"/>
                      </a:pPr>
                      <a:r>
                        <a:rPr lang="en-US" sz="2400" kern="1200" dirty="0">
                          <a:solidFill>
                            <a:schemeClr val="tx1"/>
                          </a:solidFill>
                          <a:latin typeface="+mn-lt"/>
                          <a:ea typeface="+mn-ea"/>
                          <a:cs typeface="+mn-cs"/>
                        </a:rPr>
                        <a:t>ARMA(25,1)</a:t>
                      </a:r>
                    </a:p>
                    <a:p>
                      <a:pPr marL="285750" indent="-285750">
                        <a:buFont typeface="Arial" charset="0"/>
                        <a:buChar char="•"/>
                      </a:pPr>
                      <a:r>
                        <a:rPr lang="en-US" sz="2400" kern="1200" dirty="0">
                          <a:solidFill>
                            <a:schemeClr val="tx1"/>
                          </a:solidFill>
                          <a:latin typeface="+mn-lt"/>
                          <a:ea typeface="+mn-ea"/>
                          <a:cs typeface="+mn-cs"/>
                        </a:rPr>
                        <a:t>Multivariate Models</a:t>
                      </a:r>
                    </a:p>
                    <a:p>
                      <a:pPr marL="742950" lvl="1" indent="-285750">
                        <a:buFont typeface="Arial" charset="0"/>
                        <a:buChar char="•"/>
                      </a:pPr>
                      <a:r>
                        <a:rPr lang="en-US" sz="2400" kern="1200" dirty="0">
                          <a:solidFill>
                            <a:schemeClr val="tx1"/>
                          </a:solidFill>
                          <a:latin typeface="+mn-lt"/>
                          <a:ea typeface="+mn-ea"/>
                          <a:cs typeface="+mn-cs"/>
                        </a:rPr>
                        <a:t>Vector Auto-Regressive (VAR)</a:t>
                      </a:r>
                    </a:p>
                    <a:p>
                      <a:pPr marL="742950" lvl="1" indent="-285750">
                        <a:buFont typeface="Arial" charset="0"/>
                        <a:buChar char="•"/>
                      </a:pPr>
                      <a:r>
                        <a:rPr lang="en-US" sz="2400" kern="1200" dirty="0">
                          <a:solidFill>
                            <a:schemeClr val="tx1"/>
                          </a:solidFill>
                          <a:latin typeface="+mn-lt"/>
                          <a:ea typeface="+mn-ea"/>
                          <a:cs typeface="+mn-cs"/>
                        </a:rPr>
                        <a:t>Multi-Layered Perceptron (MLP)</a:t>
                      </a:r>
                    </a:p>
                    <a:p>
                      <a:pPr marL="285750" lvl="0" indent="-285750">
                        <a:buFont typeface="Arial" charset="0"/>
                        <a:buChar char="•"/>
                      </a:pPr>
                      <a:r>
                        <a:rPr lang="en-US" sz="2400" kern="1200" dirty="0">
                          <a:solidFill>
                            <a:schemeClr val="tx1"/>
                          </a:solidFill>
                          <a:latin typeface="+mn-lt"/>
                          <a:ea typeface="+mn-ea"/>
                          <a:cs typeface="+mn-cs"/>
                        </a:rPr>
                        <a:t>Model Comparisons</a:t>
                      </a:r>
                    </a:p>
                    <a:p>
                      <a:pPr marL="285750" lvl="0" indent="-285750">
                        <a:buFont typeface="Arial" charset="0"/>
                        <a:buChar char="•"/>
                      </a:pPr>
                      <a:r>
                        <a:rPr lang="en-US" sz="2400" kern="1200" dirty="0">
                          <a:solidFill>
                            <a:schemeClr val="tx1"/>
                          </a:solidFill>
                          <a:latin typeface="+mn-lt"/>
                          <a:ea typeface="+mn-ea"/>
                          <a:cs typeface="+mn-cs"/>
                        </a:rPr>
                        <a:t>Summary</a:t>
                      </a:r>
                    </a:p>
                    <a:p>
                      <a:pPr marL="285750" indent="-285750">
                        <a:buFont typeface="Arial" charset="0"/>
                        <a:buChar char="•"/>
                      </a:pPr>
                      <a:endParaRPr lang="en-US" sz="2400" kern="1200" dirty="0">
                        <a:solidFill>
                          <a:schemeClr val="tx1"/>
                        </a:solidFill>
                        <a:latin typeface="+mn-lt"/>
                        <a:ea typeface="+mn-ea"/>
                        <a:cs typeface="+mn-cs"/>
                      </a:endParaRP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r>
                        <a:rPr lang="en-US" sz="2400" baseline="0" dirty="0">
                          <a:latin typeface="Calibri" panose="020F0502020204030204" pitchFamily="34" charset="0"/>
                          <a:cs typeface="Calibri" panose="020F0502020204030204" pitchFamily="34" charset="0"/>
                        </a:rPr>
                        <a:t>7 minutes</a:t>
                      </a:r>
                      <a:endParaRPr lang="en-US" sz="2400" dirty="0">
                        <a:latin typeface="Calibri" panose="020F0502020204030204" pitchFamily="34" charset="0"/>
                        <a:cs typeface="Calibri" panose="020F0502020204030204" pitchFamily="34" charset="0"/>
                      </a:endParaRP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5491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Introduction</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1440711" y="1955988"/>
            <a:ext cx="7182293" cy="3721798"/>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endParaRPr lang="en-US" sz="1600" i="1" dirty="0"/>
          </a:p>
          <a:p>
            <a:endParaRPr lang="en-US" dirty="0"/>
          </a:p>
          <a:p>
            <a:pPr marL="0" indent="0">
              <a:buFont typeface="Arial" charset="0"/>
              <a:buNone/>
            </a:pPr>
            <a:endParaRPr lang="en-US" dirty="0"/>
          </a:p>
        </p:txBody>
      </p:sp>
      <p:sp>
        <p:nvSpPr>
          <p:cNvPr id="3" name="TextBox 2">
            <a:extLst>
              <a:ext uri="{FF2B5EF4-FFF2-40B4-BE49-F238E27FC236}">
                <a16:creationId xmlns:a16="http://schemas.microsoft.com/office/drawing/2014/main" id="{F0F38AFA-EAD0-439B-9280-DE04FD20FC0F}"/>
              </a:ext>
            </a:extLst>
          </p:cNvPr>
          <p:cNvSpPr txBox="1"/>
          <p:nvPr/>
        </p:nvSpPr>
        <p:spPr>
          <a:xfrm>
            <a:off x="855406" y="1755058"/>
            <a:ext cx="7595420"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A ‘green’ service that makes transportation accessible</a:t>
            </a:r>
          </a:p>
          <a:p>
            <a:pPr marL="457200" indent="-457200">
              <a:buFont typeface="Arial" panose="020B0604020202020204" pitchFamily="34" charset="0"/>
              <a:buChar char="•"/>
            </a:pPr>
            <a:r>
              <a:rPr lang="en-US" sz="2800" dirty="0"/>
              <a:t>Widely popular system; “</a:t>
            </a:r>
            <a:r>
              <a:rPr lang="en-US" sz="2800" b="0" i="0" dirty="0">
                <a:effectLst/>
                <a:latin typeface="Inter"/>
              </a:rPr>
              <a:t>500 bike-sharing programs around the world</a:t>
            </a:r>
            <a:r>
              <a:rPr lang="en-US" sz="2800" dirty="0"/>
              <a:t>” –Kaggle</a:t>
            </a:r>
          </a:p>
          <a:p>
            <a:pPr marL="457200" indent="-457200">
              <a:buFont typeface="Arial" panose="020B0604020202020204" pitchFamily="34" charset="0"/>
              <a:buChar char="•"/>
            </a:pPr>
            <a:r>
              <a:rPr lang="en-US" sz="2800" dirty="0"/>
              <a:t>Members of the Capital Bike Sharing can opt for single trips, 24-hour passes or Annual Memberships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4" name="TextBox 3">
            <a:extLst>
              <a:ext uri="{FF2B5EF4-FFF2-40B4-BE49-F238E27FC236}">
                <a16:creationId xmlns:a16="http://schemas.microsoft.com/office/drawing/2014/main" id="{4AB51096-07D0-488C-882F-41710C6D22D4}"/>
              </a:ext>
            </a:extLst>
          </p:cNvPr>
          <p:cNvSpPr txBox="1"/>
          <p:nvPr/>
        </p:nvSpPr>
        <p:spPr>
          <a:xfrm>
            <a:off x="0" y="5903125"/>
            <a:ext cx="5427406" cy="1323439"/>
          </a:xfrm>
          <a:prstGeom prst="rect">
            <a:avLst/>
          </a:prstGeom>
          <a:noFill/>
        </p:spPr>
        <p:txBody>
          <a:bodyPr wrap="square" rtlCol="0">
            <a:spAutoFit/>
          </a:bodyPr>
          <a:lstStyle/>
          <a:p>
            <a:r>
              <a:rPr lang="en-US" sz="1600" dirty="0">
                <a:hlinkClick r:id="rId3"/>
              </a:rPr>
              <a:t>https://www.kaggle.com/c/bike-sharing-demand/overview</a:t>
            </a:r>
            <a:endParaRPr lang="en-US" sz="1600" dirty="0"/>
          </a:p>
          <a:p>
            <a:r>
              <a:rPr lang="en-US" sz="1600" dirty="0">
                <a:hlinkClick r:id="rId4"/>
              </a:rPr>
              <a:t>https://en.wikipedia.org/wiki/Bicycle-sharing_system</a:t>
            </a:r>
            <a:endParaRPr lang="en-US" sz="1600" dirty="0"/>
          </a:p>
          <a:p>
            <a:r>
              <a:rPr lang="en-US" sz="1600" dirty="0">
                <a:hlinkClick r:id="rId5"/>
              </a:rPr>
              <a:t>https://www.capitalbikeshare.com/</a:t>
            </a:r>
            <a:endParaRPr lang="en-US" sz="1600" dirty="0"/>
          </a:p>
          <a:p>
            <a:endParaRPr lang="en-US" sz="1600" dirty="0"/>
          </a:p>
          <a:p>
            <a:endParaRPr lang="en-US" sz="1600" dirty="0"/>
          </a:p>
        </p:txBody>
      </p:sp>
      <p:pic>
        <p:nvPicPr>
          <p:cNvPr id="6" name="Picture 5" descr="Example of Capital Bikeshare in D.C.: https://en.wikipedia.org/wiki/Capital_Bikeshare">
            <a:extLst>
              <a:ext uri="{FF2B5EF4-FFF2-40B4-BE49-F238E27FC236}">
                <a16:creationId xmlns:a16="http://schemas.microsoft.com/office/drawing/2014/main" id="{8C51D2F9-5A52-4402-ACD0-FC948780FBFB}"/>
              </a:ext>
            </a:extLst>
          </p:cNvPr>
          <p:cNvPicPr>
            <a:picLocks noChangeAspect="1"/>
          </p:cNvPicPr>
          <p:nvPr/>
        </p:nvPicPr>
        <p:blipFill>
          <a:blip r:embed="rId6"/>
          <a:srcRect/>
          <a:stretch/>
        </p:blipFill>
        <p:spPr>
          <a:xfrm>
            <a:off x="5591926" y="4704735"/>
            <a:ext cx="3444206" cy="1940235"/>
          </a:xfrm>
          <a:prstGeom prst="rect">
            <a:avLst/>
          </a:prstGeom>
        </p:spPr>
      </p:pic>
    </p:spTree>
    <p:extLst>
      <p:ext uri="{BB962C8B-B14F-4D97-AF65-F5344CB8AC3E}">
        <p14:creationId xmlns:p14="http://schemas.microsoft.com/office/powerpoint/2010/main" val="68577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Data Sets and Definitions</a:t>
            </a:r>
          </a:p>
        </p:txBody>
      </p:sp>
      <p:sp>
        <p:nvSpPr>
          <p:cNvPr id="7" name="Content Placeholder 4">
            <a:extLst>
              <a:ext uri="{FF2B5EF4-FFF2-40B4-BE49-F238E27FC236}">
                <a16:creationId xmlns:a16="http://schemas.microsoft.com/office/drawing/2014/main" id="{2FC15A3F-ACC5-4C6F-82AA-3766F8873C78}"/>
              </a:ext>
            </a:extLst>
          </p:cNvPr>
          <p:cNvSpPr txBox="1">
            <a:spLocks/>
          </p:cNvSpPr>
          <p:nvPr/>
        </p:nvSpPr>
        <p:spPr>
          <a:xfrm>
            <a:off x="972246" y="5957152"/>
            <a:ext cx="2807274" cy="34962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charset="0"/>
              <a:buNone/>
            </a:pPr>
            <a:r>
              <a:rPr lang="en-US" sz="1200" b="1" i="1" dirty="0"/>
              <a:t>train.csv (10,886 observations)</a:t>
            </a:r>
          </a:p>
          <a:p>
            <a:pPr marL="0" indent="0">
              <a:buFont typeface="Arial" charset="0"/>
              <a:buNone/>
            </a:pPr>
            <a:endParaRPr lang="en-US" sz="1200" dirty="0"/>
          </a:p>
          <a:p>
            <a:endParaRPr lang="en-US" dirty="0"/>
          </a:p>
          <a:p>
            <a:endParaRPr lang="en-US" dirty="0"/>
          </a:p>
          <a:p>
            <a:endParaRPr lang="en-US" dirty="0"/>
          </a:p>
          <a:p>
            <a:endParaRPr lang="en-US" dirty="0"/>
          </a:p>
          <a:p>
            <a:pPr marL="0" indent="0">
              <a:buFont typeface="Arial" charset="0"/>
              <a:buNone/>
            </a:pPr>
            <a:endParaRPr lang="en-US" i="1" dirty="0"/>
          </a:p>
        </p:txBody>
      </p:sp>
      <p:sp>
        <p:nvSpPr>
          <p:cNvPr id="11" name="Content Placeholder 4">
            <a:extLst>
              <a:ext uri="{FF2B5EF4-FFF2-40B4-BE49-F238E27FC236}">
                <a16:creationId xmlns:a16="http://schemas.microsoft.com/office/drawing/2014/main" id="{E90B3281-8999-4F68-A652-821705788DDE}"/>
              </a:ext>
            </a:extLst>
          </p:cNvPr>
          <p:cNvSpPr txBox="1">
            <a:spLocks/>
          </p:cNvSpPr>
          <p:nvPr/>
        </p:nvSpPr>
        <p:spPr>
          <a:xfrm>
            <a:off x="5554406" y="5957152"/>
            <a:ext cx="2807274" cy="34962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charset="0"/>
              <a:buNone/>
            </a:pPr>
            <a:r>
              <a:rPr lang="en-US" sz="1200" b="1" i="1" dirty="0"/>
              <a:t>test.csv (6,493 observations)</a:t>
            </a:r>
          </a:p>
          <a:p>
            <a:pPr marL="0" indent="0">
              <a:buFont typeface="Arial" charset="0"/>
              <a:buNone/>
            </a:pPr>
            <a:endParaRPr lang="en-US" sz="1200" dirty="0"/>
          </a:p>
          <a:p>
            <a:endParaRPr lang="en-US" dirty="0"/>
          </a:p>
          <a:p>
            <a:endParaRPr lang="en-US" dirty="0"/>
          </a:p>
          <a:p>
            <a:endParaRPr lang="en-US" dirty="0"/>
          </a:p>
          <a:p>
            <a:endParaRPr lang="en-US" dirty="0"/>
          </a:p>
          <a:p>
            <a:pPr marL="0" indent="0">
              <a:buFont typeface="Arial" charset="0"/>
              <a:buNone/>
            </a:pPr>
            <a:endParaRPr lang="en-US" i="1" dirty="0"/>
          </a:p>
        </p:txBody>
      </p:sp>
      <p:pic>
        <p:nvPicPr>
          <p:cNvPr id="13" name="Picture 12">
            <a:extLst>
              <a:ext uri="{FF2B5EF4-FFF2-40B4-BE49-F238E27FC236}">
                <a16:creationId xmlns:a16="http://schemas.microsoft.com/office/drawing/2014/main" id="{6A848A5C-3918-4B30-82D6-095DAF76720A}"/>
              </a:ext>
            </a:extLst>
          </p:cNvPr>
          <p:cNvPicPr>
            <a:picLocks noChangeAspect="1"/>
          </p:cNvPicPr>
          <p:nvPr/>
        </p:nvPicPr>
        <p:blipFill>
          <a:blip r:embed="rId3"/>
          <a:stretch>
            <a:fillRect/>
          </a:stretch>
        </p:blipFill>
        <p:spPr>
          <a:xfrm>
            <a:off x="1143949" y="1788160"/>
            <a:ext cx="6856101" cy="3949345"/>
          </a:xfrm>
          <a:prstGeom prst="rect">
            <a:avLst/>
          </a:prstGeom>
        </p:spPr>
      </p:pic>
    </p:spTree>
    <p:extLst>
      <p:ext uri="{BB962C8B-B14F-4D97-AF65-F5344CB8AC3E}">
        <p14:creationId xmlns:p14="http://schemas.microsoft.com/office/powerpoint/2010/main" val="17071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Correlation Matrix</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400" b="1" dirty="0"/>
              <a:t>Casual</a:t>
            </a:r>
            <a:r>
              <a:rPr lang="en-US" sz="2400" dirty="0"/>
              <a:t> and </a:t>
            </a:r>
            <a:r>
              <a:rPr lang="en-US" sz="2400" b="1" dirty="0"/>
              <a:t>Registered</a:t>
            </a:r>
            <a:r>
              <a:rPr lang="en-US" sz="2400" dirty="0"/>
              <a:t> Users are strongly correlated with our primary response variable and will be dropped.</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A40F8AE-7600-4C21-BE02-B7373667A842}"/>
              </a:ext>
            </a:extLst>
          </p:cNvPr>
          <p:cNvPicPr>
            <a:picLocks noChangeAspect="1"/>
          </p:cNvPicPr>
          <p:nvPr/>
        </p:nvPicPr>
        <p:blipFill>
          <a:blip r:embed="rId3"/>
          <a:stretch>
            <a:fillRect/>
          </a:stretch>
        </p:blipFill>
        <p:spPr>
          <a:xfrm>
            <a:off x="243347" y="2850790"/>
            <a:ext cx="4147559" cy="3494970"/>
          </a:xfrm>
          <a:prstGeom prst="rect">
            <a:avLst/>
          </a:prstGeom>
        </p:spPr>
      </p:pic>
      <p:pic>
        <p:nvPicPr>
          <p:cNvPr id="8" name="Picture 7">
            <a:extLst>
              <a:ext uri="{FF2B5EF4-FFF2-40B4-BE49-F238E27FC236}">
                <a16:creationId xmlns:a16="http://schemas.microsoft.com/office/drawing/2014/main" id="{01E5AA8D-BA6C-415B-9348-6D0D918368AC}"/>
              </a:ext>
            </a:extLst>
          </p:cNvPr>
          <p:cNvPicPr>
            <a:picLocks noChangeAspect="1"/>
          </p:cNvPicPr>
          <p:nvPr/>
        </p:nvPicPr>
        <p:blipFill>
          <a:blip r:embed="rId4"/>
          <a:stretch>
            <a:fillRect/>
          </a:stretch>
        </p:blipFill>
        <p:spPr>
          <a:xfrm>
            <a:off x="4753096" y="2850790"/>
            <a:ext cx="3805470" cy="3548531"/>
          </a:xfrm>
          <a:prstGeom prst="rect">
            <a:avLst/>
          </a:prstGeom>
        </p:spPr>
      </p:pic>
    </p:spTree>
    <p:extLst>
      <p:ext uri="{BB962C8B-B14F-4D97-AF65-F5344CB8AC3E}">
        <p14:creationId xmlns:p14="http://schemas.microsoft.com/office/powerpoint/2010/main" val="104486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ARMA Model Forecasts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Realization from June 2012 (1</a:t>
            </a:r>
            <a:r>
              <a:rPr lang="en-US" baseline="30000" dirty="0"/>
              <a:t>st</a:t>
            </a:r>
            <a:r>
              <a:rPr lang="en-US" dirty="0"/>
              <a:t> – 19</a:t>
            </a:r>
            <a:r>
              <a:rPr lang="en-US" baseline="30000" dirty="0"/>
              <a:t>th</a:t>
            </a:r>
            <a:r>
              <a:rPr lang="en-US" dirty="0"/>
              <a:t>)</a:t>
            </a:r>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sz="1600" i="1" dirty="0"/>
          </a:p>
          <a:p>
            <a:pPr marL="0" indent="0">
              <a:buNone/>
            </a:pPr>
            <a:endParaRPr lang="en-US" sz="1600" i="1" dirty="0"/>
          </a:p>
          <a:p>
            <a:pPr marL="0" indent="0" algn="ctr">
              <a:buNone/>
            </a:pPr>
            <a:r>
              <a:rPr lang="en-US" sz="1600" b="1" i="1" dirty="0"/>
              <a:t>Long-Term forecasts </a:t>
            </a:r>
            <a:r>
              <a:rPr lang="en-US" sz="1600" i="1" dirty="0"/>
              <a:t>start off well but </a:t>
            </a:r>
            <a:r>
              <a:rPr lang="en-US" sz="1600" b="1" i="1" dirty="0"/>
              <a:t>tended</a:t>
            </a:r>
            <a:r>
              <a:rPr lang="en-US" sz="1600" i="1" dirty="0"/>
              <a:t> to the </a:t>
            </a:r>
            <a:r>
              <a:rPr lang="en-US" sz="1600" b="1" i="1" dirty="0"/>
              <a:t>mean</a:t>
            </a:r>
            <a:r>
              <a:rPr lang="en-US" sz="1600" i="1" dirty="0"/>
              <a:t> after several days.</a:t>
            </a:r>
          </a:p>
          <a:p>
            <a:endParaRPr lang="en-US" dirty="0"/>
          </a:p>
          <a:p>
            <a:pPr marL="0" indent="0">
              <a:buNone/>
            </a:pPr>
            <a:endParaRPr lang="en-US" dirty="0"/>
          </a:p>
        </p:txBody>
      </p:sp>
      <p:pic>
        <p:nvPicPr>
          <p:cNvPr id="4" name="Picture 3">
            <a:extLst>
              <a:ext uri="{FF2B5EF4-FFF2-40B4-BE49-F238E27FC236}">
                <a16:creationId xmlns:a16="http://schemas.microsoft.com/office/drawing/2014/main" id="{E46786C4-5D63-4124-BCCD-31D0E3ADDC7B}"/>
              </a:ext>
            </a:extLst>
          </p:cNvPr>
          <p:cNvPicPr>
            <a:picLocks noChangeAspect="1"/>
          </p:cNvPicPr>
          <p:nvPr/>
        </p:nvPicPr>
        <p:blipFill>
          <a:blip r:embed="rId3"/>
          <a:stretch>
            <a:fillRect/>
          </a:stretch>
        </p:blipFill>
        <p:spPr>
          <a:xfrm>
            <a:off x="111613" y="2378255"/>
            <a:ext cx="4075193" cy="3258621"/>
          </a:xfrm>
          <a:prstGeom prst="rect">
            <a:avLst/>
          </a:prstGeom>
        </p:spPr>
      </p:pic>
      <p:pic>
        <p:nvPicPr>
          <p:cNvPr id="8" name="Picture 7">
            <a:extLst>
              <a:ext uri="{FF2B5EF4-FFF2-40B4-BE49-F238E27FC236}">
                <a16:creationId xmlns:a16="http://schemas.microsoft.com/office/drawing/2014/main" id="{E2D1D505-29D8-4AF3-AAA6-8AEBEB2AF6E2}"/>
              </a:ext>
            </a:extLst>
          </p:cNvPr>
          <p:cNvPicPr>
            <a:picLocks noChangeAspect="1"/>
          </p:cNvPicPr>
          <p:nvPr/>
        </p:nvPicPr>
        <p:blipFill>
          <a:blip r:embed="rId4"/>
          <a:stretch>
            <a:fillRect/>
          </a:stretch>
        </p:blipFill>
        <p:spPr>
          <a:xfrm>
            <a:off x="4571999" y="2378255"/>
            <a:ext cx="4325820" cy="3410513"/>
          </a:xfrm>
          <a:prstGeom prst="rect">
            <a:avLst/>
          </a:prstGeom>
        </p:spPr>
      </p:pic>
    </p:spTree>
    <p:extLst>
      <p:ext uri="{BB962C8B-B14F-4D97-AF65-F5344CB8AC3E}">
        <p14:creationId xmlns:p14="http://schemas.microsoft.com/office/powerpoint/2010/main" val="200620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Long-Term Forecast (VAR)</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Font typeface="Arial" charset="0"/>
              <a:buNone/>
            </a:pPr>
            <a:endParaRPr lang="en-US" sz="1600" i="1" dirty="0"/>
          </a:p>
          <a:p>
            <a:endParaRPr lang="en-US" dirty="0"/>
          </a:p>
          <a:p>
            <a:pPr marL="0" indent="0">
              <a:buFont typeface="Arial" charset="0"/>
              <a:buNone/>
            </a:pPr>
            <a:endParaRPr lang="en-US" dirty="0"/>
          </a:p>
        </p:txBody>
      </p:sp>
      <p:sp>
        <p:nvSpPr>
          <p:cNvPr id="9" name="Rectangle 8">
            <a:extLst>
              <a:ext uri="{FF2B5EF4-FFF2-40B4-BE49-F238E27FC236}">
                <a16:creationId xmlns:a16="http://schemas.microsoft.com/office/drawing/2014/main" id="{4375ED10-2269-47BD-AE58-7E98C7139453}"/>
              </a:ext>
            </a:extLst>
          </p:cNvPr>
          <p:cNvSpPr/>
          <p:nvPr/>
        </p:nvSpPr>
        <p:spPr>
          <a:xfrm>
            <a:off x="1188720" y="6114022"/>
            <a:ext cx="6766560" cy="369332"/>
          </a:xfrm>
          <a:prstGeom prst="rect">
            <a:avLst/>
          </a:prstGeom>
        </p:spPr>
        <p:txBody>
          <a:bodyPr wrap="square">
            <a:spAutoFit/>
          </a:bodyPr>
          <a:lstStyle/>
          <a:p>
            <a:pPr algn="ctr"/>
            <a:r>
              <a:rPr lang="en-US" b="1" i="1" dirty="0"/>
              <a:t>VAR performs slightly better than ARMA.  </a:t>
            </a:r>
            <a:endParaRPr lang="en-US" i="1" dirty="0"/>
          </a:p>
        </p:txBody>
      </p:sp>
      <p:sp>
        <p:nvSpPr>
          <p:cNvPr id="10" name="Rectangle 9">
            <a:extLst>
              <a:ext uri="{FF2B5EF4-FFF2-40B4-BE49-F238E27FC236}">
                <a16:creationId xmlns:a16="http://schemas.microsoft.com/office/drawing/2014/main" id="{D590BCC2-15C6-44A4-B2C8-220DCD37372C}"/>
              </a:ext>
            </a:extLst>
          </p:cNvPr>
          <p:cNvSpPr/>
          <p:nvPr/>
        </p:nvSpPr>
        <p:spPr>
          <a:xfrm>
            <a:off x="5287343" y="1771356"/>
            <a:ext cx="3856657" cy="3416320"/>
          </a:xfrm>
          <a:prstGeom prst="rect">
            <a:avLst/>
          </a:prstGeom>
        </p:spPr>
        <p:txBody>
          <a:bodyPr wrap="square">
            <a:spAutoFit/>
          </a:bodyPr>
          <a:lstStyle/>
          <a:p>
            <a:pPr marL="285750" indent="-285750">
              <a:buFont typeface="Arial" panose="020B0604020202020204" pitchFamily="34" charset="0"/>
              <a:buChar char="•"/>
            </a:pPr>
            <a:r>
              <a:rPr lang="en-US" sz="2400" b="1" dirty="0"/>
              <a:t>Forecast Horizon</a:t>
            </a:r>
          </a:p>
          <a:p>
            <a:pPr marL="742950" lvl="1" indent="-285750">
              <a:buFont typeface="Arial" panose="020B0604020202020204" pitchFamily="34" charset="0"/>
              <a:buChar char="•"/>
            </a:pPr>
            <a:r>
              <a:rPr lang="en-US" sz="2400" dirty="0"/>
              <a:t>24 Hours x 7 Days</a:t>
            </a:r>
            <a:endParaRPr lang="en-US" sz="2400" b="1" dirty="0"/>
          </a:p>
          <a:p>
            <a:pPr marL="285750" indent="-285750">
              <a:buFont typeface="Arial" panose="020B0604020202020204" pitchFamily="34" charset="0"/>
              <a:buChar char="•"/>
            </a:pPr>
            <a:r>
              <a:rPr lang="en-US" sz="2400" b="1" dirty="0"/>
              <a:t>Hyperparameters</a:t>
            </a:r>
          </a:p>
          <a:p>
            <a:pPr marL="742950" lvl="1" indent="-285750">
              <a:buFont typeface="Arial" panose="020B0604020202020204" pitchFamily="34" charset="0"/>
              <a:buChar char="•"/>
            </a:pPr>
            <a:r>
              <a:rPr lang="en-US" sz="2000" dirty="0"/>
              <a:t>Multivariate Max Lag (</a:t>
            </a:r>
            <a:r>
              <a:rPr lang="en-US" sz="2000" dirty="0">
                <a:solidFill>
                  <a:srgbClr val="FF0000"/>
                </a:solidFill>
              </a:rPr>
              <a:t>24</a:t>
            </a:r>
            <a:r>
              <a:rPr lang="en-US" sz="2000" dirty="0"/>
              <a:t>)</a:t>
            </a:r>
          </a:p>
          <a:p>
            <a:pPr marL="742950" lvl="1" indent="-285750">
              <a:buFont typeface="Arial" panose="020B0604020202020204" pitchFamily="34" charset="0"/>
              <a:buChar char="•"/>
            </a:pPr>
            <a:r>
              <a:rPr lang="en-US" sz="2000" dirty="0"/>
              <a:t>Type (Constant)</a:t>
            </a:r>
          </a:p>
          <a:p>
            <a:pPr marL="285750" indent="-285750">
              <a:buFont typeface="Arial" panose="020B0604020202020204" pitchFamily="34" charset="0"/>
              <a:buChar char="•"/>
            </a:pPr>
            <a:r>
              <a:rPr lang="en-US" sz="2400" b="1" dirty="0"/>
              <a:t>Additional Variables</a:t>
            </a:r>
          </a:p>
          <a:p>
            <a:pPr marL="742950" lvl="1" indent="-285750">
              <a:buFont typeface="Arial" panose="020B0604020202020204" pitchFamily="34" charset="0"/>
              <a:buChar char="•"/>
            </a:pPr>
            <a:r>
              <a:rPr lang="en-US" sz="2000" dirty="0"/>
              <a:t>Temperature </a:t>
            </a:r>
          </a:p>
          <a:p>
            <a:pPr marL="742950" lvl="1" indent="-285750">
              <a:buFont typeface="Arial" panose="020B0604020202020204" pitchFamily="34" charset="0"/>
              <a:buChar char="•"/>
            </a:pPr>
            <a:r>
              <a:rPr lang="en-US" sz="2000" dirty="0"/>
              <a:t>Humidity</a:t>
            </a:r>
          </a:p>
          <a:p>
            <a:pPr marL="742950" lvl="1" indent="-285750">
              <a:buFont typeface="Arial" panose="020B0604020202020204" pitchFamily="34" charset="0"/>
              <a:buChar char="•"/>
            </a:pPr>
            <a:r>
              <a:rPr lang="en-US" sz="2000" dirty="0"/>
              <a:t>Weather </a:t>
            </a:r>
          </a:p>
          <a:p>
            <a:pPr marL="742950" lvl="1" indent="-285750">
              <a:buFont typeface="Arial" panose="020B0604020202020204" pitchFamily="34" charset="0"/>
              <a:buChar char="•"/>
            </a:pPr>
            <a:r>
              <a:rPr lang="en-US" sz="2000" dirty="0"/>
              <a:t>Hour</a:t>
            </a:r>
          </a:p>
        </p:txBody>
      </p:sp>
      <p:pic>
        <p:nvPicPr>
          <p:cNvPr id="7" name="Picture 6">
            <a:extLst>
              <a:ext uri="{FF2B5EF4-FFF2-40B4-BE49-F238E27FC236}">
                <a16:creationId xmlns:a16="http://schemas.microsoft.com/office/drawing/2014/main" id="{6ACA2B21-DE0D-4A82-AB1F-77A16ABD1C47}"/>
              </a:ext>
            </a:extLst>
          </p:cNvPr>
          <p:cNvPicPr>
            <a:picLocks noChangeAspect="1"/>
          </p:cNvPicPr>
          <p:nvPr/>
        </p:nvPicPr>
        <p:blipFill>
          <a:blip r:embed="rId3"/>
          <a:stretch>
            <a:fillRect/>
          </a:stretch>
        </p:blipFill>
        <p:spPr>
          <a:xfrm>
            <a:off x="325332" y="1703425"/>
            <a:ext cx="4830142" cy="3982910"/>
          </a:xfrm>
          <a:prstGeom prst="rect">
            <a:avLst/>
          </a:prstGeom>
        </p:spPr>
      </p:pic>
    </p:spTree>
    <p:extLst>
      <p:ext uri="{BB962C8B-B14F-4D97-AF65-F5344CB8AC3E}">
        <p14:creationId xmlns:p14="http://schemas.microsoft.com/office/powerpoint/2010/main" val="13988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Short-Term Forecast (VAR)</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Font typeface="Arial" charset="0"/>
              <a:buNone/>
            </a:pPr>
            <a:endParaRPr lang="en-US" sz="1600" i="1" dirty="0"/>
          </a:p>
          <a:p>
            <a:endParaRPr lang="en-US" dirty="0"/>
          </a:p>
          <a:p>
            <a:pPr marL="0" indent="0">
              <a:buFont typeface="Arial" charset="0"/>
              <a:buNone/>
            </a:pPr>
            <a:endParaRPr lang="en-US" dirty="0"/>
          </a:p>
        </p:txBody>
      </p:sp>
      <p:sp>
        <p:nvSpPr>
          <p:cNvPr id="9" name="Rectangle 8">
            <a:extLst>
              <a:ext uri="{FF2B5EF4-FFF2-40B4-BE49-F238E27FC236}">
                <a16:creationId xmlns:a16="http://schemas.microsoft.com/office/drawing/2014/main" id="{4375ED10-2269-47BD-AE58-7E98C7139453}"/>
              </a:ext>
            </a:extLst>
          </p:cNvPr>
          <p:cNvSpPr/>
          <p:nvPr/>
        </p:nvSpPr>
        <p:spPr>
          <a:xfrm>
            <a:off x="1188720" y="6146581"/>
            <a:ext cx="6766560" cy="369332"/>
          </a:xfrm>
          <a:prstGeom prst="rect">
            <a:avLst/>
          </a:prstGeom>
        </p:spPr>
        <p:txBody>
          <a:bodyPr wrap="square">
            <a:spAutoFit/>
          </a:bodyPr>
          <a:lstStyle/>
          <a:p>
            <a:pPr algn="ctr"/>
            <a:r>
              <a:rPr lang="en-US" b="1" i="1" dirty="0"/>
              <a:t>VAR performs best on the short-term forecast. </a:t>
            </a:r>
            <a:endParaRPr lang="en-US" i="1" dirty="0"/>
          </a:p>
        </p:txBody>
      </p:sp>
      <p:sp>
        <p:nvSpPr>
          <p:cNvPr id="10" name="Rectangle 9">
            <a:extLst>
              <a:ext uri="{FF2B5EF4-FFF2-40B4-BE49-F238E27FC236}">
                <a16:creationId xmlns:a16="http://schemas.microsoft.com/office/drawing/2014/main" id="{D590BCC2-15C6-44A4-B2C8-220DCD37372C}"/>
              </a:ext>
            </a:extLst>
          </p:cNvPr>
          <p:cNvSpPr/>
          <p:nvPr/>
        </p:nvSpPr>
        <p:spPr>
          <a:xfrm>
            <a:off x="254166" y="1796172"/>
            <a:ext cx="3868877" cy="3416320"/>
          </a:xfrm>
          <a:prstGeom prst="rect">
            <a:avLst/>
          </a:prstGeom>
        </p:spPr>
        <p:txBody>
          <a:bodyPr wrap="square">
            <a:spAutoFit/>
          </a:bodyPr>
          <a:lstStyle/>
          <a:p>
            <a:pPr marL="285750" indent="-285750">
              <a:buFont typeface="Arial" panose="020B0604020202020204" pitchFamily="34" charset="0"/>
              <a:buChar char="•"/>
            </a:pPr>
            <a:r>
              <a:rPr lang="en-US" sz="2400" b="1" dirty="0"/>
              <a:t>Forecast Horizon</a:t>
            </a:r>
          </a:p>
          <a:p>
            <a:pPr marL="742950" lvl="1" indent="-285750">
              <a:buFont typeface="Arial" panose="020B0604020202020204" pitchFamily="34" charset="0"/>
              <a:buChar char="•"/>
            </a:pPr>
            <a:r>
              <a:rPr lang="en-US" sz="2400" dirty="0"/>
              <a:t>24 Hours</a:t>
            </a:r>
            <a:endParaRPr lang="en-US" sz="2400" b="1" dirty="0"/>
          </a:p>
          <a:p>
            <a:pPr marL="285750" indent="-285750">
              <a:buFont typeface="Arial" panose="020B0604020202020204" pitchFamily="34" charset="0"/>
              <a:buChar char="•"/>
            </a:pPr>
            <a:r>
              <a:rPr lang="en-US" sz="2400" b="1" dirty="0"/>
              <a:t>Hyperparameters</a:t>
            </a:r>
          </a:p>
          <a:p>
            <a:pPr marL="742950" lvl="1" indent="-285750">
              <a:buFont typeface="Arial" panose="020B0604020202020204" pitchFamily="34" charset="0"/>
              <a:buChar char="•"/>
            </a:pPr>
            <a:r>
              <a:rPr lang="en-US" sz="2000" dirty="0"/>
              <a:t>Multivariate Max Lag (</a:t>
            </a:r>
            <a:r>
              <a:rPr lang="en-US" sz="2000" dirty="0">
                <a:solidFill>
                  <a:srgbClr val="FF0000"/>
                </a:solidFill>
              </a:rPr>
              <a:t>24</a:t>
            </a:r>
            <a:r>
              <a:rPr lang="en-US" sz="2000" dirty="0"/>
              <a:t>)</a:t>
            </a:r>
          </a:p>
          <a:p>
            <a:pPr marL="742950" lvl="1" indent="-285750">
              <a:buFont typeface="Arial" panose="020B0604020202020204" pitchFamily="34" charset="0"/>
              <a:buChar char="•"/>
            </a:pPr>
            <a:r>
              <a:rPr lang="en-US" sz="2000" dirty="0"/>
              <a:t>Type (Constant)</a:t>
            </a:r>
          </a:p>
          <a:p>
            <a:pPr marL="285750" indent="-285750">
              <a:buFont typeface="Arial" panose="020B0604020202020204" pitchFamily="34" charset="0"/>
              <a:buChar char="•"/>
            </a:pPr>
            <a:r>
              <a:rPr lang="en-US" sz="2400" b="1" dirty="0"/>
              <a:t>Additional Variables</a:t>
            </a:r>
          </a:p>
          <a:p>
            <a:pPr marL="742950" lvl="1" indent="-285750">
              <a:buFont typeface="Arial" panose="020B0604020202020204" pitchFamily="34" charset="0"/>
              <a:buChar char="•"/>
            </a:pPr>
            <a:r>
              <a:rPr lang="en-US" sz="2000" dirty="0"/>
              <a:t>Temperature</a:t>
            </a:r>
          </a:p>
          <a:p>
            <a:pPr marL="742950" lvl="1" indent="-285750">
              <a:buFont typeface="Arial" panose="020B0604020202020204" pitchFamily="34" charset="0"/>
              <a:buChar char="•"/>
            </a:pPr>
            <a:r>
              <a:rPr lang="en-US" sz="2000" dirty="0"/>
              <a:t>Humidity </a:t>
            </a:r>
          </a:p>
          <a:p>
            <a:pPr marL="742950" lvl="1" indent="-285750">
              <a:buFont typeface="Arial" panose="020B0604020202020204" pitchFamily="34" charset="0"/>
              <a:buChar char="•"/>
            </a:pPr>
            <a:r>
              <a:rPr lang="en-US" sz="2000" dirty="0"/>
              <a:t>Weather </a:t>
            </a:r>
          </a:p>
          <a:p>
            <a:pPr marL="742950" lvl="1" indent="-285750">
              <a:buFont typeface="Arial" panose="020B0604020202020204" pitchFamily="34" charset="0"/>
              <a:buChar char="•"/>
            </a:pPr>
            <a:r>
              <a:rPr lang="en-US" sz="2000" dirty="0"/>
              <a:t>Hour</a:t>
            </a:r>
          </a:p>
        </p:txBody>
      </p:sp>
      <p:pic>
        <p:nvPicPr>
          <p:cNvPr id="4" name="Picture 3">
            <a:extLst>
              <a:ext uri="{FF2B5EF4-FFF2-40B4-BE49-F238E27FC236}">
                <a16:creationId xmlns:a16="http://schemas.microsoft.com/office/drawing/2014/main" id="{DB93693B-63D5-4022-93D3-5AA38A7FD5A2}"/>
              </a:ext>
            </a:extLst>
          </p:cNvPr>
          <p:cNvPicPr>
            <a:picLocks noChangeAspect="1"/>
          </p:cNvPicPr>
          <p:nvPr/>
        </p:nvPicPr>
        <p:blipFill>
          <a:blip r:embed="rId3"/>
          <a:stretch>
            <a:fillRect/>
          </a:stretch>
        </p:blipFill>
        <p:spPr>
          <a:xfrm>
            <a:off x="3976355" y="1796172"/>
            <a:ext cx="5167645" cy="3953644"/>
          </a:xfrm>
          <a:prstGeom prst="rect">
            <a:avLst/>
          </a:prstGeom>
        </p:spPr>
      </p:pic>
    </p:spTree>
    <p:extLst>
      <p:ext uri="{BB962C8B-B14F-4D97-AF65-F5344CB8AC3E}">
        <p14:creationId xmlns:p14="http://schemas.microsoft.com/office/powerpoint/2010/main" val="158312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Long-Term Forecast (MLP)</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Font typeface="Arial" charset="0"/>
              <a:buNone/>
            </a:pPr>
            <a:endParaRPr lang="en-US" sz="1600" i="1" dirty="0"/>
          </a:p>
          <a:p>
            <a:endParaRPr lang="en-US" dirty="0"/>
          </a:p>
          <a:p>
            <a:pPr marL="0" indent="0">
              <a:buFont typeface="Arial" charset="0"/>
              <a:buNone/>
            </a:pPr>
            <a:endParaRPr lang="en-US" dirty="0"/>
          </a:p>
        </p:txBody>
      </p:sp>
      <p:sp>
        <p:nvSpPr>
          <p:cNvPr id="9" name="Rectangle 8">
            <a:extLst>
              <a:ext uri="{FF2B5EF4-FFF2-40B4-BE49-F238E27FC236}">
                <a16:creationId xmlns:a16="http://schemas.microsoft.com/office/drawing/2014/main" id="{4375ED10-2269-47BD-AE58-7E98C7139453}"/>
              </a:ext>
            </a:extLst>
          </p:cNvPr>
          <p:cNvSpPr/>
          <p:nvPr/>
        </p:nvSpPr>
        <p:spPr>
          <a:xfrm>
            <a:off x="1571898" y="5961915"/>
            <a:ext cx="6766560" cy="369332"/>
          </a:xfrm>
          <a:prstGeom prst="rect">
            <a:avLst/>
          </a:prstGeom>
        </p:spPr>
        <p:txBody>
          <a:bodyPr wrap="square">
            <a:spAutoFit/>
          </a:bodyPr>
          <a:lstStyle/>
          <a:p>
            <a:r>
              <a:rPr lang="en-US" b="1" i="1" dirty="0"/>
              <a:t>Forecasts</a:t>
            </a:r>
            <a:r>
              <a:rPr lang="en-US" i="1" dirty="0"/>
              <a:t> pick up on </a:t>
            </a:r>
            <a:r>
              <a:rPr lang="en-US" b="1" i="1" dirty="0"/>
              <a:t>both</a:t>
            </a:r>
            <a:r>
              <a:rPr lang="en-US" i="1" dirty="0"/>
              <a:t> the </a:t>
            </a:r>
            <a:r>
              <a:rPr lang="en-US" b="1" i="1" dirty="0"/>
              <a:t>hourly</a:t>
            </a:r>
            <a:r>
              <a:rPr lang="en-US" i="1" dirty="0"/>
              <a:t> and the </a:t>
            </a:r>
            <a:r>
              <a:rPr lang="en-US" b="1" i="1" dirty="0"/>
              <a:t>weekly</a:t>
            </a:r>
            <a:r>
              <a:rPr lang="en-US" i="1" dirty="0"/>
              <a:t> </a:t>
            </a:r>
            <a:r>
              <a:rPr lang="en-US" b="1" i="1" dirty="0"/>
              <a:t>trends</a:t>
            </a:r>
            <a:r>
              <a:rPr lang="en-US" i="1" dirty="0"/>
              <a:t>. </a:t>
            </a:r>
          </a:p>
        </p:txBody>
      </p:sp>
      <p:pic>
        <p:nvPicPr>
          <p:cNvPr id="4" name="Picture 3">
            <a:extLst>
              <a:ext uri="{FF2B5EF4-FFF2-40B4-BE49-F238E27FC236}">
                <a16:creationId xmlns:a16="http://schemas.microsoft.com/office/drawing/2014/main" id="{4BBB2B10-78CA-40A0-A862-17855CA305FB}"/>
              </a:ext>
            </a:extLst>
          </p:cNvPr>
          <p:cNvPicPr>
            <a:picLocks noChangeAspect="1"/>
          </p:cNvPicPr>
          <p:nvPr/>
        </p:nvPicPr>
        <p:blipFill>
          <a:blip r:embed="rId3"/>
          <a:stretch>
            <a:fillRect/>
          </a:stretch>
        </p:blipFill>
        <p:spPr>
          <a:xfrm>
            <a:off x="303898" y="1806812"/>
            <a:ext cx="5046440" cy="3941545"/>
          </a:xfrm>
          <a:prstGeom prst="rect">
            <a:avLst/>
          </a:prstGeom>
        </p:spPr>
      </p:pic>
      <p:sp>
        <p:nvSpPr>
          <p:cNvPr id="10" name="Rectangle 9">
            <a:extLst>
              <a:ext uri="{FF2B5EF4-FFF2-40B4-BE49-F238E27FC236}">
                <a16:creationId xmlns:a16="http://schemas.microsoft.com/office/drawing/2014/main" id="{D590BCC2-15C6-44A4-B2C8-220DCD37372C}"/>
              </a:ext>
            </a:extLst>
          </p:cNvPr>
          <p:cNvSpPr/>
          <p:nvPr/>
        </p:nvSpPr>
        <p:spPr>
          <a:xfrm>
            <a:off x="5350338" y="1593716"/>
            <a:ext cx="3732701" cy="4031873"/>
          </a:xfrm>
          <a:prstGeom prst="rect">
            <a:avLst/>
          </a:prstGeom>
        </p:spPr>
        <p:txBody>
          <a:bodyPr wrap="square">
            <a:spAutoFit/>
          </a:bodyPr>
          <a:lstStyle/>
          <a:p>
            <a:pPr marL="285750" indent="-285750">
              <a:buFont typeface="Arial" panose="020B0604020202020204" pitchFamily="34" charset="0"/>
              <a:buChar char="•"/>
            </a:pPr>
            <a:r>
              <a:rPr lang="en-US" sz="2400" b="1" dirty="0"/>
              <a:t>Forecast Horizon</a:t>
            </a:r>
          </a:p>
          <a:p>
            <a:pPr marL="742950" lvl="1" indent="-285750">
              <a:buFont typeface="Arial" panose="020B0604020202020204" pitchFamily="34" charset="0"/>
              <a:buChar char="•"/>
            </a:pPr>
            <a:r>
              <a:rPr lang="en-US" sz="2400" dirty="0"/>
              <a:t>24 Hours x 7 Days</a:t>
            </a:r>
            <a:endParaRPr lang="en-US" sz="2400" b="1" dirty="0"/>
          </a:p>
          <a:p>
            <a:pPr marL="285750" indent="-285750">
              <a:buFont typeface="Arial" panose="020B0604020202020204" pitchFamily="34" charset="0"/>
              <a:buChar char="•"/>
            </a:pPr>
            <a:r>
              <a:rPr lang="en-US" sz="2400" b="1" dirty="0"/>
              <a:t>Hyperparameters</a:t>
            </a:r>
          </a:p>
          <a:p>
            <a:pPr marL="742950" lvl="1" indent="-285750">
              <a:buFont typeface="Arial" panose="020B0604020202020204" pitchFamily="34" charset="0"/>
              <a:buChar char="•"/>
            </a:pPr>
            <a:r>
              <a:rPr lang="en-US" sz="2000" dirty="0"/>
              <a:t>Univariate Lags (</a:t>
            </a:r>
            <a:r>
              <a:rPr lang="en-US" sz="2000" dirty="0">
                <a:solidFill>
                  <a:srgbClr val="FF0000"/>
                </a:solidFill>
              </a:rPr>
              <a:t>168</a:t>
            </a:r>
            <a:r>
              <a:rPr lang="en-US" sz="2000" dirty="0"/>
              <a:t>)</a:t>
            </a:r>
          </a:p>
          <a:p>
            <a:pPr marL="742950" lvl="1" indent="-285750">
              <a:buFont typeface="Arial" panose="020B0604020202020204" pitchFamily="34" charset="0"/>
              <a:buChar char="•"/>
            </a:pPr>
            <a:r>
              <a:rPr lang="en-US" sz="2000" dirty="0"/>
              <a:t>Allow Deterministic Seasonality (F)</a:t>
            </a:r>
          </a:p>
          <a:p>
            <a:pPr marL="742950" lvl="1" indent="-285750">
              <a:buFont typeface="Arial" panose="020B0604020202020204" pitchFamily="34" charset="0"/>
              <a:buChar char="•"/>
            </a:pPr>
            <a:r>
              <a:rPr lang="en-US" sz="2000" dirty="0"/>
              <a:t>Difference Order (0)</a:t>
            </a:r>
          </a:p>
          <a:p>
            <a:pPr marL="285750" indent="-285750">
              <a:buFont typeface="Arial" panose="020B0604020202020204" pitchFamily="34" charset="0"/>
              <a:buChar char="•"/>
            </a:pPr>
            <a:r>
              <a:rPr lang="en-US" sz="2400" b="1" dirty="0"/>
              <a:t>Exogenous Variables</a:t>
            </a:r>
          </a:p>
          <a:p>
            <a:pPr marL="742950" lvl="1" indent="-285750">
              <a:buFont typeface="Arial" panose="020B0604020202020204" pitchFamily="34" charset="0"/>
              <a:buChar char="•"/>
            </a:pPr>
            <a:r>
              <a:rPr lang="en-US" sz="2000" dirty="0"/>
              <a:t>Temperature (1)</a:t>
            </a:r>
          </a:p>
          <a:p>
            <a:pPr marL="742950" lvl="1" indent="-285750">
              <a:buFont typeface="Arial" panose="020B0604020202020204" pitchFamily="34" charset="0"/>
              <a:buChar char="•"/>
            </a:pPr>
            <a:r>
              <a:rPr lang="en-US" sz="2000" dirty="0"/>
              <a:t>Humidity (1)</a:t>
            </a:r>
          </a:p>
          <a:p>
            <a:pPr marL="742950" lvl="1" indent="-285750">
              <a:buFont typeface="Arial" panose="020B0604020202020204" pitchFamily="34" charset="0"/>
              <a:buChar char="•"/>
            </a:pPr>
            <a:r>
              <a:rPr lang="en-US" sz="2000" dirty="0"/>
              <a:t>Weather (1)</a:t>
            </a:r>
          </a:p>
          <a:p>
            <a:pPr marL="742950" lvl="1" indent="-285750">
              <a:buFont typeface="Arial" panose="020B0604020202020204" pitchFamily="34" charset="0"/>
              <a:buChar char="•"/>
            </a:pPr>
            <a:r>
              <a:rPr lang="en-US" sz="2000" dirty="0"/>
              <a:t>Hour (24)</a:t>
            </a:r>
          </a:p>
        </p:txBody>
      </p:sp>
    </p:spTree>
    <p:extLst>
      <p:ext uri="{BB962C8B-B14F-4D97-AF65-F5344CB8AC3E}">
        <p14:creationId xmlns:p14="http://schemas.microsoft.com/office/powerpoint/2010/main" val="2734507874"/>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1309</TotalTime>
  <Words>1902</Words>
  <Application>Microsoft Office PowerPoint</Application>
  <PresentationFormat>On-screen Show (4:3)</PresentationFormat>
  <Paragraphs>233</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Inter</vt:lpstr>
      <vt:lpstr>1_Body Slides</vt:lpstr>
      <vt:lpstr>Bike-Sharing Demand Final Presentation</vt:lpstr>
      <vt:lpstr>Agenda</vt:lpstr>
      <vt:lpstr>Introduction</vt:lpstr>
      <vt:lpstr>Data Sets and Definitions</vt:lpstr>
      <vt:lpstr>Correlation Matrix</vt:lpstr>
      <vt:lpstr>ARMA Model Forecasts</vt:lpstr>
      <vt:lpstr>Long-Term Forecast (VAR)</vt:lpstr>
      <vt:lpstr>Short-Term Forecast (VAR)</vt:lpstr>
      <vt:lpstr>Long-Term Forecast (MLP)</vt:lpstr>
      <vt:lpstr>Short-Term Forecast (MLP)</vt:lpstr>
      <vt:lpstr>Model Comparisons (7 Days)</vt:lpstr>
      <vt:lpstr>Model Comparisons (1 Day)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Kebur Fantahun</cp:lastModifiedBy>
  <cp:revision>84</cp:revision>
  <dcterms:created xsi:type="dcterms:W3CDTF">2019-09-23T08:00:29Z</dcterms:created>
  <dcterms:modified xsi:type="dcterms:W3CDTF">2021-11-29T03:16:10Z</dcterms:modified>
</cp:coreProperties>
</file>