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580" r:id="rId2"/>
    <p:sldId id="630" r:id="rId3"/>
    <p:sldId id="641" r:id="rId4"/>
    <p:sldId id="622" r:id="rId5"/>
    <p:sldId id="638" r:id="rId6"/>
    <p:sldId id="621" r:id="rId7"/>
    <p:sldId id="623" r:id="rId8"/>
    <p:sldId id="644" r:id="rId9"/>
    <p:sldId id="628" r:id="rId10"/>
    <p:sldId id="637" r:id="rId11"/>
    <p:sldId id="642" r:id="rId12"/>
    <p:sldId id="639" r:id="rId13"/>
    <p:sldId id="643" r:id="rId14"/>
    <p:sldId id="636" r:id="rId15"/>
    <p:sldId id="633" r:id="rId16"/>
    <p:sldId id="52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67A5B-D439-DD4E-A637-827378D75345}" v="59" dt="2019-10-10T15:48:12.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0"/>
    <p:restoredTop sz="86629" autoAdjust="0"/>
  </p:normalViewPr>
  <p:slideViewPr>
    <p:cSldViewPr snapToGrid="0" snapToObjects="1">
      <p:cViewPr varScale="1">
        <p:scale>
          <a:sx n="114" d="100"/>
          <a:sy n="114" d="100"/>
        </p:scale>
        <p:origin x="16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716D1-0E3B-43FE-813B-2DAFF8230A94}" type="datetimeFigureOut">
              <a:rPr lang="en-US" smtClean="0"/>
              <a:t>11/14/2021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D91D7-F22D-4CDC-8F75-E7F369B9B3B7}" type="slidenum">
              <a:rPr lang="en-US" smtClean="0"/>
              <a:t>‹#›</a:t>
            </a:fld>
            <a:endParaRPr lang="en-US"/>
          </a:p>
        </p:txBody>
      </p:sp>
    </p:spTree>
    <p:extLst>
      <p:ext uri="{BB962C8B-B14F-4D97-AF65-F5344CB8AC3E}">
        <p14:creationId xmlns:p14="http://schemas.microsoft.com/office/powerpoint/2010/main" val="3483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LINK: https://youtu.be/eX-eew_r7gw</a:t>
            </a:r>
          </a:p>
          <a:p>
            <a:endParaRPr lang="en-US"/>
          </a:p>
          <a:p>
            <a:r>
              <a:rPr lang="en-US"/>
              <a:t>Kebur</a:t>
            </a:r>
            <a:endParaRPr lang="en-US" dirty="0"/>
          </a:p>
          <a:p>
            <a:endParaRPr lang="en-US" dirty="0"/>
          </a:p>
          <a:p>
            <a:r>
              <a:rPr lang="en-US" dirty="0"/>
              <a:t>Hi, My name is Kebur, my teammate is Chance and we would like to present our </a:t>
            </a:r>
            <a:r>
              <a:rPr lang="en-US" dirty="0" err="1"/>
              <a:t>explorartory</a:t>
            </a:r>
            <a:r>
              <a:rPr lang="en-US" dirty="0"/>
              <a:t> data analysis on bike sharing demand.</a:t>
            </a:r>
          </a:p>
          <a:p>
            <a:endParaRPr lang="en-US" dirty="0"/>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1</a:t>
            </a:fld>
            <a:endParaRPr lang="en-US"/>
          </a:p>
        </p:txBody>
      </p:sp>
    </p:spTree>
    <p:extLst>
      <p:ext uri="{BB962C8B-B14F-4D97-AF65-F5344CB8AC3E}">
        <p14:creationId xmlns:p14="http://schemas.microsoft.com/office/powerpoint/2010/main" val="152272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1B0D91D7-F22D-4CDC-8F75-E7F369B9B3B7}" type="slidenum">
              <a:rPr lang="en-US" smtClean="0"/>
              <a:t>10</a:t>
            </a:fld>
            <a:endParaRPr lang="en-US"/>
          </a:p>
        </p:txBody>
      </p:sp>
    </p:spTree>
    <p:extLst>
      <p:ext uri="{BB962C8B-B14F-4D97-AF65-F5344CB8AC3E}">
        <p14:creationId xmlns:p14="http://schemas.microsoft.com/office/powerpoint/2010/main" val="84172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1B0D91D7-F22D-4CDC-8F75-E7F369B9B3B7}" type="slidenum">
              <a:rPr lang="en-US" smtClean="0"/>
              <a:t>11</a:t>
            </a:fld>
            <a:endParaRPr lang="en-US"/>
          </a:p>
        </p:txBody>
      </p:sp>
    </p:spTree>
    <p:extLst>
      <p:ext uri="{BB962C8B-B14F-4D97-AF65-F5344CB8AC3E}">
        <p14:creationId xmlns:p14="http://schemas.microsoft.com/office/powerpoint/2010/main" val="674158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Kebur</a:t>
            </a:r>
          </a:p>
        </p:txBody>
      </p:sp>
      <p:sp>
        <p:nvSpPr>
          <p:cNvPr id="4" name="Slide Number Placeholder 3"/>
          <p:cNvSpPr>
            <a:spLocks noGrp="1"/>
          </p:cNvSpPr>
          <p:nvPr>
            <p:ph type="sldNum" sz="quarter" idx="5"/>
          </p:nvPr>
        </p:nvSpPr>
        <p:spPr/>
        <p:txBody>
          <a:bodyPr/>
          <a:lstStyle/>
          <a:p>
            <a:fld id="{1B0D91D7-F22D-4CDC-8F75-E7F369B9B3B7}" type="slidenum">
              <a:rPr lang="en-US" smtClean="0"/>
              <a:t>12</a:t>
            </a:fld>
            <a:endParaRPr lang="en-US"/>
          </a:p>
        </p:txBody>
      </p:sp>
    </p:spTree>
    <p:extLst>
      <p:ext uri="{BB962C8B-B14F-4D97-AF65-F5344CB8AC3E}">
        <p14:creationId xmlns:p14="http://schemas.microsoft.com/office/powerpoint/2010/main" val="2409586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Kebur</a:t>
            </a:r>
          </a:p>
        </p:txBody>
      </p:sp>
      <p:sp>
        <p:nvSpPr>
          <p:cNvPr id="4" name="Slide Number Placeholder 3"/>
          <p:cNvSpPr>
            <a:spLocks noGrp="1"/>
          </p:cNvSpPr>
          <p:nvPr>
            <p:ph type="sldNum" sz="quarter" idx="5"/>
          </p:nvPr>
        </p:nvSpPr>
        <p:spPr/>
        <p:txBody>
          <a:bodyPr/>
          <a:lstStyle/>
          <a:p>
            <a:fld id="{1B0D91D7-F22D-4CDC-8F75-E7F369B9B3B7}" type="slidenum">
              <a:rPr lang="en-US" smtClean="0"/>
              <a:t>13</a:t>
            </a:fld>
            <a:endParaRPr lang="en-US"/>
          </a:p>
        </p:txBody>
      </p:sp>
    </p:spTree>
    <p:extLst>
      <p:ext uri="{BB962C8B-B14F-4D97-AF65-F5344CB8AC3E}">
        <p14:creationId xmlns:p14="http://schemas.microsoft.com/office/powerpoint/2010/main" val="2360453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1B0D91D7-F22D-4CDC-8F75-E7F369B9B3B7}" type="slidenum">
              <a:rPr lang="en-US" smtClean="0"/>
              <a:t>14</a:t>
            </a:fld>
            <a:endParaRPr lang="en-US"/>
          </a:p>
        </p:txBody>
      </p:sp>
    </p:spTree>
    <p:extLst>
      <p:ext uri="{BB962C8B-B14F-4D97-AF65-F5344CB8AC3E}">
        <p14:creationId xmlns:p14="http://schemas.microsoft.com/office/powerpoint/2010/main" val="1532095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a:t>
            </a:r>
          </a:p>
        </p:txBody>
      </p:sp>
      <p:sp>
        <p:nvSpPr>
          <p:cNvPr id="4" name="Slide Number Placeholder 3"/>
          <p:cNvSpPr>
            <a:spLocks noGrp="1"/>
          </p:cNvSpPr>
          <p:nvPr>
            <p:ph type="sldNum" sz="quarter" idx="5"/>
          </p:nvPr>
        </p:nvSpPr>
        <p:spPr/>
        <p:txBody>
          <a:bodyPr/>
          <a:lstStyle/>
          <a:p>
            <a:fld id="{1B0D91D7-F22D-4CDC-8F75-E7F369B9B3B7}" type="slidenum">
              <a:rPr lang="en-US" smtClean="0"/>
              <a:t>15</a:t>
            </a:fld>
            <a:endParaRPr lang="en-US"/>
          </a:p>
        </p:txBody>
      </p:sp>
    </p:spTree>
    <p:extLst>
      <p:ext uri="{BB962C8B-B14F-4D97-AF65-F5344CB8AC3E}">
        <p14:creationId xmlns:p14="http://schemas.microsoft.com/office/powerpoint/2010/main" val="90364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Kebur</a:t>
            </a:r>
          </a:p>
        </p:txBody>
      </p:sp>
      <p:sp>
        <p:nvSpPr>
          <p:cNvPr id="4" name="Slide Number Placeholder 3"/>
          <p:cNvSpPr>
            <a:spLocks noGrp="1"/>
          </p:cNvSpPr>
          <p:nvPr>
            <p:ph type="sldNum" sz="quarter" idx="5"/>
          </p:nvPr>
        </p:nvSpPr>
        <p:spPr/>
        <p:txBody>
          <a:bodyPr/>
          <a:lstStyle/>
          <a:p>
            <a:fld id="{1B0D91D7-F22D-4CDC-8F75-E7F369B9B3B7}" type="slidenum">
              <a:rPr lang="en-US" smtClean="0"/>
              <a:t>2</a:t>
            </a:fld>
            <a:endParaRPr lang="en-US"/>
          </a:p>
        </p:txBody>
      </p:sp>
    </p:spTree>
    <p:extLst>
      <p:ext uri="{BB962C8B-B14F-4D97-AF65-F5344CB8AC3E}">
        <p14:creationId xmlns:p14="http://schemas.microsoft.com/office/powerpoint/2010/main" val="409857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Kebur</a:t>
            </a:r>
          </a:p>
          <a:p>
            <a:endParaRPr lang="en-US" dirty="0"/>
          </a:p>
          <a:p>
            <a:r>
              <a:rPr lang="en-US" dirty="0"/>
              <a:t>Bike sharing programs have become very popular and provide a wealth of data on the mobility in a city. </a:t>
            </a:r>
          </a:p>
          <a:p>
            <a:endParaRPr lang="en-US" dirty="0"/>
          </a:p>
          <a:p>
            <a:r>
              <a:rPr lang="en-US" dirty="0"/>
              <a:t>Here’s Chance</a:t>
            </a:r>
          </a:p>
        </p:txBody>
      </p:sp>
      <p:sp>
        <p:nvSpPr>
          <p:cNvPr id="4" name="Slide Number Placeholder 3"/>
          <p:cNvSpPr>
            <a:spLocks noGrp="1"/>
          </p:cNvSpPr>
          <p:nvPr>
            <p:ph type="sldNum" sz="quarter" idx="5"/>
          </p:nvPr>
        </p:nvSpPr>
        <p:spPr/>
        <p:txBody>
          <a:bodyPr/>
          <a:lstStyle/>
          <a:p>
            <a:fld id="{1B0D91D7-F22D-4CDC-8F75-E7F369B9B3B7}" type="slidenum">
              <a:rPr lang="en-US" smtClean="0"/>
              <a:t>3</a:t>
            </a:fld>
            <a:endParaRPr lang="en-US"/>
          </a:p>
        </p:txBody>
      </p:sp>
    </p:spTree>
    <p:extLst>
      <p:ext uri="{BB962C8B-B14F-4D97-AF65-F5344CB8AC3E}">
        <p14:creationId xmlns:p14="http://schemas.microsoft.com/office/powerpoint/2010/main" val="3993878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Chance</a:t>
            </a:r>
          </a:p>
          <a:p>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4</a:t>
            </a:fld>
            <a:endParaRPr lang="en-US"/>
          </a:p>
        </p:txBody>
      </p:sp>
    </p:spTree>
    <p:extLst>
      <p:ext uri="{BB962C8B-B14F-4D97-AF65-F5344CB8AC3E}">
        <p14:creationId xmlns:p14="http://schemas.microsoft.com/office/powerpoint/2010/main" val="103646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Kebur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June 2012 (highest volume, and reason we used that time segment for modeling)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2D3"/>
                </a:solidFill>
                <a:effectLst/>
                <a:latin typeface="Slack-Lato"/>
              </a:rPr>
              <a:t>here is the avg hourly rental by month, we chose June 2012 as it had the highest volume of all the months. All the other months could be useful in future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D1D2D3"/>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Chance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B0D91D7-F22D-4CDC-8F75-E7F369B9B3B7}" type="slidenum">
              <a:rPr lang="en-US" smtClean="0"/>
              <a:t>5</a:t>
            </a:fld>
            <a:endParaRPr lang="en-US"/>
          </a:p>
        </p:txBody>
      </p:sp>
    </p:spTree>
    <p:extLst>
      <p:ext uri="{BB962C8B-B14F-4D97-AF65-F5344CB8AC3E}">
        <p14:creationId xmlns:p14="http://schemas.microsoft.com/office/powerpoint/2010/main" val="3026304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1B0D91D7-F22D-4CDC-8F75-E7F369B9B3B7}" type="slidenum">
              <a:rPr lang="en-US" smtClean="0"/>
              <a:t>6</a:t>
            </a:fld>
            <a:endParaRPr lang="en-US"/>
          </a:p>
        </p:txBody>
      </p:sp>
    </p:spTree>
    <p:extLst>
      <p:ext uri="{BB962C8B-B14F-4D97-AF65-F5344CB8AC3E}">
        <p14:creationId xmlns:p14="http://schemas.microsoft.com/office/powerpoint/2010/main" val="3156990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Kebur</a:t>
            </a:r>
          </a:p>
          <a:p>
            <a:br>
              <a:rPr lang="en-US" dirty="0"/>
            </a:br>
            <a:r>
              <a:rPr lang="en-US" dirty="0"/>
              <a:t>We see a peak at 24, this reflects the hourly cycle that the data is based off</a:t>
            </a:r>
          </a:p>
        </p:txBody>
      </p:sp>
      <p:sp>
        <p:nvSpPr>
          <p:cNvPr id="4" name="Slide Number Placeholder 3"/>
          <p:cNvSpPr>
            <a:spLocks noGrp="1"/>
          </p:cNvSpPr>
          <p:nvPr>
            <p:ph type="sldNum" sz="quarter" idx="5"/>
          </p:nvPr>
        </p:nvSpPr>
        <p:spPr/>
        <p:txBody>
          <a:bodyPr/>
          <a:lstStyle/>
          <a:p>
            <a:fld id="{1B0D91D7-F22D-4CDC-8F75-E7F369B9B3B7}" type="slidenum">
              <a:rPr lang="en-US" smtClean="0"/>
              <a:t>7</a:t>
            </a:fld>
            <a:endParaRPr lang="en-US"/>
          </a:p>
        </p:txBody>
      </p:sp>
    </p:spTree>
    <p:extLst>
      <p:ext uri="{BB962C8B-B14F-4D97-AF65-F5344CB8AC3E}">
        <p14:creationId xmlns:p14="http://schemas.microsoft.com/office/powerpoint/2010/main" val="2053131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Chance</a:t>
            </a:r>
          </a:p>
        </p:txBody>
      </p:sp>
      <p:sp>
        <p:nvSpPr>
          <p:cNvPr id="4" name="Slide Number Placeholder 3"/>
          <p:cNvSpPr>
            <a:spLocks noGrp="1"/>
          </p:cNvSpPr>
          <p:nvPr>
            <p:ph type="sldNum" sz="quarter" idx="5"/>
          </p:nvPr>
        </p:nvSpPr>
        <p:spPr/>
        <p:txBody>
          <a:bodyPr/>
          <a:lstStyle/>
          <a:p>
            <a:fld id="{1B0D91D7-F22D-4CDC-8F75-E7F369B9B3B7}" type="slidenum">
              <a:rPr lang="en-US" smtClean="0"/>
              <a:t>8</a:t>
            </a:fld>
            <a:endParaRPr lang="en-US"/>
          </a:p>
        </p:txBody>
      </p:sp>
    </p:spTree>
    <p:extLst>
      <p:ext uri="{BB962C8B-B14F-4D97-AF65-F5344CB8AC3E}">
        <p14:creationId xmlns:p14="http://schemas.microsoft.com/office/powerpoint/2010/main" val="200456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Kebur</a:t>
            </a:r>
          </a:p>
        </p:txBody>
      </p:sp>
      <p:sp>
        <p:nvSpPr>
          <p:cNvPr id="4" name="Slide Number Placeholder 3"/>
          <p:cNvSpPr>
            <a:spLocks noGrp="1"/>
          </p:cNvSpPr>
          <p:nvPr>
            <p:ph type="sldNum" sz="quarter" idx="5"/>
          </p:nvPr>
        </p:nvSpPr>
        <p:spPr/>
        <p:txBody>
          <a:bodyPr/>
          <a:lstStyle/>
          <a:p>
            <a:fld id="{1B0D91D7-F22D-4CDC-8F75-E7F369B9B3B7}" type="slidenum">
              <a:rPr lang="en-US" smtClean="0"/>
              <a:t>9</a:t>
            </a:fld>
            <a:endParaRPr lang="en-US"/>
          </a:p>
        </p:txBody>
      </p:sp>
    </p:spTree>
    <p:extLst>
      <p:ext uri="{BB962C8B-B14F-4D97-AF65-F5344CB8AC3E}">
        <p14:creationId xmlns:p14="http://schemas.microsoft.com/office/powerpoint/2010/main" val="1283812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7838440" cy="900546"/>
          </a:xfrm>
        </p:spPr>
        <p:txBody>
          <a:bodyPr/>
          <a:lstStyle/>
          <a:p>
            <a:r>
              <a:rPr lang="en-US" dirty="0"/>
              <a:t>Bike Sharing Demand EDA</a:t>
            </a:r>
          </a:p>
        </p:txBody>
      </p:sp>
      <p:sp>
        <p:nvSpPr>
          <p:cNvPr id="4" name="Subtitle 3"/>
          <p:cNvSpPr>
            <a:spLocks noGrp="1"/>
          </p:cNvSpPr>
          <p:nvPr>
            <p:ph type="subTitle" idx="1"/>
          </p:nvPr>
        </p:nvSpPr>
        <p:spPr>
          <a:xfrm>
            <a:off x="381000" y="2895600"/>
            <a:ext cx="8534400" cy="1752600"/>
          </a:xfrm>
        </p:spPr>
        <p:txBody>
          <a:bodyPr/>
          <a:lstStyle/>
          <a:p>
            <a:r>
              <a:rPr lang="en-US" dirty="0"/>
              <a:t>DS 6373: Time Series</a:t>
            </a:r>
            <a:endParaRPr lang="en-IN" dirty="0"/>
          </a:p>
          <a:p>
            <a:r>
              <a:rPr lang="en-IN" sz="1600" dirty="0"/>
              <a:t>Presented by Chance Robinson and Kebur Fantahun</a:t>
            </a:r>
            <a:endParaRPr lang="en-US" sz="1600" dirty="0"/>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Long-Term Forecast (7 days)</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616332" y="1829640"/>
            <a:ext cx="2461792" cy="1723549"/>
          </a:xfrm>
          <a:prstGeom prst="rect">
            <a:avLst/>
          </a:prstGeom>
        </p:spPr>
        <p:txBody>
          <a:bodyPr wrap="square">
            <a:spAutoFit/>
          </a:bodyPr>
          <a:lstStyle/>
          <a:p>
            <a:pPr marL="285750" indent="-285750">
              <a:buFont typeface="Arial" panose="020B0604020202020204" pitchFamily="34" charset="0"/>
              <a:buChar char="•"/>
            </a:pPr>
            <a:r>
              <a:rPr lang="en-US" sz="2400" b="1" dirty="0"/>
              <a:t>ASE</a:t>
            </a:r>
          </a:p>
          <a:p>
            <a:pPr marL="742950" lvl="1" indent="-285750">
              <a:buFont typeface="Arial" panose="020B0604020202020204" pitchFamily="34" charset="0"/>
              <a:buChar char="•"/>
            </a:pPr>
            <a:r>
              <a:rPr lang="en-US" sz="2000" dirty="0"/>
              <a:t>29,005</a:t>
            </a:r>
          </a:p>
          <a:p>
            <a:pPr marL="285750" indent="-285750">
              <a:buFont typeface="Arial" panose="020B0604020202020204" pitchFamily="34" charset="0"/>
              <a:buChar char="•"/>
            </a:pPr>
            <a:r>
              <a:rPr lang="en-US" sz="2400" b="1" dirty="0"/>
              <a:t>RMSE</a:t>
            </a:r>
          </a:p>
          <a:p>
            <a:pPr marL="742950" lvl="1" indent="-285750">
              <a:buFont typeface="Arial" panose="020B0604020202020204" pitchFamily="34" charset="0"/>
              <a:buChar char="•"/>
            </a:pPr>
            <a:r>
              <a:rPr lang="en-US" sz="2000" dirty="0"/>
              <a:t>170</a:t>
            </a:r>
          </a:p>
          <a:p>
            <a:endParaRPr lang="en-US" i="1" dirty="0"/>
          </a:p>
        </p:txBody>
      </p:sp>
      <p:pic>
        <p:nvPicPr>
          <p:cNvPr id="11" name="Picture 10">
            <a:extLst>
              <a:ext uri="{FF2B5EF4-FFF2-40B4-BE49-F238E27FC236}">
                <a16:creationId xmlns:a16="http://schemas.microsoft.com/office/drawing/2014/main" id="{F453CE76-F41D-4B69-9E4D-3A8C418E9212}"/>
              </a:ext>
            </a:extLst>
          </p:cNvPr>
          <p:cNvPicPr>
            <a:picLocks noChangeAspect="1"/>
          </p:cNvPicPr>
          <p:nvPr/>
        </p:nvPicPr>
        <p:blipFill>
          <a:blip r:embed="rId3"/>
          <a:stretch>
            <a:fillRect/>
          </a:stretch>
        </p:blipFill>
        <p:spPr>
          <a:xfrm>
            <a:off x="191386" y="4243576"/>
            <a:ext cx="2938872" cy="2257740"/>
          </a:xfrm>
          <a:prstGeom prst="rect">
            <a:avLst/>
          </a:prstGeom>
        </p:spPr>
      </p:pic>
      <p:pic>
        <p:nvPicPr>
          <p:cNvPr id="13" name="Picture 12">
            <a:extLst>
              <a:ext uri="{FF2B5EF4-FFF2-40B4-BE49-F238E27FC236}">
                <a16:creationId xmlns:a16="http://schemas.microsoft.com/office/drawing/2014/main" id="{73E50161-C6E6-4C58-ABEA-3A8272AACFA0}"/>
              </a:ext>
            </a:extLst>
          </p:cNvPr>
          <p:cNvPicPr>
            <a:picLocks noChangeAspect="1"/>
          </p:cNvPicPr>
          <p:nvPr/>
        </p:nvPicPr>
        <p:blipFill>
          <a:blip r:embed="rId4"/>
          <a:stretch>
            <a:fillRect/>
          </a:stretch>
        </p:blipFill>
        <p:spPr>
          <a:xfrm>
            <a:off x="3372955" y="1829640"/>
            <a:ext cx="5385845" cy="3483015"/>
          </a:xfrm>
          <a:prstGeom prst="rect">
            <a:avLst/>
          </a:prstGeom>
        </p:spPr>
      </p:pic>
    </p:spTree>
    <p:extLst>
      <p:ext uri="{BB962C8B-B14F-4D97-AF65-F5344CB8AC3E}">
        <p14:creationId xmlns:p14="http://schemas.microsoft.com/office/powerpoint/2010/main" val="87581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Long-Term Forecast (7 days)</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pic>
        <p:nvPicPr>
          <p:cNvPr id="4" name="Picture 3">
            <a:extLst>
              <a:ext uri="{FF2B5EF4-FFF2-40B4-BE49-F238E27FC236}">
                <a16:creationId xmlns:a16="http://schemas.microsoft.com/office/drawing/2014/main" id="{866EF4E9-2F36-4AB4-8C6F-9F253EB7A61D}"/>
              </a:ext>
            </a:extLst>
          </p:cNvPr>
          <p:cNvPicPr>
            <a:picLocks noChangeAspect="1"/>
          </p:cNvPicPr>
          <p:nvPr/>
        </p:nvPicPr>
        <p:blipFill>
          <a:blip r:embed="rId3"/>
          <a:stretch>
            <a:fillRect/>
          </a:stretch>
        </p:blipFill>
        <p:spPr>
          <a:xfrm>
            <a:off x="302939" y="2032547"/>
            <a:ext cx="6868633" cy="4170784"/>
          </a:xfrm>
          <a:prstGeom prst="rect">
            <a:avLst/>
          </a:prstGeom>
        </p:spPr>
      </p:pic>
      <p:sp>
        <p:nvSpPr>
          <p:cNvPr id="10" name="Rectangle 9">
            <a:extLst>
              <a:ext uri="{FF2B5EF4-FFF2-40B4-BE49-F238E27FC236}">
                <a16:creationId xmlns:a16="http://schemas.microsoft.com/office/drawing/2014/main" id="{37109893-B6F7-4FBD-A9FC-A4ABC70EBD81}"/>
              </a:ext>
            </a:extLst>
          </p:cNvPr>
          <p:cNvSpPr/>
          <p:nvPr/>
        </p:nvSpPr>
        <p:spPr>
          <a:xfrm>
            <a:off x="5943420" y="2574592"/>
            <a:ext cx="3003877" cy="2123658"/>
          </a:xfrm>
          <a:prstGeom prst="rect">
            <a:avLst/>
          </a:prstGeom>
        </p:spPr>
        <p:txBody>
          <a:bodyPr wrap="square">
            <a:spAutoFit/>
          </a:bodyPr>
          <a:lstStyle/>
          <a:p>
            <a:pPr marL="285750" indent="-285750">
              <a:buFont typeface="Arial" panose="020B0604020202020204" pitchFamily="34" charset="0"/>
              <a:buChar char="•"/>
            </a:pPr>
            <a:r>
              <a:rPr lang="en-US" sz="2400" b="1" dirty="0"/>
              <a:t>Rolling Window ASE</a:t>
            </a:r>
          </a:p>
          <a:p>
            <a:pPr marL="742950" lvl="1" indent="-285750">
              <a:buFont typeface="Arial" panose="020B0604020202020204" pitchFamily="34" charset="0"/>
              <a:buChar char="•"/>
            </a:pPr>
            <a:r>
              <a:rPr lang="en-US" sz="2000" dirty="0"/>
              <a:t>30,053 (mean)</a:t>
            </a:r>
          </a:p>
          <a:p>
            <a:pPr marL="742950" lvl="1" indent="-285750">
              <a:buFont typeface="Arial" panose="020B0604020202020204" pitchFamily="34" charset="0"/>
              <a:buChar char="•"/>
            </a:pPr>
            <a:r>
              <a:rPr lang="en-US" sz="2000" dirty="0"/>
              <a:t>27,033 (median)</a:t>
            </a:r>
          </a:p>
          <a:p>
            <a:pPr marL="285750" indent="-285750">
              <a:buFont typeface="Arial" panose="020B0604020202020204" pitchFamily="34" charset="0"/>
              <a:buChar char="•"/>
            </a:pPr>
            <a:r>
              <a:rPr lang="en-US" sz="2400" b="1" dirty="0"/>
              <a:t>Original ASE</a:t>
            </a:r>
          </a:p>
          <a:p>
            <a:pPr marL="742950" lvl="1" indent="-285750">
              <a:buFont typeface="Arial" panose="020B0604020202020204" pitchFamily="34" charset="0"/>
              <a:buChar char="•"/>
            </a:pPr>
            <a:r>
              <a:rPr lang="en-US" sz="2000" dirty="0"/>
              <a:t>29,005</a:t>
            </a:r>
          </a:p>
        </p:txBody>
      </p:sp>
    </p:spTree>
    <p:extLst>
      <p:ext uri="{BB962C8B-B14F-4D97-AF65-F5344CB8AC3E}">
        <p14:creationId xmlns:p14="http://schemas.microsoft.com/office/powerpoint/2010/main" val="288752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Short-Term Forecast (1 day)</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6330640" y="1800411"/>
            <a:ext cx="2461792" cy="1723549"/>
          </a:xfrm>
          <a:prstGeom prst="rect">
            <a:avLst/>
          </a:prstGeom>
        </p:spPr>
        <p:txBody>
          <a:bodyPr wrap="square">
            <a:spAutoFit/>
          </a:bodyPr>
          <a:lstStyle/>
          <a:p>
            <a:pPr marL="285750" indent="-285750">
              <a:buFont typeface="Arial" panose="020B0604020202020204" pitchFamily="34" charset="0"/>
              <a:buChar char="•"/>
            </a:pPr>
            <a:r>
              <a:rPr lang="en-US" sz="2400" b="1" dirty="0"/>
              <a:t>ASE</a:t>
            </a:r>
          </a:p>
          <a:p>
            <a:pPr marL="742950" lvl="1" indent="-285750">
              <a:buFont typeface="Arial" panose="020B0604020202020204" pitchFamily="34" charset="0"/>
              <a:buChar char="•"/>
            </a:pPr>
            <a:r>
              <a:rPr lang="en-US" sz="2000" dirty="0"/>
              <a:t>9,398</a:t>
            </a:r>
          </a:p>
          <a:p>
            <a:pPr marL="285750" indent="-285750">
              <a:buFont typeface="Arial" panose="020B0604020202020204" pitchFamily="34" charset="0"/>
              <a:buChar char="•"/>
            </a:pPr>
            <a:r>
              <a:rPr lang="en-US" sz="2400" b="1" dirty="0"/>
              <a:t>RMSE</a:t>
            </a:r>
          </a:p>
          <a:p>
            <a:pPr marL="742950" lvl="1" indent="-285750">
              <a:buFont typeface="Arial" panose="020B0604020202020204" pitchFamily="34" charset="0"/>
              <a:buChar char="•"/>
            </a:pPr>
            <a:r>
              <a:rPr lang="en-US" sz="2000" dirty="0"/>
              <a:t>97</a:t>
            </a:r>
          </a:p>
          <a:p>
            <a:endParaRPr lang="en-US" i="1" dirty="0"/>
          </a:p>
        </p:txBody>
      </p:sp>
      <p:pic>
        <p:nvPicPr>
          <p:cNvPr id="4" name="Picture 3">
            <a:extLst>
              <a:ext uri="{FF2B5EF4-FFF2-40B4-BE49-F238E27FC236}">
                <a16:creationId xmlns:a16="http://schemas.microsoft.com/office/drawing/2014/main" id="{7D550EEF-0012-4934-AF70-7E61EC630B54}"/>
              </a:ext>
            </a:extLst>
          </p:cNvPr>
          <p:cNvPicPr>
            <a:picLocks noChangeAspect="1"/>
          </p:cNvPicPr>
          <p:nvPr/>
        </p:nvPicPr>
        <p:blipFill>
          <a:blip r:embed="rId3"/>
          <a:stretch>
            <a:fillRect/>
          </a:stretch>
        </p:blipFill>
        <p:spPr>
          <a:xfrm>
            <a:off x="189663" y="1800411"/>
            <a:ext cx="5247395" cy="2658542"/>
          </a:xfrm>
          <a:prstGeom prst="rect">
            <a:avLst/>
          </a:prstGeom>
        </p:spPr>
      </p:pic>
      <p:pic>
        <p:nvPicPr>
          <p:cNvPr id="6" name="Picture 5">
            <a:extLst>
              <a:ext uri="{FF2B5EF4-FFF2-40B4-BE49-F238E27FC236}">
                <a16:creationId xmlns:a16="http://schemas.microsoft.com/office/drawing/2014/main" id="{0534AB92-ED55-47DE-98A8-8CF4FFC3421C}"/>
              </a:ext>
            </a:extLst>
          </p:cNvPr>
          <p:cNvPicPr>
            <a:picLocks noChangeAspect="1"/>
          </p:cNvPicPr>
          <p:nvPr/>
        </p:nvPicPr>
        <p:blipFill>
          <a:blip r:embed="rId4"/>
          <a:stretch>
            <a:fillRect/>
          </a:stretch>
        </p:blipFill>
        <p:spPr>
          <a:xfrm>
            <a:off x="5845490" y="4056007"/>
            <a:ext cx="2946942" cy="2436408"/>
          </a:xfrm>
          <a:prstGeom prst="rect">
            <a:avLst/>
          </a:prstGeom>
        </p:spPr>
      </p:pic>
    </p:spTree>
    <p:extLst>
      <p:ext uri="{BB962C8B-B14F-4D97-AF65-F5344CB8AC3E}">
        <p14:creationId xmlns:p14="http://schemas.microsoft.com/office/powerpoint/2010/main" val="104689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814615-FF4A-498D-839A-32E1CBCBA1BA}"/>
              </a:ext>
            </a:extLst>
          </p:cNvPr>
          <p:cNvPicPr>
            <a:picLocks noChangeAspect="1"/>
          </p:cNvPicPr>
          <p:nvPr/>
        </p:nvPicPr>
        <p:blipFill>
          <a:blip r:embed="rId3"/>
          <a:stretch>
            <a:fillRect/>
          </a:stretch>
        </p:blipFill>
        <p:spPr>
          <a:xfrm>
            <a:off x="337723" y="1991041"/>
            <a:ext cx="6786091" cy="4138715"/>
          </a:xfrm>
          <a:prstGeom prst="rect">
            <a:avLst/>
          </a:prstGeom>
        </p:spPr>
      </p:pic>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Short-Term Forecast (1 day)</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10" name="Rectangle 9">
            <a:extLst>
              <a:ext uri="{FF2B5EF4-FFF2-40B4-BE49-F238E27FC236}">
                <a16:creationId xmlns:a16="http://schemas.microsoft.com/office/drawing/2014/main" id="{37109893-B6F7-4FBD-A9FC-A4ABC70EBD81}"/>
              </a:ext>
            </a:extLst>
          </p:cNvPr>
          <p:cNvSpPr/>
          <p:nvPr/>
        </p:nvSpPr>
        <p:spPr>
          <a:xfrm>
            <a:off x="5906207" y="2455661"/>
            <a:ext cx="3003877" cy="2123658"/>
          </a:xfrm>
          <a:prstGeom prst="rect">
            <a:avLst/>
          </a:prstGeom>
        </p:spPr>
        <p:txBody>
          <a:bodyPr wrap="square">
            <a:spAutoFit/>
          </a:bodyPr>
          <a:lstStyle/>
          <a:p>
            <a:pPr marL="285750" indent="-285750">
              <a:buFont typeface="Arial" panose="020B0604020202020204" pitchFamily="34" charset="0"/>
              <a:buChar char="•"/>
            </a:pPr>
            <a:r>
              <a:rPr lang="en-US" sz="2400" b="1" dirty="0"/>
              <a:t>Rolling Window ASE</a:t>
            </a:r>
          </a:p>
          <a:p>
            <a:pPr marL="742950" lvl="1" indent="-285750">
              <a:buFont typeface="Arial" panose="020B0604020202020204" pitchFamily="34" charset="0"/>
              <a:buChar char="•"/>
            </a:pPr>
            <a:r>
              <a:rPr lang="en-US" sz="2000" dirty="0"/>
              <a:t>17,002 (mean)</a:t>
            </a:r>
          </a:p>
          <a:p>
            <a:pPr marL="742950" lvl="1" indent="-285750">
              <a:buFont typeface="Arial" panose="020B0604020202020204" pitchFamily="34" charset="0"/>
              <a:buChar char="•"/>
            </a:pPr>
            <a:r>
              <a:rPr lang="en-US" sz="2000" dirty="0"/>
              <a:t>10,648 (median)</a:t>
            </a:r>
          </a:p>
          <a:p>
            <a:pPr marL="285750" indent="-285750">
              <a:buFont typeface="Arial" panose="020B0604020202020204" pitchFamily="34" charset="0"/>
              <a:buChar char="•"/>
            </a:pPr>
            <a:r>
              <a:rPr lang="en-US" sz="2400" b="1" dirty="0"/>
              <a:t>Original ASE</a:t>
            </a:r>
          </a:p>
          <a:p>
            <a:pPr marL="742950" lvl="1" indent="-285750">
              <a:buFont typeface="Arial" panose="020B0604020202020204" pitchFamily="34" charset="0"/>
              <a:buChar char="•"/>
            </a:pPr>
            <a:r>
              <a:rPr lang="en-US" sz="2000" dirty="0"/>
              <a:t>9,398</a:t>
            </a:r>
          </a:p>
        </p:txBody>
      </p:sp>
    </p:spTree>
    <p:extLst>
      <p:ext uri="{BB962C8B-B14F-4D97-AF65-F5344CB8AC3E}">
        <p14:creationId xmlns:p14="http://schemas.microsoft.com/office/powerpoint/2010/main" val="421917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Next Steps</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dirty="0"/>
              <a:t>VAR Model</a:t>
            </a:r>
          </a:p>
          <a:p>
            <a:pPr lvl="1"/>
            <a:r>
              <a:rPr lang="en-US" sz="2400" dirty="0"/>
              <a:t>Utilize other categorical and numeric features</a:t>
            </a:r>
          </a:p>
          <a:p>
            <a:r>
              <a:rPr lang="en-US" sz="2800" b="1" dirty="0"/>
              <a:t>Neural Network</a:t>
            </a:r>
          </a:p>
          <a:p>
            <a:r>
              <a:rPr lang="en-US" sz="2800" b="1" dirty="0"/>
              <a:t>Ensemble</a:t>
            </a:r>
          </a:p>
          <a:p>
            <a:r>
              <a:rPr lang="en-US" sz="2800" b="1" dirty="0"/>
              <a:t>Expanded Training data set</a:t>
            </a:r>
          </a:p>
          <a:p>
            <a:pPr lvl="1"/>
            <a:r>
              <a:rPr lang="en-US" sz="2400" dirty="0"/>
              <a:t>Include all months and test against the last ~11 days of each (as opposed to just June 2012)</a:t>
            </a:r>
          </a:p>
          <a:p>
            <a:pPr marL="0" indent="0">
              <a:buFont typeface="Arial" charset="0"/>
              <a:buNone/>
            </a:pPr>
            <a:endParaRPr lang="en-US" sz="1600" i="1" dirty="0"/>
          </a:p>
          <a:p>
            <a:endParaRPr lang="en-US" dirty="0"/>
          </a:p>
          <a:p>
            <a:pPr marL="0" indent="0">
              <a:buFont typeface="Arial" charset="0"/>
              <a:buNone/>
            </a:pPr>
            <a:endParaRPr lang="en-US" dirty="0"/>
          </a:p>
        </p:txBody>
      </p:sp>
    </p:spTree>
    <p:extLst>
      <p:ext uri="{BB962C8B-B14F-4D97-AF65-F5344CB8AC3E}">
        <p14:creationId xmlns:p14="http://schemas.microsoft.com/office/powerpoint/2010/main" val="198183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Correlation Matrix</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r>
              <a:rPr lang="en-US" sz="2400" b="1" dirty="0"/>
              <a:t>Casual</a:t>
            </a:r>
            <a:r>
              <a:rPr lang="en-US" sz="2400" dirty="0"/>
              <a:t> and </a:t>
            </a:r>
            <a:r>
              <a:rPr lang="en-US" sz="2400" b="1" dirty="0"/>
              <a:t>Registered</a:t>
            </a:r>
            <a:r>
              <a:rPr lang="en-US" sz="2400" dirty="0"/>
              <a:t> Users are strongly correlated with our primary response variable and should be dropped.</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65E2496-EEED-490E-9055-AD83A0CAF075}"/>
              </a:ext>
            </a:extLst>
          </p:cNvPr>
          <p:cNvPicPr>
            <a:picLocks noChangeAspect="1"/>
          </p:cNvPicPr>
          <p:nvPr/>
        </p:nvPicPr>
        <p:blipFill>
          <a:blip r:embed="rId3"/>
          <a:stretch>
            <a:fillRect/>
          </a:stretch>
        </p:blipFill>
        <p:spPr>
          <a:xfrm>
            <a:off x="2103843" y="2534459"/>
            <a:ext cx="4936313" cy="3918988"/>
          </a:xfrm>
          <a:prstGeom prst="rect">
            <a:avLst/>
          </a:prstGeom>
        </p:spPr>
      </p:pic>
    </p:spTree>
    <p:extLst>
      <p:ext uri="{BB962C8B-B14F-4D97-AF65-F5344CB8AC3E}">
        <p14:creationId xmlns:p14="http://schemas.microsoft.com/office/powerpoint/2010/main" val="104486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29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9C15-90E5-4304-8A55-B2A517ADB20D}"/>
              </a:ext>
            </a:extLst>
          </p:cNvPr>
          <p:cNvSpPr>
            <a:spLocks noGrp="1"/>
          </p:cNvSpPr>
          <p:nvPr>
            <p:ph type="title"/>
          </p:nvPr>
        </p:nvSpPr>
        <p:spPr/>
        <p:txBody>
          <a:bodyPr/>
          <a:lstStyle/>
          <a:p>
            <a:r>
              <a:rPr lang="en-US" dirty="0"/>
              <a:t>Agenda</a:t>
            </a:r>
          </a:p>
        </p:txBody>
      </p:sp>
      <p:graphicFrame>
        <p:nvGraphicFramePr>
          <p:cNvPr id="6" name="Table 5">
            <a:extLst>
              <a:ext uri="{FF2B5EF4-FFF2-40B4-BE49-F238E27FC236}">
                <a16:creationId xmlns:a16="http://schemas.microsoft.com/office/drawing/2014/main" id="{3C91CE52-4B3C-42E5-8D33-725B2966A8FC}"/>
              </a:ext>
            </a:extLst>
          </p:cNvPr>
          <p:cNvGraphicFramePr>
            <a:graphicFrameLocks noGrp="1"/>
          </p:cNvGraphicFramePr>
          <p:nvPr>
            <p:extLst>
              <p:ext uri="{D42A27DB-BD31-4B8C-83A1-F6EECF244321}">
                <p14:modId xmlns:p14="http://schemas.microsoft.com/office/powerpoint/2010/main" val="1991029555"/>
              </p:ext>
            </p:extLst>
          </p:nvPr>
        </p:nvGraphicFramePr>
        <p:xfrm>
          <a:off x="457200" y="1584484"/>
          <a:ext cx="8229600" cy="5319236"/>
        </p:xfrm>
        <a:graphic>
          <a:graphicData uri="http://schemas.openxmlformats.org/drawingml/2006/table">
            <a:tbl>
              <a:tblPr firstRow="1" bandRow="1">
                <a:tableStyleId>{2D5ABB26-0587-4C30-8999-92F81FD0307C}</a:tableStyleId>
              </a:tblPr>
              <a:tblGrid>
                <a:gridCol w="6407227">
                  <a:extLst>
                    <a:ext uri="{9D8B030D-6E8A-4147-A177-3AD203B41FA5}">
                      <a16:colId xmlns:a16="http://schemas.microsoft.com/office/drawing/2014/main" val="20000"/>
                    </a:ext>
                  </a:extLst>
                </a:gridCol>
                <a:gridCol w="1822373">
                  <a:extLst>
                    <a:ext uri="{9D8B030D-6E8A-4147-A177-3AD203B41FA5}">
                      <a16:colId xmlns:a16="http://schemas.microsoft.com/office/drawing/2014/main" val="20001"/>
                    </a:ext>
                  </a:extLst>
                </a:gridCol>
              </a:tblGrid>
              <a:tr h="434816">
                <a:tc>
                  <a:txBody>
                    <a:bodyPr/>
                    <a:lstStyle/>
                    <a:p>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TOPIC</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0" algn="l" defTabSz="914400" rtl="0" eaLnBrk="1" latinLnBrk="0" hangingPunct="1"/>
                      <a:r>
                        <a:rPr lang="en-US" sz="2400" b="1" i="0" kern="1200" cap="all" dirty="0">
                          <a:solidFill>
                            <a:schemeClr val="bg1">
                              <a:lumMod val="50000"/>
                            </a:schemeClr>
                          </a:solidFill>
                          <a:latin typeface="Calibri" panose="020F0502020204030204" pitchFamily="34" charset="0"/>
                          <a:ea typeface="+mj-ea"/>
                          <a:cs typeface="Calibri" panose="020F0502020204030204" pitchFamily="34" charset="0"/>
                        </a:rPr>
                        <a:t>Time</a:t>
                      </a:r>
                    </a:p>
                  </a:txBody>
                  <a:tcPr marL="68580" marR="68580" marT="34290" marB="34290">
                    <a:lnT w="12700" cap="flat" cmpd="sng" algn="ctr">
                      <a:solidFill>
                        <a:schemeClr val="bg2"/>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0"/>
                  </a:ext>
                </a:extLst>
              </a:tr>
              <a:tr h="4489379">
                <a:tc>
                  <a:txBody>
                    <a:bodyPr/>
                    <a:lstStyle/>
                    <a:p>
                      <a:pPr marL="0" indent="0">
                        <a:buFont typeface="Arial" panose="020B0604020202020204" pitchFamily="34" charset="0"/>
                        <a:buNone/>
                      </a:pPr>
                      <a:r>
                        <a:rPr lang="en-US" sz="2400" b="1" baseline="0" dirty="0">
                          <a:latin typeface="Calibri" panose="020F0502020204030204" pitchFamily="34" charset="0"/>
                          <a:cs typeface="Calibri" panose="020F0502020204030204" pitchFamily="34" charset="0"/>
                        </a:rPr>
                        <a:t>Discovery</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Introduction </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Data Set and Definitions </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Stationarity </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ACFs </a:t>
                      </a:r>
                    </a:p>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US" sz="2400" kern="1200" dirty="0">
                          <a:solidFill>
                            <a:schemeClr val="tx1"/>
                          </a:solidFill>
                          <a:latin typeface="+mn-lt"/>
                          <a:ea typeface="+mn-ea"/>
                          <a:cs typeface="+mn-cs"/>
                        </a:rPr>
                        <a:t>Spectral Density </a:t>
                      </a:r>
                    </a:p>
                    <a:p>
                      <a:pPr marL="285750" indent="-285750">
                        <a:buFont typeface="Arial" charset="0"/>
                        <a:buChar char="•"/>
                      </a:pPr>
                      <a:r>
                        <a:rPr lang="en-US" sz="2400" kern="1200" dirty="0">
                          <a:solidFill>
                            <a:schemeClr val="tx1"/>
                          </a:solidFill>
                          <a:latin typeface="+mn-lt"/>
                          <a:ea typeface="+mn-ea"/>
                          <a:cs typeface="+mn-cs"/>
                        </a:rPr>
                        <a:t>ARMA Model </a:t>
                      </a:r>
                    </a:p>
                    <a:p>
                      <a:pPr marL="742950" lvl="1" indent="-285750">
                        <a:buFont typeface="Arial" charset="0"/>
                        <a:buChar char="•"/>
                      </a:pPr>
                      <a:r>
                        <a:rPr lang="en-US" sz="2000" kern="1200" dirty="0">
                          <a:solidFill>
                            <a:schemeClr val="tx1"/>
                          </a:solidFill>
                          <a:latin typeface="+mn-lt"/>
                          <a:ea typeface="+mn-ea"/>
                          <a:cs typeface="+mn-cs"/>
                        </a:rPr>
                        <a:t>Factored form</a:t>
                      </a:r>
                    </a:p>
                    <a:p>
                      <a:pPr marL="742950" lvl="1" indent="-285750">
                        <a:buFont typeface="Arial" charset="0"/>
                        <a:buChar char="•"/>
                      </a:pPr>
                      <a:r>
                        <a:rPr lang="en-US" sz="2000" kern="1200" dirty="0">
                          <a:solidFill>
                            <a:schemeClr val="tx1"/>
                          </a:solidFill>
                          <a:latin typeface="+mn-lt"/>
                          <a:ea typeface="+mn-ea"/>
                          <a:cs typeface="+mn-cs"/>
                        </a:rPr>
                        <a:t>AIC</a:t>
                      </a:r>
                    </a:p>
                    <a:p>
                      <a:pPr marL="742950" lvl="1" indent="-285750">
                        <a:buFont typeface="Arial" charset="0"/>
                        <a:buChar char="•"/>
                      </a:pPr>
                      <a:r>
                        <a:rPr lang="en-US" sz="2000" kern="1200" dirty="0">
                          <a:solidFill>
                            <a:schemeClr val="tx1"/>
                          </a:solidFill>
                          <a:latin typeface="+mn-lt"/>
                          <a:ea typeface="+mn-ea"/>
                          <a:cs typeface="+mn-cs"/>
                        </a:rPr>
                        <a:t>ASE</a:t>
                      </a:r>
                    </a:p>
                    <a:p>
                      <a:pPr marL="742950" lvl="1" indent="-285750">
                        <a:buFont typeface="Arial" charset="0"/>
                        <a:buChar char="•"/>
                      </a:pPr>
                      <a:r>
                        <a:rPr lang="en-US" sz="2000" kern="1200" dirty="0">
                          <a:solidFill>
                            <a:schemeClr val="tx1"/>
                          </a:solidFill>
                          <a:latin typeface="+mn-lt"/>
                          <a:ea typeface="+mn-ea"/>
                          <a:cs typeface="+mn-cs"/>
                        </a:rPr>
                        <a:t>Rolling Window ASE</a:t>
                      </a:r>
                    </a:p>
                    <a:p>
                      <a:pPr marL="742950" lvl="1" indent="-285750">
                        <a:buFont typeface="Arial" charset="0"/>
                        <a:buChar char="•"/>
                      </a:pPr>
                      <a:r>
                        <a:rPr lang="en-US" sz="2000" kern="1200" dirty="0">
                          <a:solidFill>
                            <a:schemeClr val="tx1"/>
                          </a:solidFill>
                          <a:latin typeface="+mn-lt"/>
                          <a:ea typeface="+mn-ea"/>
                          <a:cs typeface="+mn-cs"/>
                        </a:rPr>
                        <a:t>Forecast Visualizations</a:t>
                      </a:r>
                    </a:p>
                    <a:p>
                      <a:pPr marL="285750" indent="-285750">
                        <a:buFont typeface="Arial" charset="0"/>
                        <a:buChar char="•"/>
                      </a:pPr>
                      <a:endParaRPr lang="en-US" sz="2400" kern="1200" dirty="0">
                        <a:solidFill>
                          <a:schemeClr val="tx1"/>
                        </a:solidFill>
                        <a:latin typeface="+mn-lt"/>
                        <a:ea typeface="+mn-ea"/>
                        <a:cs typeface="+mn-cs"/>
                      </a:endParaRPr>
                    </a:p>
                    <a:p>
                      <a:pPr marL="285750" indent="-285750">
                        <a:buFont typeface="Arial" charset="0"/>
                        <a:buChar char="•"/>
                      </a:pPr>
                      <a:endParaRPr lang="en-US" sz="2400" kern="1200" dirty="0">
                        <a:solidFill>
                          <a:schemeClr val="tx1"/>
                        </a:solidFill>
                        <a:latin typeface="+mn-lt"/>
                        <a:ea typeface="+mn-ea"/>
                        <a:cs typeface="+mn-cs"/>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r>
                        <a:rPr lang="en-US" sz="2400" baseline="0" dirty="0">
                          <a:latin typeface="Calibri" panose="020F0502020204030204" pitchFamily="34" charset="0"/>
                          <a:cs typeface="Calibri" panose="020F0502020204030204" pitchFamily="34" charset="0"/>
                        </a:rPr>
                        <a:t>3 minutes</a:t>
                      </a:r>
                      <a:endParaRPr lang="en-US" sz="2400" dirty="0">
                        <a:latin typeface="Calibri" panose="020F0502020204030204" pitchFamily="34" charset="0"/>
                        <a:cs typeface="Calibri" panose="020F0502020204030204" pitchFamily="34" charset="0"/>
                      </a:endParaRPr>
                    </a:p>
                  </a:txBody>
                  <a:tcPr marL="68580" marR="68580" marT="34290" marB="34290">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491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Introduction</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1440711" y="1955988"/>
            <a:ext cx="7182293" cy="3721798"/>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Bike rentals where the customer can pick up and drop off a bike at their leisure at several locations has become popular. This dataset outlines attributes related to the travel of customers. Data gathered by the rental companies includes things like the date, temperature, count of users, humidity and more. The collection of attributes has the potential to assist researchers in developing an understanding of the mobility in a city. </a:t>
            </a:r>
          </a:p>
          <a:p>
            <a:pPr marL="0" indent="0">
              <a:buFont typeface="Arial" charset="0"/>
              <a:buNone/>
            </a:pPr>
            <a:endParaRPr lang="en-US" sz="1600" i="1" dirty="0"/>
          </a:p>
          <a:p>
            <a:endParaRPr lang="en-US" dirty="0"/>
          </a:p>
          <a:p>
            <a:pPr marL="0" indent="0">
              <a:buFont typeface="Arial" charset="0"/>
              <a:buNone/>
            </a:pPr>
            <a:endParaRPr lang="en-US" dirty="0"/>
          </a:p>
        </p:txBody>
      </p:sp>
    </p:spTree>
    <p:extLst>
      <p:ext uri="{BB962C8B-B14F-4D97-AF65-F5344CB8AC3E}">
        <p14:creationId xmlns:p14="http://schemas.microsoft.com/office/powerpoint/2010/main" val="68577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Data Sets and Definitions</a:t>
            </a:r>
          </a:p>
        </p:txBody>
      </p:sp>
      <p:sp>
        <p:nvSpPr>
          <p:cNvPr id="7" name="Content Placeholder 4">
            <a:extLst>
              <a:ext uri="{FF2B5EF4-FFF2-40B4-BE49-F238E27FC236}">
                <a16:creationId xmlns:a16="http://schemas.microsoft.com/office/drawing/2014/main" id="{2FC15A3F-ACC5-4C6F-82AA-3766F8873C78}"/>
              </a:ext>
            </a:extLst>
          </p:cNvPr>
          <p:cNvSpPr txBox="1">
            <a:spLocks/>
          </p:cNvSpPr>
          <p:nvPr/>
        </p:nvSpPr>
        <p:spPr>
          <a:xfrm>
            <a:off x="972246" y="5957152"/>
            <a:ext cx="2807274" cy="34962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sz="1200" b="1" i="1" dirty="0"/>
              <a:t>train.csv (10,886 observations)</a:t>
            </a:r>
          </a:p>
          <a:p>
            <a:pPr marL="0" indent="0">
              <a:buFont typeface="Arial" charset="0"/>
              <a:buNone/>
            </a:pPr>
            <a:endParaRPr lang="en-US" sz="1200" dirty="0"/>
          </a:p>
          <a:p>
            <a:endParaRPr lang="en-US" dirty="0"/>
          </a:p>
          <a:p>
            <a:endParaRPr lang="en-US" dirty="0"/>
          </a:p>
          <a:p>
            <a:endParaRPr lang="en-US" dirty="0"/>
          </a:p>
          <a:p>
            <a:endParaRPr lang="en-US" dirty="0"/>
          </a:p>
          <a:p>
            <a:pPr marL="0" indent="0">
              <a:buFont typeface="Arial" charset="0"/>
              <a:buNone/>
            </a:pPr>
            <a:endParaRPr lang="en-US" i="1" dirty="0"/>
          </a:p>
        </p:txBody>
      </p:sp>
      <p:sp>
        <p:nvSpPr>
          <p:cNvPr id="11" name="Content Placeholder 4">
            <a:extLst>
              <a:ext uri="{FF2B5EF4-FFF2-40B4-BE49-F238E27FC236}">
                <a16:creationId xmlns:a16="http://schemas.microsoft.com/office/drawing/2014/main" id="{E90B3281-8999-4F68-A652-821705788DDE}"/>
              </a:ext>
            </a:extLst>
          </p:cNvPr>
          <p:cNvSpPr txBox="1">
            <a:spLocks/>
          </p:cNvSpPr>
          <p:nvPr/>
        </p:nvSpPr>
        <p:spPr>
          <a:xfrm>
            <a:off x="5554406" y="5957152"/>
            <a:ext cx="2807274" cy="34962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charset="0"/>
              <a:buNone/>
            </a:pPr>
            <a:r>
              <a:rPr lang="en-US" sz="1200" b="1" i="1" dirty="0"/>
              <a:t>test.csv (6,493 observations)</a:t>
            </a:r>
          </a:p>
          <a:p>
            <a:pPr marL="0" indent="0">
              <a:buFont typeface="Arial" charset="0"/>
              <a:buNone/>
            </a:pPr>
            <a:endParaRPr lang="en-US" sz="1200" dirty="0"/>
          </a:p>
          <a:p>
            <a:endParaRPr lang="en-US" dirty="0"/>
          </a:p>
          <a:p>
            <a:endParaRPr lang="en-US" dirty="0"/>
          </a:p>
          <a:p>
            <a:endParaRPr lang="en-US" dirty="0"/>
          </a:p>
          <a:p>
            <a:endParaRPr lang="en-US" dirty="0"/>
          </a:p>
          <a:p>
            <a:pPr marL="0" indent="0">
              <a:buFont typeface="Arial" charset="0"/>
              <a:buNone/>
            </a:pPr>
            <a:endParaRPr lang="en-US" i="1" dirty="0"/>
          </a:p>
        </p:txBody>
      </p:sp>
      <p:pic>
        <p:nvPicPr>
          <p:cNvPr id="13" name="Picture 12">
            <a:extLst>
              <a:ext uri="{FF2B5EF4-FFF2-40B4-BE49-F238E27FC236}">
                <a16:creationId xmlns:a16="http://schemas.microsoft.com/office/drawing/2014/main" id="{6A848A5C-3918-4B30-82D6-095DAF76720A}"/>
              </a:ext>
            </a:extLst>
          </p:cNvPr>
          <p:cNvPicPr>
            <a:picLocks noChangeAspect="1"/>
          </p:cNvPicPr>
          <p:nvPr/>
        </p:nvPicPr>
        <p:blipFill>
          <a:blip r:embed="rId3"/>
          <a:stretch>
            <a:fillRect/>
          </a:stretch>
        </p:blipFill>
        <p:spPr>
          <a:xfrm>
            <a:off x="1143949" y="1788160"/>
            <a:ext cx="6856101" cy="3949345"/>
          </a:xfrm>
          <a:prstGeom prst="rect">
            <a:avLst/>
          </a:prstGeom>
        </p:spPr>
      </p:pic>
    </p:spTree>
    <p:extLst>
      <p:ext uri="{BB962C8B-B14F-4D97-AF65-F5344CB8AC3E}">
        <p14:creationId xmlns:p14="http://schemas.microsoft.com/office/powerpoint/2010/main" val="17071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Average Hourly Rentals by Month</a:t>
            </a:r>
          </a:p>
        </p:txBody>
      </p:sp>
      <p:pic>
        <p:nvPicPr>
          <p:cNvPr id="6" name="Picture 5">
            <a:extLst>
              <a:ext uri="{FF2B5EF4-FFF2-40B4-BE49-F238E27FC236}">
                <a16:creationId xmlns:a16="http://schemas.microsoft.com/office/drawing/2014/main" id="{3E16F296-6595-450B-8544-35CA7CCE304E}"/>
              </a:ext>
            </a:extLst>
          </p:cNvPr>
          <p:cNvPicPr>
            <a:picLocks noChangeAspect="1"/>
          </p:cNvPicPr>
          <p:nvPr/>
        </p:nvPicPr>
        <p:blipFill>
          <a:blip r:embed="rId3"/>
          <a:stretch>
            <a:fillRect/>
          </a:stretch>
        </p:blipFill>
        <p:spPr>
          <a:xfrm>
            <a:off x="119272" y="1545297"/>
            <a:ext cx="8905456" cy="5084103"/>
          </a:xfrm>
          <a:prstGeom prst="rect">
            <a:avLst/>
          </a:prstGeom>
        </p:spPr>
      </p:pic>
    </p:spTree>
    <p:extLst>
      <p:ext uri="{BB962C8B-B14F-4D97-AF65-F5344CB8AC3E}">
        <p14:creationId xmlns:p14="http://schemas.microsoft.com/office/powerpoint/2010/main" val="49344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Stationarity</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457199" y="1627905"/>
            <a:ext cx="8229600" cy="4854011"/>
          </a:xfrm>
        </p:spPr>
        <p:txBody>
          <a:bodyPr/>
          <a:lstStyle/>
          <a:p>
            <a:r>
              <a:rPr lang="en-US" dirty="0"/>
              <a:t>Realization from June 2012 (1</a:t>
            </a:r>
            <a:r>
              <a:rPr lang="en-US" baseline="30000" dirty="0"/>
              <a:t>st</a:t>
            </a:r>
            <a:r>
              <a:rPr lang="en-US" dirty="0"/>
              <a:t> – 19</a:t>
            </a:r>
            <a:r>
              <a:rPr lang="en-US" baseline="30000" dirty="0"/>
              <a:t>th</a:t>
            </a:r>
            <a:r>
              <a:rPr lang="en-US" dirty="0"/>
              <a:t>)</a:t>
            </a:r>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sz="1600" i="1" dirty="0"/>
          </a:p>
          <a:p>
            <a:pPr marL="0" indent="0">
              <a:buNone/>
            </a:pPr>
            <a:endParaRPr lang="en-US" sz="1600" i="1" dirty="0"/>
          </a:p>
          <a:p>
            <a:pPr marL="0" indent="0">
              <a:buNone/>
            </a:pPr>
            <a:r>
              <a:rPr lang="en-US" sz="1600" i="1" dirty="0"/>
              <a:t>We will assume stationarity and model the time series with the requirement for constant mean and variance having been met.</a:t>
            </a:r>
          </a:p>
          <a:p>
            <a:endParaRPr lang="en-US" dirty="0"/>
          </a:p>
          <a:p>
            <a:pPr marL="0" indent="0">
              <a:buNone/>
            </a:pPr>
            <a:endParaRPr lang="en-US" dirty="0"/>
          </a:p>
        </p:txBody>
      </p:sp>
      <p:pic>
        <p:nvPicPr>
          <p:cNvPr id="7" name="Picture 6">
            <a:extLst>
              <a:ext uri="{FF2B5EF4-FFF2-40B4-BE49-F238E27FC236}">
                <a16:creationId xmlns:a16="http://schemas.microsoft.com/office/drawing/2014/main" id="{F5083A24-8DED-417D-91FD-B0EA8524FE03}"/>
              </a:ext>
            </a:extLst>
          </p:cNvPr>
          <p:cNvPicPr>
            <a:picLocks noChangeAspect="1"/>
          </p:cNvPicPr>
          <p:nvPr/>
        </p:nvPicPr>
        <p:blipFill>
          <a:blip r:embed="rId3"/>
          <a:stretch>
            <a:fillRect/>
          </a:stretch>
        </p:blipFill>
        <p:spPr>
          <a:xfrm>
            <a:off x="2037080" y="2410688"/>
            <a:ext cx="5069840" cy="3334453"/>
          </a:xfrm>
          <a:prstGeom prst="rect">
            <a:avLst/>
          </a:prstGeom>
        </p:spPr>
      </p:pic>
    </p:spTree>
    <p:extLst>
      <p:ext uri="{BB962C8B-B14F-4D97-AF65-F5344CB8AC3E}">
        <p14:creationId xmlns:p14="http://schemas.microsoft.com/office/powerpoint/2010/main" val="301672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Auto-Correlation Plot</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1706881" y="5744535"/>
            <a:ext cx="6116318" cy="923330"/>
          </a:xfrm>
          <a:prstGeom prst="rect">
            <a:avLst/>
          </a:prstGeom>
        </p:spPr>
        <p:txBody>
          <a:bodyPr wrap="square">
            <a:spAutoFit/>
          </a:bodyPr>
          <a:lstStyle/>
          <a:p>
            <a:r>
              <a:rPr lang="en-US" b="1" i="1" dirty="0"/>
              <a:t>Strong sinusoidal trend</a:t>
            </a:r>
            <a:r>
              <a:rPr lang="en-US" i="1" dirty="0"/>
              <a:t> with a period of </a:t>
            </a:r>
            <a:r>
              <a:rPr lang="en-US" b="1" i="1" dirty="0"/>
              <a:t>24</a:t>
            </a:r>
            <a:r>
              <a:rPr lang="en-US" i="1" dirty="0"/>
              <a:t>, which would likely reflect the </a:t>
            </a:r>
            <a:r>
              <a:rPr lang="en-US" b="1" i="1" dirty="0"/>
              <a:t>hourly cycles </a:t>
            </a:r>
            <a:r>
              <a:rPr lang="en-US" i="1" dirty="0"/>
              <a:t>from how the data was recorded.</a:t>
            </a:r>
          </a:p>
        </p:txBody>
      </p:sp>
      <p:pic>
        <p:nvPicPr>
          <p:cNvPr id="5" name="Picture 4">
            <a:extLst>
              <a:ext uri="{FF2B5EF4-FFF2-40B4-BE49-F238E27FC236}">
                <a16:creationId xmlns:a16="http://schemas.microsoft.com/office/drawing/2014/main" id="{56257316-47C4-405E-B1ED-0A643A64674C}"/>
              </a:ext>
            </a:extLst>
          </p:cNvPr>
          <p:cNvPicPr>
            <a:picLocks noChangeAspect="1"/>
          </p:cNvPicPr>
          <p:nvPr/>
        </p:nvPicPr>
        <p:blipFill>
          <a:blip r:embed="rId3"/>
          <a:stretch>
            <a:fillRect/>
          </a:stretch>
        </p:blipFill>
        <p:spPr>
          <a:xfrm>
            <a:off x="1494091" y="1631695"/>
            <a:ext cx="5867113" cy="3935290"/>
          </a:xfrm>
          <a:prstGeom prst="rect">
            <a:avLst/>
          </a:prstGeom>
        </p:spPr>
      </p:pic>
    </p:spTree>
    <p:extLst>
      <p:ext uri="{BB962C8B-B14F-4D97-AF65-F5344CB8AC3E}">
        <p14:creationId xmlns:p14="http://schemas.microsoft.com/office/powerpoint/2010/main" val="28577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Spectral Density</a:t>
            </a:r>
          </a:p>
        </p:txBody>
      </p:sp>
      <p:sp>
        <p:nvSpPr>
          <p:cNvPr id="8" name="Content Placeholder 4">
            <a:extLst>
              <a:ext uri="{FF2B5EF4-FFF2-40B4-BE49-F238E27FC236}">
                <a16:creationId xmlns:a16="http://schemas.microsoft.com/office/drawing/2014/main" id="{4642B19D-3DF3-4F9F-B645-7D34C2B298DB}"/>
              </a:ext>
            </a:extLst>
          </p:cNvPr>
          <p:cNvSpPr txBox="1">
            <a:spLocks/>
          </p:cNvSpPr>
          <p:nvPr/>
        </p:nvSpPr>
        <p:spPr>
          <a:xfrm>
            <a:off x="457200" y="1631695"/>
            <a:ext cx="8229600" cy="1885795"/>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Font typeface="Arial" charset="0"/>
              <a:buNone/>
            </a:pPr>
            <a:endParaRPr lang="en-US" sz="1600" i="1" dirty="0"/>
          </a:p>
          <a:p>
            <a:endParaRPr lang="en-US" dirty="0"/>
          </a:p>
          <a:p>
            <a:pPr marL="0" indent="0">
              <a:buFont typeface="Arial" charset="0"/>
              <a:buNone/>
            </a:pPr>
            <a:endParaRPr lang="en-US" dirty="0"/>
          </a:p>
        </p:txBody>
      </p:sp>
      <p:sp>
        <p:nvSpPr>
          <p:cNvPr id="9" name="Rectangle 8">
            <a:extLst>
              <a:ext uri="{FF2B5EF4-FFF2-40B4-BE49-F238E27FC236}">
                <a16:creationId xmlns:a16="http://schemas.microsoft.com/office/drawing/2014/main" id="{4375ED10-2269-47BD-AE58-7E98C7139453}"/>
              </a:ext>
            </a:extLst>
          </p:cNvPr>
          <p:cNvSpPr/>
          <p:nvPr/>
        </p:nvSpPr>
        <p:spPr>
          <a:xfrm>
            <a:off x="1632452" y="4546672"/>
            <a:ext cx="6231387" cy="2031325"/>
          </a:xfrm>
          <a:prstGeom prst="rect">
            <a:avLst/>
          </a:prstGeom>
        </p:spPr>
        <p:txBody>
          <a:bodyPr wrap="square">
            <a:spAutoFit/>
          </a:bodyPr>
          <a:lstStyle/>
          <a:p>
            <a:r>
              <a:rPr lang="en-US" i="1" dirty="0"/>
              <a:t>A </a:t>
            </a:r>
            <a:r>
              <a:rPr lang="en-US" b="1" i="1" dirty="0"/>
              <a:t>peak</a:t>
            </a:r>
            <a:r>
              <a:rPr lang="en-US" i="1" dirty="0"/>
              <a:t> can be seen in the </a:t>
            </a:r>
            <a:r>
              <a:rPr lang="en-US" b="1" i="1" dirty="0"/>
              <a:t>spectral density </a:t>
            </a:r>
            <a:r>
              <a:rPr lang="en-US" i="1" dirty="0"/>
              <a:t>at around </a:t>
            </a:r>
            <a:r>
              <a:rPr lang="en-US" b="1" i="1" dirty="0"/>
              <a:t>0.04</a:t>
            </a:r>
            <a:r>
              <a:rPr lang="en-US" i="1" dirty="0"/>
              <a:t>.  Which would equate to a </a:t>
            </a:r>
            <a:r>
              <a:rPr lang="en-US" b="1" i="1" dirty="0"/>
              <a:t>period</a:t>
            </a:r>
            <a:r>
              <a:rPr lang="en-US" i="1" dirty="0"/>
              <a:t> of </a:t>
            </a:r>
            <a:r>
              <a:rPr lang="en-US" b="1" i="1" dirty="0"/>
              <a:t>24</a:t>
            </a:r>
            <a:r>
              <a:rPr lang="en-US" i="1" dirty="0"/>
              <a:t>, which is what would be expected again from the frequency of our data set.  You can also visually confirm this from the number of cycles in the realization and divide that by the total number of observations.  (19 / 456 ~ 0.0417)  From there the </a:t>
            </a:r>
            <a:r>
              <a:rPr lang="en-US" b="1" i="1" dirty="0"/>
              <a:t>period</a:t>
            </a:r>
            <a:r>
              <a:rPr lang="en-US" i="1" dirty="0"/>
              <a:t> can be </a:t>
            </a:r>
            <a:r>
              <a:rPr lang="en-US" b="1" i="1" dirty="0"/>
              <a:t>calculated</a:t>
            </a:r>
            <a:r>
              <a:rPr lang="en-US" i="1" dirty="0"/>
              <a:t> with </a:t>
            </a:r>
            <a:r>
              <a:rPr lang="en-US" b="1" i="1" dirty="0"/>
              <a:t>1 / frequency</a:t>
            </a:r>
            <a:r>
              <a:rPr lang="en-US" i="1" dirty="0"/>
              <a:t>.  (or ~24)</a:t>
            </a:r>
          </a:p>
        </p:txBody>
      </p:sp>
      <p:pic>
        <p:nvPicPr>
          <p:cNvPr id="4" name="Picture 3">
            <a:extLst>
              <a:ext uri="{FF2B5EF4-FFF2-40B4-BE49-F238E27FC236}">
                <a16:creationId xmlns:a16="http://schemas.microsoft.com/office/drawing/2014/main" id="{44F181AC-BAB0-4190-8C6A-322EAD5D8454}"/>
              </a:ext>
            </a:extLst>
          </p:cNvPr>
          <p:cNvPicPr>
            <a:picLocks noChangeAspect="1"/>
          </p:cNvPicPr>
          <p:nvPr/>
        </p:nvPicPr>
        <p:blipFill>
          <a:blip r:embed="rId3"/>
          <a:stretch>
            <a:fillRect/>
          </a:stretch>
        </p:blipFill>
        <p:spPr>
          <a:xfrm>
            <a:off x="367994" y="2238154"/>
            <a:ext cx="8138051" cy="1989685"/>
          </a:xfrm>
          <a:prstGeom prst="rect">
            <a:avLst/>
          </a:prstGeom>
        </p:spPr>
      </p:pic>
    </p:spTree>
    <p:extLst>
      <p:ext uri="{BB962C8B-B14F-4D97-AF65-F5344CB8AC3E}">
        <p14:creationId xmlns:p14="http://schemas.microsoft.com/office/powerpoint/2010/main" val="330637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ARMA(25,1) Model</a:t>
            </a:r>
          </a:p>
        </p:txBody>
      </p:sp>
      <p:sp>
        <p:nvSpPr>
          <p:cNvPr id="5" name="Content Placeholder 4">
            <a:extLst>
              <a:ext uri="{FF2B5EF4-FFF2-40B4-BE49-F238E27FC236}">
                <a16:creationId xmlns:a16="http://schemas.microsoft.com/office/drawing/2014/main" id="{375CDB98-7F05-41AD-9F29-81E3D0CFBEFF}"/>
              </a:ext>
            </a:extLst>
          </p:cNvPr>
          <p:cNvSpPr>
            <a:spLocks noGrp="1"/>
          </p:cNvSpPr>
          <p:nvPr>
            <p:ph idx="1"/>
          </p:nvPr>
        </p:nvSpPr>
        <p:spPr>
          <a:xfrm>
            <a:off x="243347" y="1555954"/>
            <a:ext cx="8155857" cy="5014451"/>
          </a:xfrm>
        </p:spPr>
        <p:txBody>
          <a:bodyPr/>
          <a:lstStyle/>
          <a:p>
            <a:pPr marL="0" indent="0" algn="ctr">
              <a:buNone/>
            </a:pPr>
            <a:r>
              <a:rPr lang="en-US" sz="2800" dirty="0"/>
              <a:t>(1−0.80B+0.15B2+0.04B3−0.05B4+0.02B5+0.09B6−0.09B7+0.30B8−0.34B9+0.10B10+0.12B11−0.06B12+0.03B13+0.05B14−0.09B15+0.20B16−0.16B17+0.05B18+0.10B19−0.06B20−0.003B21+0.06B22−0.13B23−0.45B24+0.31B25)(Xt−287.18)= (1+0.30B)at; </a:t>
            </a:r>
            <a:r>
              <a:rPr lang="el-GR" sz="2800" dirty="0"/>
              <a:t>σ2=5623.31</a:t>
            </a:r>
            <a:endParaRPr lang="en-US" sz="2800" dirty="0"/>
          </a:p>
          <a:p>
            <a:endParaRPr lang="en-US" sz="2800" b="1" dirty="0"/>
          </a:p>
          <a:p>
            <a:r>
              <a:rPr lang="en-US" sz="2800" b="1" dirty="0"/>
              <a:t>Mean</a:t>
            </a:r>
          </a:p>
          <a:p>
            <a:pPr lvl="1"/>
            <a:r>
              <a:rPr lang="en-US" sz="2400" dirty="0"/>
              <a:t>287.18</a:t>
            </a:r>
          </a:p>
          <a:p>
            <a:r>
              <a:rPr lang="el-GR" sz="2800" b="1" dirty="0"/>
              <a:t>σ2</a:t>
            </a:r>
            <a:endParaRPr lang="en-US" sz="2800" b="1" dirty="0"/>
          </a:p>
          <a:p>
            <a:pPr lvl="1"/>
            <a:r>
              <a:rPr lang="el-GR" sz="2400" dirty="0"/>
              <a:t>5623.31</a:t>
            </a:r>
            <a:endParaRPr lang="en-US" sz="2400" dirty="0"/>
          </a:p>
          <a:p>
            <a:endParaRPr lang="en-US" dirty="0"/>
          </a:p>
          <a:p>
            <a:endParaRPr lang="en-US" dirty="0"/>
          </a:p>
          <a:p>
            <a:endParaRPr lang="en-US" dirty="0"/>
          </a:p>
          <a:p>
            <a:endParaRPr lang="en-US" dirty="0"/>
          </a:p>
          <a:p>
            <a:endParaRPr lang="en-US" dirty="0"/>
          </a:p>
          <a:p>
            <a:pPr marL="0" indent="0">
              <a:buNone/>
            </a:pPr>
            <a:endParaRPr lang="en-US" sz="1600" i="1"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29BC7B10-FD66-4DCD-93E3-132C8514F150}"/>
              </a:ext>
            </a:extLst>
          </p:cNvPr>
          <p:cNvSpPr/>
          <p:nvPr/>
        </p:nvSpPr>
        <p:spPr>
          <a:xfrm>
            <a:off x="6349071" y="4640602"/>
            <a:ext cx="2461792" cy="1046440"/>
          </a:xfrm>
          <a:prstGeom prst="rect">
            <a:avLst/>
          </a:prstGeom>
        </p:spPr>
        <p:txBody>
          <a:bodyPr wrap="square">
            <a:spAutoFit/>
          </a:bodyPr>
          <a:lstStyle/>
          <a:p>
            <a:pPr marL="285750" indent="-285750">
              <a:buFont typeface="Arial" panose="020B0604020202020204" pitchFamily="34" charset="0"/>
              <a:buChar char="•"/>
            </a:pPr>
            <a:r>
              <a:rPr lang="en-US" sz="2400" b="1" dirty="0"/>
              <a:t>AIC</a:t>
            </a:r>
          </a:p>
          <a:p>
            <a:pPr marL="742950" lvl="1" indent="-285750">
              <a:buFont typeface="Arial" panose="020B0604020202020204" pitchFamily="34" charset="0"/>
              <a:buChar char="•"/>
            </a:pPr>
            <a:r>
              <a:rPr lang="en-US" sz="2000" dirty="0"/>
              <a:t>8.99</a:t>
            </a:r>
            <a:endParaRPr lang="en-US" sz="2400" dirty="0"/>
          </a:p>
          <a:p>
            <a:endParaRPr lang="en-US" i="1" dirty="0"/>
          </a:p>
        </p:txBody>
      </p:sp>
    </p:spTree>
    <p:extLst>
      <p:ext uri="{BB962C8B-B14F-4D97-AF65-F5344CB8AC3E}">
        <p14:creationId xmlns:p14="http://schemas.microsoft.com/office/powerpoint/2010/main" val="3477306886"/>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2U</Template>
  <TotalTime>895</TotalTime>
  <Words>612</Words>
  <Application>Microsoft Office PowerPoint</Application>
  <PresentationFormat>On-screen Show (4:3)</PresentationFormat>
  <Paragraphs>160</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Slack-Lato</vt:lpstr>
      <vt:lpstr>1_Body Slides</vt:lpstr>
      <vt:lpstr>Bike Sharing Demand EDA</vt:lpstr>
      <vt:lpstr>Agenda</vt:lpstr>
      <vt:lpstr>Introduction</vt:lpstr>
      <vt:lpstr>Data Sets and Definitions</vt:lpstr>
      <vt:lpstr>Average Hourly Rentals by Month</vt:lpstr>
      <vt:lpstr>Stationarity</vt:lpstr>
      <vt:lpstr>Auto-Correlation Plot</vt:lpstr>
      <vt:lpstr>Spectral Density</vt:lpstr>
      <vt:lpstr>ARMA(25,1) Model</vt:lpstr>
      <vt:lpstr>Long-Term Forecast (7 days)</vt:lpstr>
      <vt:lpstr>Long-Term Forecast (7 days)</vt:lpstr>
      <vt:lpstr>Short-Term Forecast (1 day)</vt:lpstr>
      <vt:lpstr>Short-Term Forecast (1 day)</vt:lpstr>
      <vt:lpstr>Next Steps</vt:lpstr>
      <vt:lpstr>Correlation Matrix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Kebur Fantahun</cp:lastModifiedBy>
  <cp:revision>58</cp:revision>
  <dcterms:created xsi:type="dcterms:W3CDTF">2019-09-23T08:00:29Z</dcterms:created>
  <dcterms:modified xsi:type="dcterms:W3CDTF">2021-11-15T04:06:34Z</dcterms:modified>
</cp:coreProperties>
</file>