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580" r:id="rId2"/>
    <p:sldId id="637" r:id="rId3"/>
    <p:sldId id="638" r:id="rId4"/>
    <p:sldId id="639" r:id="rId5"/>
    <p:sldId id="640" r:id="rId6"/>
    <p:sldId id="641" r:id="rId7"/>
    <p:sldId id="642" r:id="rId8"/>
    <p:sldId id="651" r:id="rId9"/>
    <p:sldId id="643" r:id="rId10"/>
    <p:sldId id="644" r:id="rId11"/>
    <p:sldId id="629" r:id="rId12"/>
    <p:sldId id="628" r:id="rId13"/>
    <p:sldId id="634" r:id="rId14"/>
    <p:sldId id="631" r:id="rId15"/>
    <p:sldId id="630" r:id="rId16"/>
    <p:sldId id="646" r:id="rId17"/>
    <p:sldId id="647" r:id="rId18"/>
    <p:sldId id="648" r:id="rId19"/>
    <p:sldId id="649" r:id="rId20"/>
    <p:sldId id="650" r:id="rId21"/>
    <p:sldId id="52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67A5B-D439-DD4E-A637-827378D75345}" v="59" dt="2019-10-10T15:48:12.011"/>
    <p1510:client id="{854325B3-BCB0-E282-EDBB-DF2D9B900499}" v="152" dt="2020-11-24T01:12:10.290"/>
    <p1510:client id="{983D3192-F7B4-7C41-4CAA-55B54D0A3C83}" v="29" dt="2020-11-22T22:30:09.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3197" autoAdjust="0"/>
  </p:normalViewPr>
  <p:slideViewPr>
    <p:cSldViewPr snapToGrid="0" snapToObjects="1">
      <p:cViewPr varScale="1">
        <p:scale>
          <a:sx n="95" d="100"/>
          <a:sy n="95" d="100"/>
        </p:scale>
        <p:origin x="2226"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3299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10</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blog.richardkeller.net</a:t>
            </a:r>
            <a:r>
              <a:rPr lang="en-US" sz="1200" b="0" i="0" kern="1200" dirty="0">
                <a:solidFill>
                  <a:schemeClr val="tx1"/>
                </a:solidFill>
                <a:effectLst/>
                <a:latin typeface="+mn-lt"/>
                <a:ea typeface="+mn-ea"/>
                <a:cs typeface="+mn-cs"/>
              </a:rPr>
              <a:t>/anatomy-of-a-serverless-</a:t>
            </a:r>
            <a:r>
              <a:rPr lang="en-US" sz="1200" b="0" i="0" kern="1200" dirty="0" err="1">
                <a:solidFill>
                  <a:schemeClr val="tx1"/>
                </a:solidFill>
                <a:effectLst/>
                <a:latin typeface="+mn-lt"/>
                <a:ea typeface="+mn-ea"/>
                <a:cs typeface="+mn-cs"/>
              </a:rPr>
              <a:t>yaml</a:t>
            </a:r>
            <a:r>
              <a:rPr lang="en-US" sz="1200" b="0" i="0" kern="1200" dirty="0">
                <a:solidFill>
                  <a:schemeClr val="tx1"/>
                </a:solidFill>
                <a:effectLst/>
                <a:latin typeface="+mn-lt"/>
                <a:ea typeface="+mn-ea"/>
                <a:cs typeface="+mn-cs"/>
              </a:rPr>
              <a:t>-file/#:~:text=Serverless.-,yml,YAML%20file%20is%20the%20provider.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11</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12</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lambci</a:t>
            </a:r>
            <a:r>
              <a:rPr lang="en-US" dirty="0"/>
              <a:t>/docker-lambda</a:t>
            </a:r>
          </a:p>
          <a:p>
            <a:endParaRPr lang="en-US" dirty="0"/>
          </a:p>
          <a:p>
            <a:r>
              <a:rPr lang="en-US" dirty="0"/>
              <a:t>https://</a:t>
            </a:r>
            <a:r>
              <a:rPr lang="en-US" dirty="0" err="1"/>
              <a:t>www.serverless.com</a:t>
            </a:r>
            <a:r>
              <a:rPr lang="en-US" dirty="0"/>
              <a:t>/blog/serverless-python-packaging</a:t>
            </a:r>
          </a:p>
          <a:p>
            <a:endParaRPr lang="en-US" dirty="0"/>
          </a:p>
          <a:p>
            <a:r>
              <a:rPr lang="en-US" dirty="0"/>
              <a:t>(</a:t>
            </a:r>
            <a:r>
              <a:rPr lang="en-US" dirty="0" err="1"/>
              <a:t>venv</a:t>
            </a:r>
            <a:r>
              <a:rPr lang="en-US" dirty="0"/>
              <a:t>) $ serverless deploy </a:t>
            </a:r>
          </a:p>
          <a:p>
            <a:r>
              <a:rPr lang="en-US" sz="1200" u="none" strike="noStrike" kern="1200" dirty="0">
                <a:solidFill>
                  <a:schemeClr val="tx1"/>
                </a:solidFill>
                <a:effectLst/>
                <a:latin typeface="+mn-lt"/>
                <a:ea typeface="+mn-ea"/>
                <a:cs typeface="+mn-cs"/>
              </a:rPr>
              <a:t>2 </a:t>
            </a:r>
            <a:r>
              <a:rPr lang="en-US" dirty="0"/>
              <a:t>Serverless: Parsing Python </a:t>
            </a:r>
            <a:r>
              <a:rPr lang="en-US" dirty="0" err="1"/>
              <a:t>requirements.txt</a:t>
            </a:r>
            <a:r>
              <a:rPr lang="en-US" dirty="0"/>
              <a:t> </a:t>
            </a:r>
          </a:p>
          <a:p>
            <a:r>
              <a:rPr lang="en-US" sz="1200" u="none" strike="noStrike" kern="1200" dirty="0">
                <a:solidFill>
                  <a:schemeClr val="tx1"/>
                </a:solidFill>
                <a:effectLst/>
                <a:latin typeface="+mn-lt"/>
                <a:ea typeface="+mn-ea"/>
                <a:cs typeface="+mn-cs"/>
              </a:rPr>
              <a:t>3 </a:t>
            </a:r>
            <a:r>
              <a:rPr lang="en-US" dirty="0"/>
              <a:t>Serverless: Installing required Python packages </a:t>
            </a:r>
            <a:r>
              <a:rPr lang="en-US" sz="1200" kern="1200" dirty="0">
                <a:solidFill>
                  <a:schemeClr val="tx1"/>
                </a:solidFill>
                <a:effectLst/>
                <a:latin typeface="+mn-lt"/>
                <a:ea typeface="+mn-ea"/>
                <a:cs typeface="+mn-cs"/>
              </a:rPr>
              <a:t>for</a:t>
            </a:r>
            <a:r>
              <a:rPr lang="en-US" dirty="0"/>
              <a:t> runtime python3.6... </a:t>
            </a:r>
          </a:p>
          <a:p>
            <a:r>
              <a:rPr lang="en-US" sz="1200" u="none" strike="noStrike" kern="1200" dirty="0">
                <a:solidFill>
                  <a:schemeClr val="tx1"/>
                </a:solidFill>
                <a:effectLst/>
                <a:latin typeface="+mn-lt"/>
                <a:ea typeface="+mn-ea"/>
                <a:cs typeface="+mn-cs"/>
              </a:rPr>
              <a:t>4 </a:t>
            </a:r>
            <a:r>
              <a:rPr lang="en-US" dirty="0"/>
              <a:t>Serverless: Docker Image: </a:t>
            </a:r>
            <a:r>
              <a:rPr lang="en-US" dirty="0" err="1"/>
              <a:t>lambci</a:t>
            </a:r>
            <a:r>
              <a:rPr lang="en-US" dirty="0"/>
              <a:t>/lambda:build-python3.6 </a:t>
            </a:r>
          </a:p>
          <a:p>
            <a:r>
              <a:rPr lang="en-US" sz="1200" u="none" strike="noStrike" kern="1200" dirty="0">
                <a:solidFill>
                  <a:schemeClr val="tx1"/>
                </a:solidFill>
                <a:effectLst/>
                <a:latin typeface="+mn-lt"/>
                <a:ea typeface="+mn-ea"/>
                <a:cs typeface="+mn-cs"/>
              </a:rPr>
              <a:t>5 </a:t>
            </a:r>
            <a:r>
              <a:rPr lang="en-US" dirty="0"/>
              <a:t>Serverless: Linking required Python packages..</a:t>
            </a:r>
          </a:p>
        </p:txBody>
      </p:sp>
      <p:sp>
        <p:nvSpPr>
          <p:cNvPr id="4" name="Slide Number Placeholder 3"/>
          <p:cNvSpPr>
            <a:spLocks noGrp="1"/>
          </p:cNvSpPr>
          <p:nvPr>
            <p:ph type="sldNum" sz="quarter" idx="5"/>
          </p:nvPr>
        </p:nvSpPr>
        <p:spPr/>
        <p:txBody>
          <a:bodyPr/>
          <a:lstStyle/>
          <a:p>
            <a:fld id="{1B0D91D7-F22D-4CDC-8F75-E7F369B9B3B7}" type="slidenum">
              <a:rPr lang="en-US" smtClean="0"/>
              <a:t>13</a:t>
            </a:fld>
            <a:endParaRPr lang="en-US"/>
          </a:p>
        </p:txBody>
      </p:sp>
    </p:spTree>
    <p:extLst>
      <p:ext uri="{BB962C8B-B14F-4D97-AF65-F5344CB8AC3E}">
        <p14:creationId xmlns:p14="http://schemas.microsoft.com/office/powerpoint/2010/main" val="335324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16</a:t>
            </a:fld>
            <a:endParaRPr lang="en-US"/>
          </a:p>
        </p:txBody>
      </p:sp>
    </p:spTree>
    <p:extLst>
      <p:ext uri="{BB962C8B-B14F-4D97-AF65-F5344CB8AC3E}">
        <p14:creationId xmlns:p14="http://schemas.microsoft.com/office/powerpoint/2010/main" val="236243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17</a:t>
            </a:fld>
            <a:endParaRPr lang="en-US"/>
          </a:p>
        </p:txBody>
      </p:sp>
    </p:spTree>
    <p:extLst>
      <p:ext uri="{BB962C8B-B14F-4D97-AF65-F5344CB8AC3E}">
        <p14:creationId xmlns:p14="http://schemas.microsoft.com/office/powerpoint/2010/main" val="263870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Pools – Shares authentication details; cannot deal with authorizations</a:t>
            </a:r>
          </a:p>
          <a:p>
            <a:r>
              <a:rPr lang="en-US" dirty="0"/>
              <a:t>IAM Federated – Validates accesses against IAM</a:t>
            </a:r>
          </a:p>
          <a:p>
            <a:r>
              <a:rPr lang="en-US" dirty="0"/>
              <a:t>Custom – checks cache; validates against IAM</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18</a:t>
            </a:fld>
            <a:endParaRPr lang="en-US"/>
          </a:p>
        </p:txBody>
      </p:sp>
    </p:spTree>
    <p:extLst>
      <p:ext uri="{BB962C8B-B14F-4D97-AF65-F5344CB8AC3E}">
        <p14:creationId xmlns:p14="http://schemas.microsoft.com/office/powerpoint/2010/main" val="3660684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19</a:t>
            </a:fld>
            <a:endParaRPr lang="en-US"/>
          </a:p>
        </p:txBody>
      </p:sp>
    </p:spTree>
    <p:extLst>
      <p:ext uri="{BB962C8B-B14F-4D97-AF65-F5344CB8AC3E}">
        <p14:creationId xmlns:p14="http://schemas.microsoft.com/office/powerpoint/2010/main" val="223015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lambci/docker-lambd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apigateway/latest/developerguide/welcom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12" Type="http://schemas.openxmlformats.org/officeDocument/2006/relationships/hyperlink" Target="https://www.youtube.com/watch?v=AV24RTvbgW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dirty="0"/>
              <a:t>DS 6346: 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a:xfrm>
            <a:off x="457200" y="1877291"/>
            <a:ext cx="8229600" cy="2625436"/>
          </a:xfrm>
        </p:spPr>
        <p:txBody>
          <a:bodyPr vert="horz" lIns="91440" tIns="45720" rIns="91440" bIns="45720" rtlCol="0" anchor="t">
            <a:noAutofit/>
          </a:bodyPr>
          <a:lstStyle/>
          <a:p>
            <a:pPr>
              <a:buFont typeface="Arial"/>
            </a:pPr>
            <a:r>
              <a:rPr lang="en-US" sz="2800" dirty="0">
                <a:ea typeface="+mn-lt"/>
                <a:cs typeface="+mn-lt"/>
              </a:rPr>
              <a:t>Next is the cloud deployment and at a high overview utilized: </a:t>
            </a:r>
            <a:endParaRPr lang="en-US" sz="2800" dirty="0">
              <a:cs typeface="Arial"/>
            </a:endParaRPr>
          </a:p>
          <a:p>
            <a:pPr lvl="1"/>
            <a:r>
              <a:rPr lang="en-US" sz="2400" dirty="0">
                <a:ea typeface="+mn-lt"/>
                <a:cs typeface="+mn-lt"/>
              </a:rPr>
              <a:t>Configure Serverless framework</a:t>
            </a:r>
            <a:endParaRPr lang="en-US" sz="2400" dirty="0">
              <a:cs typeface="Arial"/>
            </a:endParaRPr>
          </a:p>
          <a:p>
            <a:pPr lvl="1"/>
            <a:r>
              <a:rPr lang="en-US" sz="2400" dirty="0">
                <a:ea typeface="+mn-lt"/>
                <a:cs typeface="+mn-lt"/>
              </a:rPr>
              <a:t>API Gateway</a:t>
            </a:r>
            <a:endParaRPr lang="en-US" sz="2400" dirty="0">
              <a:cs typeface="Arial"/>
            </a:endParaRPr>
          </a:p>
          <a:p>
            <a:pPr lvl="1"/>
            <a:r>
              <a:rPr lang="en-US" sz="2400" dirty="0">
                <a:ea typeface="+mn-lt"/>
                <a:cs typeface="+mn-lt"/>
              </a:rPr>
              <a:t>Lambda functions</a:t>
            </a:r>
            <a:endParaRPr lang="en-US" sz="2400" dirty="0">
              <a:cs typeface="Arial"/>
            </a:endParaRPr>
          </a:p>
          <a:p>
            <a:pPr lvl="1"/>
            <a:r>
              <a:rPr lang="en-US" sz="2400" dirty="0">
                <a:ea typeface="+mn-lt"/>
                <a:cs typeface="+mn-lt"/>
              </a:rPr>
              <a:t>RDS</a:t>
            </a:r>
            <a:endParaRPr lang="en-US" sz="2400" dirty="0">
              <a:cs typeface="Arial"/>
            </a:endParaRPr>
          </a:p>
          <a:p>
            <a:r>
              <a:rPr lang="en-US" sz="2800" dirty="0">
                <a:ea typeface="+mn-lt"/>
                <a:cs typeface="+mn-lt"/>
              </a:rPr>
              <a:t>Chance will now walk you through each of those cloud components and how it was deployed to AWS</a:t>
            </a:r>
            <a:br>
              <a:rPr lang="en-US" sz="2800" dirty="0"/>
            </a:br>
            <a:endParaRPr lang="en-US" sz="2800" dirty="0">
              <a:cs typeface="Arial"/>
            </a:endParaRPr>
          </a:p>
        </p:txBody>
      </p:sp>
    </p:spTree>
    <p:extLst>
      <p:ext uri="{BB962C8B-B14F-4D97-AF65-F5344CB8AC3E}">
        <p14:creationId xmlns:p14="http://schemas.microsoft.com/office/powerpoint/2010/main" val="145567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AWS Serverless Predication Flow</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09710" y="5767623"/>
            <a:ext cx="8141108" cy="823900"/>
          </a:xfrm>
        </p:spPr>
        <p:txBody>
          <a:bodyPr/>
          <a:lstStyle/>
          <a:p>
            <a:pPr marL="0" indent="0">
              <a:buNone/>
            </a:pPr>
            <a:r>
              <a:rPr lang="en-US" sz="2400" dirty="0"/>
              <a:t>Serverless Framework generates cloud formation code through your project’s </a:t>
            </a:r>
            <a:r>
              <a:rPr lang="en-US" sz="2400" b="1" dirty="0"/>
              <a:t>YAML</a:t>
            </a:r>
            <a:r>
              <a:rPr lang="en-US" sz="2400" dirty="0"/>
              <a:t> file configuration.</a:t>
            </a:r>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4" name="Picture 3" descr="A picture containing graphical user interface, diagram&#10;&#10;Description automatically generated">
            <a:extLst>
              <a:ext uri="{FF2B5EF4-FFF2-40B4-BE49-F238E27FC236}">
                <a16:creationId xmlns:a16="http://schemas.microsoft.com/office/drawing/2014/main" id="{24BB4181-4830-1B42-A19C-73A8F4A0180E}"/>
              </a:ext>
            </a:extLst>
          </p:cNvPr>
          <p:cNvPicPr>
            <a:picLocks noChangeAspect="1"/>
          </p:cNvPicPr>
          <p:nvPr/>
        </p:nvPicPr>
        <p:blipFill>
          <a:blip r:embed="rId3"/>
          <a:stretch>
            <a:fillRect/>
          </a:stretch>
        </p:blipFill>
        <p:spPr>
          <a:xfrm>
            <a:off x="730250" y="1537611"/>
            <a:ext cx="7683500" cy="4064000"/>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Serverless Framework</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Open-source framework built with </a:t>
            </a:r>
            <a:r>
              <a:rPr lang="en-US" sz="2800" b="1" dirty="0"/>
              <a:t>Node.js </a:t>
            </a:r>
            <a:r>
              <a:rPr lang="en-US" sz="2800" dirty="0"/>
              <a:t>(supports a </a:t>
            </a:r>
            <a:r>
              <a:rPr lang="en-US" sz="2800" b="1" dirty="0"/>
              <a:t>variety</a:t>
            </a:r>
            <a:r>
              <a:rPr lang="en-US" sz="2800" dirty="0"/>
              <a:t> of </a:t>
            </a:r>
            <a:r>
              <a:rPr lang="en-US" sz="2800" b="1" dirty="0"/>
              <a:t>cloud platforms </a:t>
            </a:r>
            <a:r>
              <a:rPr lang="en-US" sz="2800" dirty="0"/>
              <a:t>and </a:t>
            </a:r>
            <a:r>
              <a:rPr lang="en-US" sz="2800" b="1" dirty="0"/>
              <a:t>programming languages</a:t>
            </a:r>
            <a:r>
              <a:rPr lang="en-US" sz="2800"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684AEE9B-6E6E-7544-89C7-464335EA3841}"/>
              </a:ext>
            </a:extLst>
          </p:cNvPr>
          <p:cNvPicPr>
            <a:picLocks noChangeAspect="1"/>
          </p:cNvPicPr>
          <p:nvPr/>
        </p:nvPicPr>
        <p:blipFill>
          <a:blip r:embed="rId3"/>
          <a:stretch>
            <a:fillRect/>
          </a:stretch>
        </p:blipFill>
        <p:spPr>
          <a:xfrm>
            <a:off x="5100930" y="3429000"/>
            <a:ext cx="3413802" cy="2662336"/>
          </a:xfrm>
          <a:prstGeom prst="rect">
            <a:avLst/>
          </a:prstGeom>
        </p:spPr>
      </p:pic>
      <p:pic>
        <p:nvPicPr>
          <p:cNvPr id="11" name="Picture 10">
            <a:extLst>
              <a:ext uri="{FF2B5EF4-FFF2-40B4-BE49-F238E27FC236}">
                <a16:creationId xmlns:a16="http://schemas.microsoft.com/office/drawing/2014/main" id="{DAD9CDF4-5D64-764C-9985-1A4E768DD5ED}"/>
              </a:ext>
            </a:extLst>
          </p:cNvPr>
          <p:cNvPicPr>
            <a:picLocks noChangeAspect="1"/>
          </p:cNvPicPr>
          <p:nvPr/>
        </p:nvPicPr>
        <p:blipFill>
          <a:blip r:embed="rId4"/>
          <a:stretch>
            <a:fillRect/>
          </a:stretch>
        </p:blipFill>
        <p:spPr>
          <a:xfrm>
            <a:off x="360071" y="3452068"/>
            <a:ext cx="3683000" cy="2616200"/>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Local Setup and Validation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01446" y="1895155"/>
            <a:ext cx="8141108" cy="889665"/>
          </a:xfrm>
        </p:spPr>
        <p:txBody>
          <a:bodyPr/>
          <a:lstStyle/>
          <a:p>
            <a:r>
              <a:rPr lang="en-US" sz="2400" dirty="0"/>
              <a:t>The </a:t>
            </a:r>
            <a:r>
              <a:rPr lang="en-US" sz="2400" b="1" dirty="0" err="1"/>
              <a:t>sls</a:t>
            </a:r>
            <a:r>
              <a:rPr lang="en-US" sz="2400" b="1" dirty="0"/>
              <a:t> invoke </a:t>
            </a:r>
            <a:r>
              <a:rPr lang="en-US" sz="2400" dirty="0"/>
              <a:t>command allows you to </a:t>
            </a:r>
            <a:r>
              <a:rPr lang="en-US" sz="2400" b="1" dirty="0"/>
              <a:t>test</a:t>
            </a:r>
            <a:r>
              <a:rPr lang="en-US" sz="2400" dirty="0"/>
              <a:t> the solution </a:t>
            </a:r>
            <a:r>
              <a:rPr lang="en-US" sz="2400" b="1" dirty="0"/>
              <a:t>locally</a:t>
            </a:r>
            <a:r>
              <a:rPr lang="en-US" sz="2400" dirty="0"/>
              <a:t> (</a:t>
            </a:r>
            <a:r>
              <a:rPr lang="en-US" sz="2400" dirty="0" err="1"/>
              <a:t>sls</a:t>
            </a:r>
            <a:r>
              <a:rPr lang="en-US" sz="2400" dirty="0"/>
              <a:t> is an alias for serverless)</a:t>
            </a:r>
          </a:p>
          <a:p>
            <a:r>
              <a:rPr lang="en-US" sz="2400" dirty="0"/>
              <a:t>As software can change with upgrades, </a:t>
            </a:r>
            <a:r>
              <a:rPr lang="en-US" sz="2400" b="1" dirty="0"/>
              <a:t>lock</a:t>
            </a:r>
            <a:r>
              <a:rPr lang="en-US" sz="2400" dirty="0"/>
              <a:t> in your </a:t>
            </a:r>
            <a:r>
              <a:rPr lang="en-US" sz="2400" b="1" dirty="0"/>
              <a:t>versions</a:t>
            </a:r>
            <a:r>
              <a:rPr lang="en-US" sz="2400" dirty="0"/>
              <a:t> for </a:t>
            </a:r>
            <a:r>
              <a:rPr lang="en-US" sz="2400" b="1" dirty="0"/>
              <a:t>reproducibility</a:t>
            </a:r>
            <a:endParaRPr lang="en-US" sz="2400" dirty="0"/>
          </a:p>
          <a:p>
            <a:pPr marL="0" indent="0">
              <a:buNone/>
            </a:pPr>
            <a:endParaRPr lang="en-US" sz="2400"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6" name="Picture 5" descr="A picture containing text&#10;&#10;Description automatically generated">
            <a:extLst>
              <a:ext uri="{FF2B5EF4-FFF2-40B4-BE49-F238E27FC236}">
                <a16:creationId xmlns:a16="http://schemas.microsoft.com/office/drawing/2014/main" id="{CECC14ED-8D1E-F546-BAD9-F8F9F1237470}"/>
              </a:ext>
            </a:extLst>
          </p:cNvPr>
          <p:cNvPicPr>
            <a:picLocks noChangeAspect="1"/>
          </p:cNvPicPr>
          <p:nvPr/>
        </p:nvPicPr>
        <p:blipFill>
          <a:blip r:embed="rId3"/>
          <a:stretch>
            <a:fillRect/>
          </a:stretch>
        </p:blipFill>
        <p:spPr>
          <a:xfrm>
            <a:off x="103909" y="4073181"/>
            <a:ext cx="8936182" cy="1929048"/>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Build Dependencies with Docker</a:t>
            </a:r>
          </a:p>
        </p:txBody>
      </p:sp>
      <p:pic>
        <p:nvPicPr>
          <p:cNvPr id="3" name="Picture 2">
            <a:extLst>
              <a:ext uri="{FF2B5EF4-FFF2-40B4-BE49-F238E27FC236}">
                <a16:creationId xmlns:a16="http://schemas.microsoft.com/office/drawing/2014/main" id="{68D5A061-98E6-F94B-A7C4-61B60B1A63A4}"/>
              </a:ext>
            </a:extLst>
          </p:cNvPr>
          <p:cNvPicPr>
            <a:picLocks noChangeAspect="1"/>
          </p:cNvPicPr>
          <p:nvPr/>
        </p:nvPicPr>
        <p:blipFill>
          <a:blip r:embed="rId3"/>
          <a:stretch>
            <a:fillRect/>
          </a:stretch>
        </p:blipFill>
        <p:spPr>
          <a:xfrm>
            <a:off x="1123949" y="1732263"/>
            <a:ext cx="6896100" cy="2743200"/>
          </a:xfrm>
          <a:prstGeom prst="rect">
            <a:avLst/>
          </a:prstGeom>
        </p:spPr>
      </p:pic>
      <p:sp>
        <p:nvSpPr>
          <p:cNvPr id="9" name="Content Placeholder 4">
            <a:extLst>
              <a:ext uri="{FF2B5EF4-FFF2-40B4-BE49-F238E27FC236}">
                <a16:creationId xmlns:a16="http://schemas.microsoft.com/office/drawing/2014/main" id="{D860023B-35AA-3440-BA9D-E13E63CED282}"/>
              </a:ext>
            </a:extLst>
          </p:cNvPr>
          <p:cNvSpPr txBox="1">
            <a:spLocks/>
          </p:cNvSpPr>
          <p:nvPr/>
        </p:nvSpPr>
        <p:spPr>
          <a:xfrm>
            <a:off x="486250" y="4836126"/>
            <a:ext cx="8171499" cy="1696292"/>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A sandbox environment that is almost identical to the one set up in AWS Lambda (libraries, environment variables, etc..)</a:t>
            </a:r>
          </a:p>
          <a:p>
            <a:pPr marL="0" indent="0" algn="ctr">
              <a:buNone/>
            </a:pPr>
            <a:r>
              <a:rPr lang="en-US" sz="2400" dirty="0">
                <a:hlinkClick r:id="rId4"/>
              </a:rPr>
              <a:t>https://github.com/lambci/docker-lambda</a:t>
            </a:r>
            <a:r>
              <a:rPr lang="en-US" sz="2400" dirty="0"/>
              <a:t>	 </a:t>
            </a:r>
            <a:endParaRPr lang="en-US" dirty="0"/>
          </a:p>
          <a:p>
            <a:pPr marL="0" indent="0">
              <a:buNone/>
            </a:pPr>
            <a:endParaRPr lang="en-US" dirty="0"/>
          </a:p>
          <a:p>
            <a:endParaRPr lang="en-US" dirty="0"/>
          </a:p>
          <a:p>
            <a:pPr marL="0" indent="0">
              <a:buFont typeface="Arial" charset="0"/>
              <a:buNone/>
            </a:pPr>
            <a:endParaRPr lang="en-US" sz="1600" i="1" dirty="0"/>
          </a:p>
          <a:p>
            <a:pPr marL="0" indent="0">
              <a:buFont typeface="Arial" charset="0"/>
              <a:buNone/>
            </a:pPr>
            <a:endParaRPr lang="en-US" dirty="0"/>
          </a:p>
          <a:p>
            <a:pPr marL="0" indent="0">
              <a:buFont typeface="Arial" charset="0"/>
              <a:buNone/>
            </a:pPr>
            <a:endParaRPr lang="en-US" dirty="0"/>
          </a:p>
        </p:txBody>
      </p:sp>
    </p:spTree>
    <p:extLst>
      <p:ext uri="{BB962C8B-B14F-4D97-AF65-F5344CB8AC3E}">
        <p14:creationId xmlns:p14="http://schemas.microsoft.com/office/powerpoint/2010/main" val="18372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Demo</a:t>
            </a:r>
          </a:p>
        </p:txBody>
      </p:sp>
      <p:graphicFrame>
        <p:nvGraphicFramePr>
          <p:cNvPr id="6" name="Table 5">
            <a:extLst>
              <a:ext uri="{FF2B5EF4-FFF2-40B4-BE49-F238E27FC236}">
                <a16:creationId xmlns:a16="http://schemas.microsoft.com/office/drawing/2014/main" id="{3C91CE52-4B3C-42E5-8D33-725B2966A8FC}"/>
              </a:ext>
            </a:extLst>
          </p:cNvPr>
          <p:cNvGraphicFramePr>
            <a:graphicFrameLocks noGrp="1"/>
          </p:cNvGraphicFramePr>
          <p:nvPr>
            <p:extLst>
              <p:ext uri="{D42A27DB-BD31-4B8C-83A1-F6EECF244321}">
                <p14:modId xmlns:p14="http://schemas.microsoft.com/office/powerpoint/2010/main" val="947288912"/>
              </p:ext>
            </p:extLst>
          </p:nvPr>
        </p:nvGraphicFramePr>
        <p:xfrm>
          <a:off x="457200" y="1795242"/>
          <a:ext cx="8229600" cy="3063240"/>
        </p:xfrm>
        <a:graphic>
          <a:graphicData uri="http://schemas.openxmlformats.org/drawingml/2006/table">
            <a:tbl>
              <a:tblPr firstRow="1" bandRow="1">
                <a:tableStyleId>{2D5ABB26-0587-4C30-8999-92F81FD0307C}</a:tableStyleId>
              </a:tblPr>
              <a:tblGrid>
                <a:gridCol w="6407227">
                  <a:extLst>
                    <a:ext uri="{9D8B030D-6E8A-4147-A177-3AD203B41FA5}">
                      <a16:colId xmlns:a16="http://schemas.microsoft.com/office/drawing/2014/main" val="20000"/>
                    </a:ext>
                  </a:extLst>
                </a:gridCol>
                <a:gridCol w="1822373">
                  <a:extLst>
                    <a:ext uri="{9D8B030D-6E8A-4147-A177-3AD203B41FA5}">
                      <a16:colId xmlns:a16="http://schemas.microsoft.com/office/drawing/2014/main" val="20001"/>
                    </a:ext>
                  </a:extLst>
                </a:gridCol>
              </a:tblGrid>
              <a:tr h="364500">
                <a:tc>
                  <a:txBody>
                    <a:bodyPr/>
                    <a:lstStyle/>
                    <a:p>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TOPIC</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0" algn="l" defTabSz="914400" rtl="0" eaLnBrk="1" latinLnBrk="0" hangingPunct="1"/>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Time</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0"/>
                  </a:ext>
                </a:extLst>
              </a:tr>
              <a:tr h="2301422">
                <a:tc>
                  <a:txBody>
                    <a:bodyPr/>
                    <a:lstStyle/>
                    <a:p>
                      <a:pPr marL="0" indent="0">
                        <a:buFont typeface="Arial" panose="020B0604020202020204" pitchFamily="34" charset="0"/>
                        <a:buNone/>
                      </a:pPr>
                      <a:r>
                        <a:rPr lang="en-US" sz="2400" b="1" baseline="0" dirty="0">
                          <a:latin typeface="Calibri" panose="020F0502020204030204" pitchFamily="34" charset="0"/>
                          <a:cs typeface="Calibri" panose="020F0502020204030204" pitchFamily="34" charset="0"/>
                        </a:rPr>
                        <a:t>Discovery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Show YAML file configuration</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Open </a:t>
                      </a:r>
                      <a:r>
                        <a:rPr lang="en-US" sz="2400" kern="1200" dirty="0" err="1">
                          <a:solidFill>
                            <a:schemeClr val="tx1"/>
                          </a:solidFill>
                          <a:latin typeface="+mn-lt"/>
                          <a:ea typeface="+mn-ea"/>
                          <a:cs typeface="+mn-cs"/>
                        </a:rPr>
                        <a:t>Pipfile</a:t>
                      </a:r>
                      <a:r>
                        <a:rPr lang="en-US" sz="2400" kern="1200" dirty="0">
                          <a:solidFill>
                            <a:schemeClr val="tx1"/>
                          </a:solidFill>
                          <a:latin typeface="+mn-lt"/>
                          <a:ea typeface="+mn-ea"/>
                          <a:cs typeface="+mn-cs"/>
                        </a:rPr>
                        <a:t> and </a:t>
                      </a:r>
                      <a:r>
                        <a:rPr lang="en-US" sz="2400" kern="1200" dirty="0" err="1">
                          <a:solidFill>
                            <a:schemeClr val="tx1"/>
                          </a:solidFill>
                          <a:latin typeface="+mn-lt"/>
                          <a:ea typeface="+mn-ea"/>
                          <a:cs typeface="+mn-cs"/>
                        </a:rPr>
                        <a:t>package.json</a:t>
                      </a:r>
                      <a:r>
                        <a:rPr lang="en-US" sz="2400" kern="1200" dirty="0">
                          <a:solidFill>
                            <a:schemeClr val="tx1"/>
                          </a:solidFill>
                          <a:latin typeface="+mn-lt"/>
                          <a:ea typeface="+mn-ea"/>
                          <a:cs typeface="+mn-cs"/>
                        </a:rPr>
                        <a:t> files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Review the python directory structure</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Invoke the lambda function locally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Deploy to AWS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Confirm the results</a:t>
                      </a: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r>
                        <a:rPr lang="en-US" sz="2400" baseline="0" dirty="0">
                          <a:latin typeface="Calibri" panose="020F0502020204030204" pitchFamily="34" charset="0"/>
                          <a:cs typeface="Calibri" panose="020F0502020204030204" pitchFamily="34" charset="0"/>
                        </a:rPr>
                        <a:t>3 minutes</a:t>
                      </a:r>
                      <a:endParaRPr lang="en-US" sz="2400" dirty="0">
                        <a:latin typeface="Calibri" panose="020F0502020204030204" pitchFamily="34" charset="0"/>
                        <a:cs typeface="Calibri" panose="020F0502020204030204" pitchFamily="34" charset="0"/>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491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RDS Integration</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464016"/>
            <a:ext cx="8229600" cy="1809344"/>
          </a:xfrm>
        </p:spPr>
        <p:txBody>
          <a:bodyPr/>
          <a:lstStyle/>
          <a:p>
            <a:r>
              <a:rPr lang="en-US" sz="2400" dirty="0"/>
              <a:t>Application uses a PostgreSQL on RDS to capture the predictions along with the corresponding payloads</a:t>
            </a:r>
          </a:p>
          <a:p>
            <a:r>
              <a:rPr lang="en-US" sz="2400" dirty="0"/>
              <a:t>Purpose of this data is to monitor the effectiveness of the prediction model, and tune it further as needed</a:t>
            </a:r>
          </a:p>
        </p:txBody>
      </p:sp>
      <p:pic>
        <p:nvPicPr>
          <p:cNvPr id="5" name="Picture 4">
            <a:extLst>
              <a:ext uri="{FF2B5EF4-FFF2-40B4-BE49-F238E27FC236}">
                <a16:creationId xmlns:a16="http://schemas.microsoft.com/office/drawing/2014/main" id="{15D41F1E-FF68-498D-81EA-B2452BED821B}"/>
              </a:ext>
            </a:extLst>
          </p:cNvPr>
          <p:cNvPicPr>
            <a:picLocks noChangeAspect="1"/>
          </p:cNvPicPr>
          <p:nvPr/>
        </p:nvPicPr>
        <p:blipFill>
          <a:blip r:embed="rId2"/>
          <a:stretch>
            <a:fillRect/>
          </a:stretch>
        </p:blipFill>
        <p:spPr>
          <a:xfrm>
            <a:off x="609955" y="3448456"/>
            <a:ext cx="7924090" cy="2047611"/>
          </a:xfrm>
          <a:prstGeom prst="rect">
            <a:avLst/>
          </a:prstGeom>
          <a:ln>
            <a:solidFill>
              <a:srgbClr val="0070C0"/>
            </a:solidFill>
          </a:ln>
        </p:spPr>
      </p:pic>
      <p:sp>
        <p:nvSpPr>
          <p:cNvPr id="6" name="Oval 5">
            <a:extLst>
              <a:ext uri="{FF2B5EF4-FFF2-40B4-BE49-F238E27FC236}">
                <a16:creationId xmlns:a16="http://schemas.microsoft.com/office/drawing/2014/main" id="{C82BE0AB-3841-4580-AC52-1575169DDC5F}"/>
              </a:ext>
            </a:extLst>
          </p:cNvPr>
          <p:cNvSpPr/>
          <p:nvPr/>
        </p:nvSpPr>
        <p:spPr>
          <a:xfrm>
            <a:off x="744166" y="4053972"/>
            <a:ext cx="7655668" cy="83657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78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Secrets Manager</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371601"/>
            <a:ext cx="8229600" cy="3375498"/>
          </a:xfrm>
        </p:spPr>
        <p:txBody>
          <a:bodyPr/>
          <a:lstStyle/>
          <a:p>
            <a:r>
              <a:rPr lang="en-US" sz="1800" dirty="0"/>
              <a:t>Advantages of Secrets Manager:</a:t>
            </a:r>
          </a:p>
          <a:p>
            <a:pPr lvl="1"/>
            <a:r>
              <a:rPr lang="en-US" sz="1600" dirty="0"/>
              <a:t>Offers built-in integration for databases on RDS</a:t>
            </a:r>
          </a:p>
          <a:p>
            <a:pPr lvl="1"/>
            <a:r>
              <a:rPr lang="en-US" sz="1600" dirty="0"/>
              <a:t>Secures applications </a:t>
            </a:r>
          </a:p>
          <a:p>
            <a:pPr lvl="1"/>
            <a:r>
              <a:rPr lang="en-US" sz="1600" dirty="0"/>
              <a:t>Allows rotating credentials natively</a:t>
            </a:r>
          </a:p>
          <a:p>
            <a:pPr lvl="1"/>
            <a:r>
              <a:rPr lang="en-US" sz="1600" dirty="0"/>
              <a:t>Enables access control using AWS AIM policies</a:t>
            </a:r>
          </a:p>
          <a:p>
            <a:pPr marL="342900" lvl="1" indent="-342900"/>
            <a:r>
              <a:rPr lang="en-US" sz="1800" dirty="0"/>
              <a:t>Steps involved:</a:t>
            </a:r>
          </a:p>
          <a:p>
            <a:pPr lvl="1"/>
            <a:r>
              <a:rPr lang="en-US" sz="1600" dirty="0"/>
              <a:t>Store a new secret - choose Credentials for RDS database; enable encryption</a:t>
            </a:r>
          </a:p>
          <a:p>
            <a:pPr lvl="1"/>
            <a:r>
              <a:rPr lang="en-US" sz="1600" dirty="0"/>
              <a:t>Attach it to RDS DB instance that accesses this credential</a:t>
            </a:r>
          </a:p>
          <a:p>
            <a:pPr lvl="1"/>
            <a:r>
              <a:rPr lang="en-US" sz="1600" dirty="0"/>
              <a:t>In the application, retrieve secret and decrypt using Secrets Manager API</a:t>
            </a:r>
          </a:p>
          <a:p>
            <a:pPr lvl="1"/>
            <a:r>
              <a:rPr lang="en-US" sz="1600" dirty="0"/>
              <a:t>Use the secret to establish connection to the RDS database</a:t>
            </a:r>
          </a:p>
        </p:txBody>
      </p:sp>
      <p:pic>
        <p:nvPicPr>
          <p:cNvPr id="9" name="Picture 8">
            <a:extLst>
              <a:ext uri="{FF2B5EF4-FFF2-40B4-BE49-F238E27FC236}">
                <a16:creationId xmlns:a16="http://schemas.microsoft.com/office/drawing/2014/main" id="{1836C524-7DE2-4365-A307-9FA8D2329936}"/>
              </a:ext>
            </a:extLst>
          </p:cNvPr>
          <p:cNvPicPr>
            <a:picLocks noChangeAspect="1"/>
          </p:cNvPicPr>
          <p:nvPr/>
        </p:nvPicPr>
        <p:blipFill>
          <a:blip r:embed="rId3"/>
          <a:stretch>
            <a:fillRect/>
          </a:stretch>
        </p:blipFill>
        <p:spPr>
          <a:xfrm>
            <a:off x="1034304" y="4747099"/>
            <a:ext cx="7075391" cy="1937309"/>
          </a:xfrm>
          <a:prstGeom prst="rect">
            <a:avLst/>
          </a:prstGeom>
          <a:ln>
            <a:solidFill>
              <a:srgbClr val="0070C0"/>
            </a:solidFill>
          </a:ln>
        </p:spPr>
      </p:pic>
    </p:spTree>
    <p:extLst>
      <p:ext uri="{BB962C8B-B14F-4D97-AF65-F5344CB8AC3E}">
        <p14:creationId xmlns:p14="http://schemas.microsoft.com/office/powerpoint/2010/main" val="398404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RDS Proxy</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371600"/>
            <a:ext cx="8229600" cy="5257799"/>
          </a:xfrm>
        </p:spPr>
        <p:txBody>
          <a:bodyPr/>
          <a:lstStyle/>
          <a:p>
            <a:r>
              <a:rPr lang="en-US" sz="1800" dirty="0"/>
              <a:t>What is it?</a:t>
            </a:r>
          </a:p>
          <a:p>
            <a:pPr lvl="1"/>
            <a:r>
              <a:rPr lang="en-US" sz="1600" dirty="0"/>
              <a:t>Fully managed, high-availability proxy for RDS</a:t>
            </a:r>
          </a:p>
          <a:p>
            <a:pPr lvl="1"/>
            <a:r>
              <a:rPr lang="en-US" sz="1600" dirty="0"/>
              <a:t>Helps make applications scalable, secure, and resilient</a:t>
            </a:r>
          </a:p>
          <a:p>
            <a:pPr marL="342900" lvl="1" indent="-342900"/>
            <a:r>
              <a:rPr lang="en-US" sz="1800" dirty="0"/>
              <a:t>Why do we use it?</a:t>
            </a:r>
          </a:p>
          <a:p>
            <a:pPr lvl="1"/>
            <a:r>
              <a:rPr lang="en-US" sz="1600" dirty="0"/>
              <a:t>Serverless applications deal with database connections at a high rate causing memory and computing resources contention</a:t>
            </a:r>
          </a:p>
          <a:p>
            <a:pPr lvl="1"/>
            <a:r>
              <a:rPr lang="en-US" sz="1600" dirty="0"/>
              <a:t>RDS Proxy allows pooling and sharing connections, improving the efficiency</a:t>
            </a:r>
          </a:p>
          <a:p>
            <a:pPr lvl="1"/>
            <a:r>
              <a:rPr lang="en-US" sz="1600" dirty="0"/>
              <a:t>Authentication and access can be managed through Secrets Manager and IAM</a:t>
            </a:r>
          </a:p>
          <a:p>
            <a:pPr marL="342900" lvl="1" indent="-342900"/>
            <a:r>
              <a:rPr lang="en-US" sz="1800" dirty="0"/>
              <a:t>How do we set it up?</a:t>
            </a:r>
          </a:p>
          <a:p>
            <a:pPr lvl="1"/>
            <a:r>
              <a:rPr lang="en-US" sz="1600" dirty="0"/>
              <a:t>Setup network prerequisites, if not already present – VPC, subnets, EC2 instance, and internet gateway</a:t>
            </a:r>
          </a:p>
          <a:p>
            <a:pPr lvl="1"/>
            <a:r>
              <a:rPr lang="en-US" sz="1600" dirty="0"/>
              <a:t>Setup DB credentials in Secrets Manager</a:t>
            </a:r>
          </a:p>
          <a:p>
            <a:pPr lvl="1"/>
            <a:r>
              <a:rPr lang="en-US" sz="1600" dirty="0"/>
              <a:t>Setup IAM policy to access proxy through Secrets Manager</a:t>
            </a:r>
          </a:p>
          <a:p>
            <a:pPr lvl="1"/>
            <a:r>
              <a:rPr lang="en-US" sz="1600" dirty="0"/>
              <a:t>Create RDS Proxy with relevant connectivity details above and required connection pool parameters</a:t>
            </a:r>
          </a:p>
          <a:p>
            <a:pPr lvl="1"/>
            <a:r>
              <a:rPr lang="en-US" sz="1600" dirty="0"/>
              <a:t>In the application, retrieve secret and decrypt using Secrets Manager API</a:t>
            </a:r>
          </a:p>
          <a:p>
            <a:pPr lvl="1"/>
            <a:r>
              <a:rPr lang="en-US" sz="1600" dirty="0"/>
              <a:t>Use the secret to establish connection to the RDS database</a:t>
            </a:r>
          </a:p>
        </p:txBody>
      </p:sp>
    </p:spTree>
    <p:extLst>
      <p:ext uri="{BB962C8B-B14F-4D97-AF65-F5344CB8AC3E}">
        <p14:creationId xmlns:p14="http://schemas.microsoft.com/office/powerpoint/2010/main" val="2509235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API Gateway</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3818106"/>
            <a:ext cx="8229600" cy="2850204"/>
          </a:xfrm>
        </p:spPr>
        <p:txBody>
          <a:bodyPr/>
          <a:lstStyle/>
          <a:p>
            <a:r>
              <a:rPr lang="en-US" sz="1600" dirty="0"/>
              <a:t>What is it?</a:t>
            </a:r>
          </a:p>
          <a:p>
            <a:pPr lvl="1"/>
            <a:r>
              <a:rPr lang="en-US" sz="1400" dirty="0"/>
              <a:t>AWS service for creating, publishing, maintaining, monitoring, and securing REST, HTTP, and WebSocket APIs</a:t>
            </a:r>
          </a:p>
          <a:p>
            <a:r>
              <a:rPr lang="en-US" sz="1600" dirty="0"/>
              <a:t>What does it do?</a:t>
            </a:r>
          </a:p>
          <a:p>
            <a:pPr lvl="1"/>
            <a:r>
              <a:rPr lang="en-US" sz="1400" dirty="0"/>
              <a:t>Creates a unified front-end for microservices</a:t>
            </a:r>
          </a:p>
          <a:p>
            <a:pPr lvl="1"/>
            <a:r>
              <a:rPr lang="en-US" sz="1400" dirty="0"/>
              <a:t>Provides DDoS protection and throttling –CloudFront and API Gateway Cache</a:t>
            </a:r>
          </a:p>
          <a:p>
            <a:pPr lvl="1"/>
            <a:r>
              <a:rPr lang="en-US" sz="1400" dirty="0"/>
              <a:t>Authenticates and authorizes requests – Cognito User Pools, Cognito Federated Identities, Custom Authorizers</a:t>
            </a:r>
          </a:p>
          <a:p>
            <a:pPr lvl="1"/>
            <a:r>
              <a:rPr lang="en-US" sz="1400" dirty="0"/>
              <a:t>Throttles, meters, and monetizes API usage – CloudWatch &amp; Usage Plans</a:t>
            </a:r>
          </a:p>
          <a:p>
            <a:pPr marL="0" lvl="1" indent="0">
              <a:buNone/>
            </a:pPr>
            <a:r>
              <a:rPr lang="en-US" sz="1200" dirty="0"/>
              <a:t>Reference: </a:t>
            </a:r>
            <a:r>
              <a:rPr lang="en-US" sz="1200" dirty="0">
                <a:hlinkClick r:id="rId3"/>
              </a:rPr>
              <a:t>https://docs.aws.amazon.com/apigateway/latest/developerguide/welcome.html</a:t>
            </a:r>
            <a:r>
              <a:rPr lang="en-US" sz="1200" dirty="0"/>
              <a:t> </a:t>
            </a:r>
          </a:p>
        </p:txBody>
      </p:sp>
      <p:pic>
        <p:nvPicPr>
          <p:cNvPr id="7" name="Picture 6">
            <a:extLst>
              <a:ext uri="{FF2B5EF4-FFF2-40B4-BE49-F238E27FC236}">
                <a16:creationId xmlns:a16="http://schemas.microsoft.com/office/drawing/2014/main" id="{143DA4C3-2880-4D35-9645-1E4703BEE975}"/>
              </a:ext>
            </a:extLst>
          </p:cNvPr>
          <p:cNvPicPr>
            <a:picLocks noChangeAspect="1"/>
          </p:cNvPicPr>
          <p:nvPr/>
        </p:nvPicPr>
        <p:blipFill>
          <a:blip r:embed="rId4"/>
          <a:stretch>
            <a:fillRect/>
          </a:stretch>
        </p:blipFill>
        <p:spPr>
          <a:xfrm>
            <a:off x="1828800" y="1334514"/>
            <a:ext cx="5486400" cy="2457450"/>
          </a:xfrm>
          <a:prstGeom prst="rect">
            <a:avLst/>
          </a:prstGeom>
        </p:spPr>
      </p:pic>
    </p:spTree>
    <p:extLst>
      <p:ext uri="{BB962C8B-B14F-4D97-AF65-F5344CB8AC3E}">
        <p14:creationId xmlns:p14="http://schemas.microsoft.com/office/powerpoint/2010/main" val="108866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95959"/>
                </a:solidFill>
                <a:cs typeface="Arial"/>
              </a:rPr>
              <a:t>Goal of this project</a:t>
            </a:r>
            <a:endParaRPr lang="en-US" sz="1600" b="1" dirty="0">
              <a:solidFill>
                <a:srgbClr val="000000"/>
              </a:solidFill>
              <a:cs typeface="Arial"/>
            </a:endParaRPr>
          </a:p>
          <a:p>
            <a:pPr marL="285750" indent="-285750">
              <a:buFont typeface="Arial"/>
              <a:buChar char="•"/>
            </a:pPr>
            <a:r>
              <a:rPr lang="en-US" sz="1400">
                <a:solidFill>
                  <a:srgbClr val="595959"/>
                </a:solidFill>
                <a:cs typeface="Arial"/>
              </a:rPr>
              <a:t>Research of cloud technology on how it can be used to deploy a machine learning model that is fronted by an API endpoint to make predictions on cloud infrastructure</a:t>
            </a:r>
            <a:endParaRPr lang="en-US" sz="1400">
              <a:solidFill>
                <a:srgbClr val="000000"/>
              </a:solidFill>
              <a:cs typeface="Arial"/>
            </a:endParaRPr>
          </a:p>
          <a:p>
            <a:endParaRPr lang="en-US" sz="1400" dirty="0">
              <a:solidFill>
                <a:srgbClr val="595959"/>
              </a:solidFill>
              <a:cs typeface="Arial"/>
            </a:endParaRPr>
          </a:p>
          <a:p>
            <a:r>
              <a:rPr lang="en-US" sz="2400" b="1" dirty="0">
                <a:solidFill>
                  <a:srgbClr val="595959"/>
                </a:solidFill>
                <a:cs typeface="Arial"/>
              </a:rPr>
              <a:t>Question of interest</a:t>
            </a:r>
            <a:endParaRPr lang="en-US" b="1"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b="1" dirty="0">
                <a:solidFill>
                  <a:srgbClr val="595959"/>
                </a:solidFill>
                <a:cs typeface="Arial"/>
              </a:rPr>
              <a:t>Remember Cloud is:</a:t>
            </a:r>
            <a:endParaRPr lang="en-US" sz="2400" b="1"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are enabled through the internet.</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5 characteristics of cloud computing environment</a:t>
            </a:r>
            <a:endParaRPr lang="en-US" sz="1400" dirty="0">
              <a:cs typeface="Arial"/>
            </a:endParaRPr>
          </a:p>
          <a:p>
            <a:pPr marL="742950" lvl="1" indent="-285750">
              <a:buFont typeface="Arial"/>
              <a:buChar char="•"/>
            </a:pPr>
            <a:r>
              <a:rPr lang="en-US" sz="1400" b="1" i="1" dirty="0">
                <a:solidFill>
                  <a:srgbClr val="595959"/>
                </a:solidFill>
                <a:cs typeface="Arial"/>
              </a:rPr>
              <a:t>On-demand self-service</a:t>
            </a:r>
            <a:r>
              <a:rPr lang="en-US" sz="1400" dirty="0">
                <a:solidFill>
                  <a:srgbClr val="595959"/>
                </a:solidFill>
                <a:cs typeface="Arial"/>
              </a:rPr>
              <a:t>: </a:t>
            </a:r>
            <a:r>
              <a:rPr lang="en-US" sz="1000" dirty="0">
                <a:solidFill>
                  <a:srgbClr val="595959"/>
                </a:solidFill>
                <a:cs typeface="Arial"/>
              </a:rPr>
              <a:t>User can provision computing resources without human intervention including server time, storage, and software resources</a:t>
            </a:r>
          </a:p>
          <a:p>
            <a:pPr marL="742950" lvl="1" indent="-285750">
              <a:buFont typeface="Arial"/>
              <a:buChar char="•"/>
            </a:pPr>
            <a:r>
              <a:rPr lang="en-US" sz="1400" b="1" i="1" dirty="0">
                <a:solidFill>
                  <a:srgbClr val="595959"/>
                </a:solidFill>
                <a:cs typeface="Arial"/>
              </a:rPr>
              <a:t>Broadband Network Access</a:t>
            </a:r>
            <a:r>
              <a:rPr lang="en-US" sz="1400" dirty="0">
                <a:solidFill>
                  <a:srgbClr val="595959"/>
                </a:solidFill>
                <a:cs typeface="Arial"/>
              </a:rPr>
              <a:t>: </a:t>
            </a:r>
            <a:r>
              <a:rPr lang="en-US" sz="1000" dirty="0">
                <a:solidFill>
                  <a:srgbClr val="595959"/>
                </a:solidFill>
                <a:cs typeface="Arial"/>
              </a:rPr>
              <a:t>Resources can be accessed through public network</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Resource Pooling</a:t>
            </a:r>
            <a:r>
              <a:rPr lang="en-US" sz="1400" dirty="0">
                <a:solidFill>
                  <a:srgbClr val="595959"/>
                </a:solidFill>
                <a:cs typeface="Arial"/>
              </a:rPr>
              <a:t>: </a:t>
            </a:r>
            <a:r>
              <a:rPr lang="en-US" sz="1000" dirty="0">
                <a:solidFill>
                  <a:srgbClr val="595959"/>
                </a:solidFill>
                <a:cs typeface="Arial"/>
              </a:rPr>
              <a:t>Services are pooled to serve multiple consumers using multi-tenant model.  Physical and virtual resources allocation are dynamic based upon demand</a:t>
            </a:r>
          </a:p>
          <a:p>
            <a:pPr marL="742950" lvl="1" indent="-285750">
              <a:buFont typeface="Arial"/>
              <a:buChar char="•"/>
            </a:pPr>
            <a:r>
              <a:rPr lang="en-US" sz="1400" b="1" i="1" dirty="0">
                <a:solidFill>
                  <a:srgbClr val="595959"/>
                </a:solidFill>
                <a:cs typeface="Arial"/>
              </a:rPr>
              <a:t>Rapid Elasticity</a:t>
            </a:r>
            <a:r>
              <a:rPr lang="en-US" sz="1400" dirty="0">
                <a:solidFill>
                  <a:srgbClr val="595959"/>
                </a:solidFill>
                <a:cs typeface="Arial"/>
              </a:rPr>
              <a:t>: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Measured Services</a:t>
            </a:r>
            <a:r>
              <a:rPr lang="en-US" sz="1400" dirty="0">
                <a:solidFill>
                  <a:srgbClr val="595959"/>
                </a:solidFill>
                <a:cs typeface="Arial"/>
              </a:rPr>
              <a:t>: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dirty="0">
              <a:solidFill>
                <a:srgbClr val="000000"/>
              </a:solidFill>
              <a:cs typeface="Arial"/>
            </a:endParaRPr>
          </a:p>
          <a:p>
            <a:endParaRPr lang="en-US" dirty="0"/>
          </a:p>
        </p:txBody>
      </p:sp>
    </p:spTree>
    <p:extLst>
      <p:ext uri="{BB962C8B-B14F-4D97-AF65-F5344CB8AC3E}">
        <p14:creationId xmlns:p14="http://schemas.microsoft.com/office/powerpoint/2010/main" val="973086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a:xfrm>
            <a:off x="350195" y="228600"/>
            <a:ext cx="8375515" cy="1143000"/>
          </a:xfrm>
        </p:spPr>
        <p:txBody>
          <a:bodyPr/>
          <a:lstStyle/>
          <a:p>
            <a:r>
              <a:rPr lang="en-US" dirty="0">
                <a:cs typeface="Arial"/>
              </a:rPr>
              <a:t>Securing Serverless Applications</a:t>
            </a:r>
            <a:endParaRPr lang="en-US" dirty="0"/>
          </a:p>
        </p:txBody>
      </p:sp>
      <p:pic>
        <p:nvPicPr>
          <p:cNvPr id="1030" name="Picture 6" descr="Mobile App Icons - Download Free Vector Icons | Noun Project">
            <a:extLst>
              <a:ext uri="{FF2B5EF4-FFF2-40B4-BE49-F238E27FC236}">
                <a16:creationId xmlns:a16="http://schemas.microsoft.com/office/drawing/2014/main" id="{8C201A74-AE53-4BFC-9D1C-442A42813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53" y="142166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b - Free web icons">
            <a:extLst>
              <a:ext uri="{FF2B5EF4-FFF2-40B4-BE49-F238E27FC236}">
                <a16:creationId xmlns:a16="http://schemas.microsoft.com/office/drawing/2014/main" id="{AB4BCFDE-C4E9-4D3B-B252-41B196F19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34" y="2856497"/>
            <a:ext cx="952501" cy="9525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me Examples of API Integration Pages In The Wild">
            <a:extLst>
              <a:ext uri="{FF2B5EF4-FFF2-40B4-BE49-F238E27FC236}">
                <a16:creationId xmlns:a16="http://schemas.microsoft.com/office/drawing/2014/main" id="{91297945-3A20-4B07-99CF-DD3E999A0A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060" y="4388603"/>
            <a:ext cx="1004887" cy="113823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imple Cloud Icon Flat Base - Cloud Logo Black Clipart - Full Size Clipart  (#249700) - PinClipart">
            <a:extLst>
              <a:ext uri="{FF2B5EF4-FFF2-40B4-BE49-F238E27FC236}">
                <a16:creationId xmlns:a16="http://schemas.microsoft.com/office/drawing/2014/main" id="{A30AFB06-E7AD-4F91-BB41-3633B94B2F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8893" y="3019101"/>
            <a:ext cx="1044264" cy="62739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mazon CloudFront with Drupal 8">
            <a:extLst>
              <a:ext uri="{FF2B5EF4-FFF2-40B4-BE49-F238E27FC236}">
                <a16:creationId xmlns:a16="http://schemas.microsoft.com/office/drawing/2014/main" id="{56AB7DCE-6776-46FE-AE77-8B0FA0C51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3104" y="1550305"/>
            <a:ext cx="1554480" cy="8927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 S3 - Reviews, Pros &amp; Cons | Companies using Amazon S3">
            <a:extLst>
              <a:ext uri="{FF2B5EF4-FFF2-40B4-BE49-F238E27FC236}">
                <a16:creationId xmlns:a16="http://schemas.microsoft.com/office/drawing/2014/main" id="{F3C51C17-40DA-4C8E-893D-B46955D2BA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3982" y="1443757"/>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WS Api Gateway Vector Logo - Download Free SVG Icon | Worldvectorlogo">
            <a:extLst>
              <a:ext uri="{FF2B5EF4-FFF2-40B4-BE49-F238E27FC236}">
                <a16:creationId xmlns:a16="http://schemas.microsoft.com/office/drawing/2014/main" id="{67C2E511-7B0E-4E9B-9EFA-42E8E50766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3046" y="3964945"/>
            <a:ext cx="822960" cy="99642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at is AWS Lambda or Serverless? | Hacker Noon">
            <a:extLst>
              <a:ext uri="{FF2B5EF4-FFF2-40B4-BE49-F238E27FC236}">
                <a16:creationId xmlns:a16="http://schemas.microsoft.com/office/drawing/2014/main" id="{DBEB7C24-8331-4850-973B-672C9B171C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3998" y="4059974"/>
            <a:ext cx="1554480" cy="77724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mazon RDS | Cloud Relational Database | Amazon Web Services">
            <a:extLst>
              <a:ext uri="{FF2B5EF4-FFF2-40B4-BE49-F238E27FC236}">
                <a16:creationId xmlns:a16="http://schemas.microsoft.com/office/drawing/2014/main" id="{E959BB83-F36D-43BE-AF70-B82B36E0A92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3938" y="4059974"/>
            <a:ext cx="822960" cy="8229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221D7B4C-0A37-4C33-A835-21D9D16684A8}"/>
              </a:ext>
            </a:extLst>
          </p:cNvPr>
          <p:cNvCxnSpPr>
            <a:cxnSpLocks/>
          </p:cNvCxnSpPr>
          <p:nvPr/>
        </p:nvCxnSpPr>
        <p:spPr>
          <a:xfrm>
            <a:off x="1172753" y="1840768"/>
            <a:ext cx="496140" cy="1434880"/>
          </a:xfrm>
          <a:prstGeom prst="bentConnector3">
            <a:avLst>
              <a:gd name="adj1" fmla="val 53840"/>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E541FF7F-C592-4E2A-B6D7-E3C83D00805B}"/>
              </a:ext>
            </a:extLst>
          </p:cNvPr>
          <p:cNvCxnSpPr>
            <a:cxnSpLocks/>
          </p:cNvCxnSpPr>
          <p:nvPr/>
        </p:nvCxnSpPr>
        <p:spPr>
          <a:xfrm flipV="1">
            <a:off x="1198947" y="3399473"/>
            <a:ext cx="469946" cy="1624924"/>
          </a:xfrm>
          <a:prstGeom prst="bentConnector3">
            <a:avLst>
              <a:gd name="adj1" fmla="val 50000"/>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923CBB-07BF-4E48-9A0B-B8177FF7855C}"/>
              </a:ext>
            </a:extLst>
          </p:cNvPr>
          <p:cNvCxnSpPr>
            <a:cxnSpLocks/>
            <a:stCxn id="1032" idx="3"/>
            <a:endCxn id="1036" idx="1"/>
          </p:cNvCxnSpPr>
          <p:nvPr/>
        </p:nvCxnSpPr>
        <p:spPr>
          <a:xfrm>
            <a:off x="1145535" y="3332748"/>
            <a:ext cx="523358" cy="50"/>
          </a:xfrm>
          <a:prstGeom prst="straightConnector1">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315381B-3799-482A-BF5D-ED926EC0BB02}"/>
              </a:ext>
            </a:extLst>
          </p:cNvPr>
          <p:cNvCxnSpPr>
            <a:cxnSpLocks/>
          </p:cNvCxnSpPr>
          <p:nvPr/>
        </p:nvCxnSpPr>
        <p:spPr>
          <a:xfrm flipV="1">
            <a:off x="2854469" y="2202644"/>
            <a:ext cx="1161903" cy="1092479"/>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A34BFD-7369-4E05-B439-1D34365008E9}"/>
              </a:ext>
            </a:extLst>
          </p:cNvPr>
          <p:cNvCxnSpPr>
            <a:cxnSpLocks/>
          </p:cNvCxnSpPr>
          <p:nvPr/>
        </p:nvCxnSpPr>
        <p:spPr>
          <a:xfrm>
            <a:off x="2854469" y="3476609"/>
            <a:ext cx="1161903" cy="76365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F4E3A72-5EA5-4280-B18C-72C9338DEA3D}"/>
              </a:ext>
            </a:extLst>
          </p:cNvPr>
          <p:cNvSpPr txBox="1"/>
          <p:nvPr/>
        </p:nvSpPr>
        <p:spPr>
          <a:xfrm>
            <a:off x="97697" y="2289657"/>
            <a:ext cx="1197612" cy="307777"/>
          </a:xfrm>
          <a:prstGeom prst="rect">
            <a:avLst/>
          </a:prstGeom>
          <a:noFill/>
        </p:spPr>
        <p:txBody>
          <a:bodyPr wrap="square" rtlCol="0">
            <a:spAutoFit/>
          </a:bodyPr>
          <a:lstStyle/>
          <a:p>
            <a:pPr algn="ctr"/>
            <a:r>
              <a:rPr lang="en-US" sz="1400" dirty="0"/>
              <a:t>Mobile Apps</a:t>
            </a:r>
          </a:p>
        </p:txBody>
      </p:sp>
      <p:sp>
        <p:nvSpPr>
          <p:cNvPr id="39" name="TextBox 38">
            <a:extLst>
              <a:ext uri="{FF2B5EF4-FFF2-40B4-BE49-F238E27FC236}">
                <a16:creationId xmlns:a16="http://schemas.microsoft.com/office/drawing/2014/main" id="{3B85633E-6DD6-485A-8BF9-A67B9BF2C4B0}"/>
              </a:ext>
            </a:extLst>
          </p:cNvPr>
          <p:cNvSpPr txBox="1"/>
          <p:nvPr/>
        </p:nvSpPr>
        <p:spPr>
          <a:xfrm>
            <a:off x="70478" y="3831438"/>
            <a:ext cx="1197612" cy="307777"/>
          </a:xfrm>
          <a:prstGeom prst="rect">
            <a:avLst/>
          </a:prstGeom>
          <a:noFill/>
        </p:spPr>
        <p:txBody>
          <a:bodyPr wrap="square" rtlCol="0">
            <a:spAutoFit/>
          </a:bodyPr>
          <a:lstStyle/>
          <a:p>
            <a:pPr algn="ctr"/>
            <a:r>
              <a:rPr lang="en-US" sz="1400" dirty="0"/>
              <a:t>Websites</a:t>
            </a:r>
          </a:p>
        </p:txBody>
      </p:sp>
      <p:sp>
        <p:nvSpPr>
          <p:cNvPr id="40" name="TextBox 39">
            <a:extLst>
              <a:ext uri="{FF2B5EF4-FFF2-40B4-BE49-F238E27FC236}">
                <a16:creationId xmlns:a16="http://schemas.microsoft.com/office/drawing/2014/main" id="{AA2B4755-43C9-4E18-8F52-1A91204F30B9}"/>
              </a:ext>
            </a:extLst>
          </p:cNvPr>
          <p:cNvSpPr txBox="1"/>
          <p:nvPr/>
        </p:nvSpPr>
        <p:spPr>
          <a:xfrm>
            <a:off x="97697" y="5496657"/>
            <a:ext cx="1197612" cy="523220"/>
          </a:xfrm>
          <a:prstGeom prst="rect">
            <a:avLst/>
          </a:prstGeom>
          <a:noFill/>
        </p:spPr>
        <p:txBody>
          <a:bodyPr wrap="square" rtlCol="0">
            <a:spAutoFit/>
          </a:bodyPr>
          <a:lstStyle/>
          <a:p>
            <a:pPr algn="ctr"/>
            <a:r>
              <a:rPr lang="en-US" sz="1400" dirty="0"/>
              <a:t>3</a:t>
            </a:r>
            <a:r>
              <a:rPr lang="en-US" sz="1400" baseline="30000" dirty="0"/>
              <a:t>rd</a:t>
            </a:r>
            <a:r>
              <a:rPr lang="en-US" sz="1400" dirty="0"/>
              <a:t> Party Services</a:t>
            </a:r>
          </a:p>
        </p:txBody>
      </p:sp>
      <p:sp>
        <p:nvSpPr>
          <p:cNvPr id="41" name="TextBox 40">
            <a:extLst>
              <a:ext uri="{FF2B5EF4-FFF2-40B4-BE49-F238E27FC236}">
                <a16:creationId xmlns:a16="http://schemas.microsoft.com/office/drawing/2014/main" id="{2C43353E-2266-4AA0-A4DF-85FB59DF525F}"/>
              </a:ext>
            </a:extLst>
          </p:cNvPr>
          <p:cNvSpPr txBox="1"/>
          <p:nvPr/>
        </p:nvSpPr>
        <p:spPr>
          <a:xfrm>
            <a:off x="3997160" y="2325480"/>
            <a:ext cx="1197612" cy="523220"/>
          </a:xfrm>
          <a:prstGeom prst="rect">
            <a:avLst/>
          </a:prstGeom>
          <a:noFill/>
        </p:spPr>
        <p:txBody>
          <a:bodyPr wrap="square" rtlCol="0">
            <a:spAutoFit/>
          </a:bodyPr>
          <a:lstStyle/>
          <a:p>
            <a:pPr algn="ctr"/>
            <a:r>
              <a:rPr lang="en-US" sz="1400" dirty="0"/>
              <a:t>Amazon CloudFront</a:t>
            </a:r>
          </a:p>
        </p:txBody>
      </p:sp>
      <p:sp>
        <p:nvSpPr>
          <p:cNvPr id="42" name="TextBox 41">
            <a:extLst>
              <a:ext uri="{FF2B5EF4-FFF2-40B4-BE49-F238E27FC236}">
                <a16:creationId xmlns:a16="http://schemas.microsoft.com/office/drawing/2014/main" id="{956E2815-5FFE-4873-AD71-5B51EB19409C}"/>
              </a:ext>
            </a:extLst>
          </p:cNvPr>
          <p:cNvSpPr txBox="1"/>
          <p:nvPr/>
        </p:nvSpPr>
        <p:spPr>
          <a:xfrm>
            <a:off x="6073816" y="2432300"/>
            <a:ext cx="1197612" cy="307777"/>
          </a:xfrm>
          <a:prstGeom prst="rect">
            <a:avLst/>
          </a:prstGeom>
          <a:noFill/>
        </p:spPr>
        <p:txBody>
          <a:bodyPr wrap="square" rtlCol="0">
            <a:spAutoFit/>
          </a:bodyPr>
          <a:lstStyle/>
          <a:p>
            <a:pPr algn="ctr"/>
            <a:r>
              <a:rPr lang="en-US" sz="1400" dirty="0"/>
              <a:t>Amazon S3</a:t>
            </a:r>
          </a:p>
        </p:txBody>
      </p:sp>
      <p:sp>
        <p:nvSpPr>
          <p:cNvPr id="43" name="TextBox 42">
            <a:extLst>
              <a:ext uri="{FF2B5EF4-FFF2-40B4-BE49-F238E27FC236}">
                <a16:creationId xmlns:a16="http://schemas.microsoft.com/office/drawing/2014/main" id="{B9B5033B-D03B-45E5-9121-5522F7555F5A}"/>
              </a:ext>
            </a:extLst>
          </p:cNvPr>
          <p:cNvSpPr txBox="1"/>
          <p:nvPr/>
        </p:nvSpPr>
        <p:spPr>
          <a:xfrm>
            <a:off x="3905720" y="4978930"/>
            <a:ext cx="1197612" cy="523220"/>
          </a:xfrm>
          <a:prstGeom prst="rect">
            <a:avLst/>
          </a:prstGeom>
          <a:noFill/>
        </p:spPr>
        <p:txBody>
          <a:bodyPr wrap="square" rtlCol="0">
            <a:spAutoFit/>
          </a:bodyPr>
          <a:lstStyle/>
          <a:p>
            <a:pPr algn="ctr"/>
            <a:r>
              <a:rPr lang="en-US" sz="1400" dirty="0"/>
              <a:t>Amazon API Gateway</a:t>
            </a:r>
          </a:p>
        </p:txBody>
      </p:sp>
      <p:sp>
        <p:nvSpPr>
          <p:cNvPr id="44" name="TextBox 43">
            <a:extLst>
              <a:ext uri="{FF2B5EF4-FFF2-40B4-BE49-F238E27FC236}">
                <a16:creationId xmlns:a16="http://schemas.microsoft.com/office/drawing/2014/main" id="{C1C45F2E-475F-4340-ACF7-FF3DE927ABCF}"/>
              </a:ext>
            </a:extLst>
          </p:cNvPr>
          <p:cNvSpPr txBox="1"/>
          <p:nvPr/>
        </p:nvSpPr>
        <p:spPr>
          <a:xfrm>
            <a:off x="5832432" y="4941935"/>
            <a:ext cx="1197612" cy="523220"/>
          </a:xfrm>
          <a:prstGeom prst="rect">
            <a:avLst/>
          </a:prstGeom>
          <a:noFill/>
        </p:spPr>
        <p:txBody>
          <a:bodyPr wrap="square" rtlCol="0">
            <a:spAutoFit/>
          </a:bodyPr>
          <a:lstStyle/>
          <a:p>
            <a:pPr algn="ctr"/>
            <a:r>
              <a:rPr lang="en-US" sz="1400" dirty="0"/>
              <a:t>AWS Lambda</a:t>
            </a:r>
          </a:p>
        </p:txBody>
      </p:sp>
      <p:sp>
        <p:nvSpPr>
          <p:cNvPr id="45" name="TextBox 44">
            <a:extLst>
              <a:ext uri="{FF2B5EF4-FFF2-40B4-BE49-F238E27FC236}">
                <a16:creationId xmlns:a16="http://schemas.microsoft.com/office/drawing/2014/main" id="{638C29BA-F3E8-46FA-B44A-06C72C48909C}"/>
              </a:ext>
            </a:extLst>
          </p:cNvPr>
          <p:cNvSpPr txBox="1"/>
          <p:nvPr/>
        </p:nvSpPr>
        <p:spPr>
          <a:xfrm>
            <a:off x="7386612" y="4903673"/>
            <a:ext cx="1197612" cy="523220"/>
          </a:xfrm>
          <a:prstGeom prst="rect">
            <a:avLst/>
          </a:prstGeom>
          <a:noFill/>
        </p:spPr>
        <p:txBody>
          <a:bodyPr wrap="square" rtlCol="0">
            <a:spAutoFit/>
          </a:bodyPr>
          <a:lstStyle/>
          <a:p>
            <a:pPr algn="ctr"/>
            <a:r>
              <a:rPr lang="en-US" sz="1400" dirty="0"/>
              <a:t>Amazon RDS</a:t>
            </a:r>
          </a:p>
        </p:txBody>
      </p:sp>
      <p:sp>
        <p:nvSpPr>
          <p:cNvPr id="28" name="TextBox 27">
            <a:extLst>
              <a:ext uri="{FF2B5EF4-FFF2-40B4-BE49-F238E27FC236}">
                <a16:creationId xmlns:a16="http://schemas.microsoft.com/office/drawing/2014/main" id="{5ED1AE66-F9AA-4211-8B9D-E7F513CDA000}"/>
              </a:ext>
            </a:extLst>
          </p:cNvPr>
          <p:cNvSpPr txBox="1"/>
          <p:nvPr/>
        </p:nvSpPr>
        <p:spPr>
          <a:xfrm>
            <a:off x="4054136" y="2875952"/>
            <a:ext cx="1706067" cy="738664"/>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Geo-Restriction</a:t>
            </a:r>
          </a:p>
          <a:p>
            <a:pPr marL="168275" indent="-168275">
              <a:buFont typeface="Arial" panose="020B0604020202020204" pitchFamily="34" charset="0"/>
              <a:buChar char="•"/>
            </a:pPr>
            <a:r>
              <a:rPr lang="en-US" sz="1400" dirty="0">
                <a:solidFill>
                  <a:schemeClr val="bg1">
                    <a:lumMod val="50000"/>
                  </a:schemeClr>
                </a:solidFill>
              </a:rPr>
              <a:t>Private Content</a:t>
            </a:r>
          </a:p>
          <a:p>
            <a:pPr marL="168275" indent="-168275">
              <a:buFont typeface="Arial" panose="020B0604020202020204" pitchFamily="34" charset="0"/>
              <a:buChar char="•"/>
            </a:pPr>
            <a:r>
              <a:rPr lang="en-US" sz="1400" dirty="0">
                <a:solidFill>
                  <a:schemeClr val="bg1">
                    <a:lumMod val="50000"/>
                  </a:schemeClr>
                </a:solidFill>
              </a:rPr>
              <a:t>DDoS</a:t>
            </a:r>
          </a:p>
        </p:txBody>
      </p:sp>
      <p:sp>
        <p:nvSpPr>
          <p:cNvPr id="47" name="TextBox 46">
            <a:extLst>
              <a:ext uri="{FF2B5EF4-FFF2-40B4-BE49-F238E27FC236}">
                <a16:creationId xmlns:a16="http://schemas.microsoft.com/office/drawing/2014/main" id="{08A32DB3-B518-481A-A104-47CAD17B750F}"/>
              </a:ext>
            </a:extLst>
          </p:cNvPr>
          <p:cNvSpPr txBox="1"/>
          <p:nvPr/>
        </p:nvSpPr>
        <p:spPr>
          <a:xfrm>
            <a:off x="6073816" y="2916305"/>
            <a:ext cx="1706067" cy="523220"/>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Bucket Policies</a:t>
            </a:r>
          </a:p>
          <a:p>
            <a:pPr marL="168275" indent="-168275">
              <a:buFont typeface="Arial" panose="020B0604020202020204" pitchFamily="34" charset="0"/>
              <a:buChar char="•"/>
            </a:pPr>
            <a:r>
              <a:rPr lang="en-US" sz="1400" dirty="0">
                <a:solidFill>
                  <a:schemeClr val="bg1">
                    <a:lumMod val="50000"/>
                  </a:schemeClr>
                </a:solidFill>
              </a:rPr>
              <a:t>ACLs</a:t>
            </a:r>
          </a:p>
        </p:txBody>
      </p:sp>
      <p:sp>
        <p:nvSpPr>
          <p:cNvPr id="48" name="TextBox 47">
            <a:extLst>
              <a:ext uri="{FF2B5EF4-FFF2-40B4-BE49-F238E27FC236}">
                <a16:creationId xmlns:a16="http://schemas.microsoft.com/office/drawing/2014/main" id="{C3B0A923-D36B-45DB-A73A-8C927232AE00}"/>
              </a:ext>
            </a:extLst>
          </p:cNvPr>
          <p:cNvSpPr txBox="1"/>
          <p:nvPr/>
        </p:nvSpPr>
        <p:spPr>
          <a:xfrm>
            <a:off x="3891213" y="5500738"/>
            <a:ext cx="2193450" cy="1169551"/>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DDoS</a:t>
            </a:r>
          </a:p>
          <a:p>
            <a:pPr marL="168275" indent="-168275">
              <a:buFont typeface="Arial" panose="020B0604020202020204" pitchFamily="34" charset="0"/>
              <a:buChar char="•"/>
            </a:pPr>
            <a:r>
              <a:rPr lang="en-US" sz="1400" dirty="0">
                <a:solidFill>
                  <a:schemeClr val="bg1">
                    <a:lumMod val="50000"/>
                  </a:schemeClr>
                </a:solidFill>
              </a:rPr>
              <a:t>Identity Pools</a:t>
            </a:r>
          </a:p>
          <a:p>
            <a:pPr marL="168275" indent="-168275">
              <a:buFont typeface="Arial" panose="020B0604020202020204" pitchFamily="34" charset="0"/>
              <a:buChar char="•"/>
            </a:pPr>
            <a:r>
              <a:rPr lang="en-US" sz="1400" dirty="0">
                <a:solidFill>
                  <a:schemeClr val="bg1">
                    <a:lumMod val="50000"/>
                  </a:schemeClr>
                </a:solidFill>
              </a:rPr>
              <a:t>Federated Identities</a:t>
            </a:r>
          </a:p>
          <a:p>
            <a:pPr marL="168275" indent="-168275">
              <a:buFont typeface="Arial" panose="020B0604020202020204" pitchFamily="34" charset="0"/>
              <a:buChar char="•"/>
            </a:pPr>
            <a:r>
              <a:rPr lang="en-US" sz="1400" dirty="0">
                <a:solidFill>
                  <a:schemeClr val="bg1">
                    <a:lumMod val="50000"/>
                  </a:schemeClr>
                </a:solidFill>
              </a:rPr>
              <a:t>IAM Policies</a:t>
            </a:r>
          </a:p>
          <a:p>
            <a:pPr marL="168275" indent="-168275">
              <a:buFont typeface="Arial" panose="020B0604020202020204" pitchFamily="34" charset="0"/>
              <a:buChar char="•"/>
            </a:pPr>
            <a:r>
              <a:rPr lang="en-US" sz="1400" dirty="0">
                <a:solidFill>
                  <a:schemeClr val="bg1">
                    <a:lumMod val="50000"/>
                  </a:schemeClr>
                </a:solidFill>
              </a:rPr>
              <a:t>Throttling</a:t>
            </a:r>
          </a:p>
        </p:txBody>
      </p:sp>
      <p:sp>
        <p:nvSpPr>
          <p:cNvPr id="49" name="TextBox 48">
            <a:extLst>
              <a:ext uri="{FF2B5EF4-FFF2-40B4-BE49-F238E27FC236}">
                <a16:creationId xmlns:a16="http://schemas.microsoft.com/office/drawing/2014/main" id="{B510D3A3-C39A-4770-AEE7-8499027373B6}"/>
              </a:ext>
            </a:extLst>
          </p:cNvPr>
          <p:cNvSpPr txBox="1"/>
          <p:nvPr/>
        </p:nvSpPr>
        <p:spPr>
          <a:xfrm>
            <a:off x="7478791" y="5592909"/>
            <a:ext cx="2193450" cy="523220"/>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RDS Proxy</a:t>
            </a:r>
          </a:p>
          <a:p>
            <a:pPr marL="168275" indent="-168275">
              <a:buFont typeface="Arial" panose="020B0604020202020204" pitchFamily="34" charset="0"/>
              <a:buChar char="•"/>
            </a:pPr>
            <a:r>
              <a:rPr lang="en-US" sz="1400" dirty="0">
                <a:solidFill>
                  <a:schemeClr val="bg1">
                    <a:lumMod val="50000"/>
                  </a:schemeClr>
                </a:solidFill>
              </a:rPr>
              <a:t>Secrets Manager</a:t>
            </a:r>
          </a:p>
        </p:txBody>
      </p:sp>
      <p:sp>
        <p:nvSpPr>
          <p:cNvPr id="52" name="TextBox 51">
            <a:extLst>
              <a:ext uri="{FF2B5EF4-FFF2-40B4-BE49-F238E27FC236}">
                <a16:creationId xmlns:a16="http://schemas.microsoft.com/office/drawing/2014/main" id="{22AA660C-4AA6-40F0-AE36-6E60289C4F3B}"/>
              </a:ext>
            </a:extLst>
          </p:cNvPr>
          <p:cNvSpPr txBox="1"/>
          <p:nvPr/>
        </p:nvSpPr>
        <p:spPr>
          <a:xfrm>
            <a:off x="1592219" y="3676061"/>
            <a:ext cx="1197612" cy="307777"/>
          </a:xfrm>
          <a:prstGeom prst="rect">
            <a:avLst/>
          </a:prstGeom>
          <a:noFill/>
        </p:spPr>
        <p:txBody>
          <a:bodyPr wrap="square" rtlCol="0">
            <a:spAutoFit/>
          </a:bodyPr>
          <a:lstStyle/>
          <a:p>
            <a:pPr algn="ctr"/>
            <a:r>
              <a:rPr lang="en-US" sz="1400" dirty="0"/>
              <a:t>Internet</a:t>
            </a:r>
          </a:p>
        </p:txBody>
      </p:sp>
      <p:sp>
        <p:nvSpPr>
          <p:cNvPr id="54" name="TextBox 53">
            <a:extLst>
              <a:ext uri="{FF2B5EF4-FFF2-40B4-BE49-F238E27FC236}">
                <a16:creationId xmlns:a16="http://schemas.microsoft.com/office/drawing/2014/main" id="{0A41713C-BF21-4DC7-8FC7-44B9C9F4C2C6}"/>
              </a:ext>
            </a:extLst>
          </p:cNvPr>
          <p:cNvSpPr txBox="1"/>
          <p:nvPr/>
        </p:nvSpPr>
        <p:spPr>
          <a:xfrm rot="18965878">
            <a:off x="2672413" y="2437868"/>
            <a:ext cx="1371600" cy="307777"/>
          </a:xfrm>
          <a:prstGeom prst="rect">
            <a:avLst/>
          </a:prstGeom>
          <a:noFill/>
        </p:spPr>
        <p:txBody>
          <a:bodyPr wrap="square" rtlCol="0">
            <a:spAutoFit/>
          </a:bodyPr>
          <a:lstStyle/>
          <a:p>
            <a:pPr algn="ctr"/>
            <a:r>
              <a:rPr lang="en-US" sz="1400" dirty="0"/>
              <a:t>Static Content</a:t>
            </a:r>
          </a:p>
        </p:txBody>
      </p:sp>
      <p:sp>
        <p:nvSpPr>
          <p:cNvPr id="55" name="TextBox 54">
            <a:extLst>
              <a:ext uri="{FF2B5EF4-FFF2-40B4-BE49-F238E27FC236}">
                <a16:creationId xmlns:a16="http://schemas.microsoft.com/office/drawing/2014/main" id="{89F621C8-0A0B-47BB-B005-200CCEF30CA9}"/>
              </a:ext>
            </a:extLst>
          </p:cNvPr>
          <p:cNvSpPr txBox="1"/>
          <p:nvPr/>
        </p:nvSpPr>
        <p:spPr>
          <a:xfrm rot="2054461">
            <a:off x="2451797" y="3849405"/>
            <a:ext cx="1797497" cy="307777"/>
          </a:xfrm>
          <a:prstGeom prst="rect">
            <a:avLst/>
          </a:prstGeom>
          <a:noFill/>
        </p:spPr>
        <p:txBody>
          <a:bodyPr wrap="square" rtlCol="0">
            <a:spAutoFit/>
          </a:bodyPr>
          <a:lstStyle/>
          <a:p>
            <a:pPr algn="ctr"/>
            <a:r>
              <a:rPr lang="en-US" sz="1400" dirty="0"/>
              <a:t>Dynamic Content</a:t>
            </a:r>
          </a:p>
        </p:txBody>
      </p:sp>
      <p:cxnSp>
        <p:nvCxnSpPr>
          <p:cNvPr id="56" name="Straight Connector 55">
            <a:extLst>
              <a:ext uri="{FF2B5EF4-FFF2-40B4-BE49-F238E27FC236}">
                <a16:creationId xmlns:a16="http://schemas.microsoft.com/office/drawing/2014/main" id="{28C7D840-DDB4-4621-B199-851D4F81E9D1}"/>
              </a:ext>
            </a:extLst>
          </p:cNvPr>
          <p:cNvCxnSpPr>
            <a:endCxn id="1040" idx="1"/>
          </p:cNvCxnSpPr>
          <p:nvPr/>
        </p:nvCxnSpPr>
        <p:spPr>
          <a:xfrm>
            <a:off x="5247710" y="1992397"/>
            <a:ext cx="876272"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27A863-6893-4319-886C-205088B54A70}"/>
              </a:ext>
            </a:extLst>
          </p:cNvPr>
          <p:cNvCxnSpPr/>
          <p:nvPr/>
        </p:nvCxnSpPr>
        <p:spPr>
          <a:xfrm>
            <a:off x="5103332" y="4471454"/>
            <a:ext cx="656871"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6E4B55D-E070-4012-8FCA-2CD601CB0D06}"/>
              </a:ext>
            </a:extLst>
          </p:cNvPr>
          <p:cNvCxnSpPr>
            <a:cxnSpLocks/>
            <a:endCxn id="1046" idx="1"/>
          </p:cNvCxnSpPr>
          <p:nvPr/>
        </p:nvCxnSpPr>
        <p:spPr>
          <a:xfrm>
            <a:off x="7030044" y="4471454"/>
            <a:ext cx="543894"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05A56991-DB41-4C38-8B79-410B8A4B02EC}"/>
              </a:ext>
            </a:extLst>
          </p:cNvPr>
          <p:cNvSpPr txBox="1"/>
          <p:nvPr/>
        </p:nvSpPr>
        <p:spPr>
          <a:xfrm>
            <a:off x="5891574" y="5491846"/>
            <a:ext cx="2193450" cy="738664"/>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Code reviews</a:t>
            </a:r>
          </a:p>
          <a:p>
            <a:pPr marL="168275" indent="-168275">
              <a:buFont typeface="Arial" panose="020B0604020202020204" pitchFamily="34" charset="0"/>
              <a:buChar char="•"/>
            </a:pPr>
            <a:r>
              <a:rPr lang="en-US" sz="1400" dirty="0">
                <a:solidFill>
                  <a:schemeClr val="bg1">
                    <a:lumMod val="50000"/>
                  </a:schemeClr>
                </a:solidFill>
              </a:rPr>
              <a:t>Security scans</a:t>
            </a:r>
          </a:p>
          <a:p>
            <a:pPr marL="168275" indent="-168275">
              <a:buFont typeface="Arial" panose="020B0604020202020204" pitchFamily="34" charset="0"/>
              <a:buChar char="•"/>
            </a:pPr>
            <a:r>
              <a:rPr lang="en-US" sz="1400" dirty="0">
                <a:solidFill>
                  <a:schemeClr val="bg1">
                    <a:lumMod val="50000"/>
                  </a:schemeClr>
                </a:solidFill>
              </a:rPr>
              <a:t>Static analysis</a:t>
            </a:r>
          </a:p>
        </p:txBody>
      </p:sp>
      <p:sp>
        <p:nvSpPr>
          <p:cNvPr id="89" name="TextBox 88">
            <a:extLst>
              <a:ext uri="{FF2B5EF4-FFF2-40B4-BE49-F238E27FC236}">
                <a16:creationId xmlns:a16="http://schemas.microsoft.com/office/drawing/2014/main" id="{252E9E61-7886-4086-9311-064DDF633D34}"/>
              </a:ext>
            </a:extLst>
          </p:cNvPr>
          <p:cNvSpPr txBox="1"/>
          <p:nvPr/>
        </p:nvSpPr>
        <p:spPr>
          <a:xfrm>
            <a:off x="10593" y="6553979"/>
            <a:ext cx="7188646" cy="276999"/>
          </a:xfrm>
          <a:prstGeom prst="rect">
            <a:avLst/>
          </a:prstGeom>
          <a:noFill/>
        </p:spPr>
        <p:txBody>
          <a:bodyPr wrap="square">
            <a:spAutoFit/>
          </a:bodyPr>
          <a:lstStyle/>
          <a:p>
            <a:r>
              <a:rPr lang="en-US" sz="1200" dirty="0"/>
              <a:t>Reference: </a:t>
            </a:r>
            <a:r>
              <a:rPr lang="en-US" sz="1200" dirty="0">
                <a:hlinkClick r:id="rId12"/>
              </a:rPr>
              <a:t>https://www.youtube.com/watch?v=AV24RTvbgWA</a:t>
            </a:r>
            <a:r>
              <a:rPr lang="en-US" sz="1200" dirty="0"/>
              <a:t> </a:t>
            </a:r>
          </a:p>
        </p:txBody>
      </p:sp>
    </p:spTree>
    <p:extLst>
      <p:ext uri="{BB962C8B-B14F-4D97-AF65-F5344CB8AC3E}">
        <p14:creationId xmlns:p14="http://schemas.microsoft.com/office/powerpoint/2010/main" val="283168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58043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b="1" dirty="0">
                <a:ea typeface="+mn-lt"/>
                <a:cs typeface="+mn-lt"/>
              </a:rPr>
              <a:t>Core attributes on each fire captured including:</a:t>
            </a:r>
            <a:endParaRPr lang="en-US" b="1" dirty="0">
              <a:cs typeface="Arial"/>
            </a:endParaRPr>
          </a:p>
          <a:p>
            <a:pPr marL="285750" indent="-285750">
              <a:buFont typeface="Arial"/>
              <a:buChar char="•"/>
            </a:pPr>
            <a:r>
              <a:rPr lang="en-US" sz="1400" dirty="0">
                <a:ea typeface="+mn-lt"/>
                <a:cs typeface="+mn-lt"/>
              </a:rPr>
              <a:t>Discovery Date</a:t>
            </a:r>
            <a:endParaRPr lang="en-US" sz="1400" dirty="0">
              <a:cs typeface="Arial"/>
            </a:endParaRPr>
          </a:p>
          <a:p>
            <a:pPr marL="285750" indent="-285750">
              <a:buFont typeface="Arial"/>
              <a:buChar char="•"/>
            </a:pPr>
            <a:r>
              <a:rPr lang="en-US" sz="1400" dirty="0">
                <a:ea typeface="+mn-lt"/>
                <a:cs typeface="+mn-lt"/>
              </a:rPr>
              <a:t>Final fire size</a:t>
            </a:r>
            <a:endParaRPr lang="en-US" sz="1400" dirty="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dirty="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24-year timeframe.</a:t>
            </a:r>
            <a:endParaRPr lang="en-US" sz="2000" dirty="0">
              <a:cs typeface="Arial"/>
            </a:endParaRPr>
          </a:p>
          <a:p>
            <a:br>
              <a:rPr lang="en-US" dirty="0"/>
            </a:br>
            <a:endParaRPr lang="en-US" dirty="0"/>
          </a:p>
        </p:txBody>
      </p:sp>
    </p:spTree>
    <p:extLst>
      <p:ext uri="{BB962C8B-B14F-4D97-AF65-F5344CB8AC3E}">
        <p14:creationId xmlns:p14="http://schemas.microsoft.com/office/powerpoint/2010/main" val="236993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6153" y="1500660"/>
            <a:ext cx="8601075" cy="5996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ea typeface="+mn-lt"/>
                <a:cs typeface="+mn-lt"/>
              </a:rPr>
              <a:t>Cloud to help predict the cause of wildfires:</a:t>
            </a:r>
            <a:endParaRPr lang="en-US" b="1" dirty="0"/>
          </a:p>
          <a:p>
            <a:pPr marL="171450" indent="-171450">
              <a:lnSpc>
                <a:spcPct val="150000"/>
              </a:lnSpc>
              <a:buFont typeface="Arial"/>
              <a:buChar char="•"/>
            </a:pPr>
            <a:r>
              <a:rPr lang="en-US" dirty="0">
                <a:ea typeface="+mn-lt"/>
                <a:cs typeface="+mn-lt"/>
              </a:rPr>
              <a:t>Ascertain dataset</a:t>
            </a:r>
          </a:p>
          <a:p>
            <a:pPr marL="171450" indent="-171450">
              <a:lnSpc>
                <a:spcPct val="150000"/>
              </a:lnSpc>
              <a:buFont typeface="Arial"/>
              <a:buChar char="•"/>
            </a:pPr>
            <a:r>
              <a:rPr lang="en-US" dirty="0">
                <a:ea typeface="+mn-lt"/>
                <a:cs typeface="+mn-lt"/>
              </a:rPr>
              <a:t>Explore data doing exploratory data analysis</a:t>
            </a:r>
          </a:p>
          <a:p>
            <a:pPr marL="171450" indent="-171450">
              <a:lnSpc>
                <a:spcPct val="150000"/>
              </a:lnSpc>
              <a:buFont typeface="Arial"/>
              <a:buChar char="•"/>
            </a:pPr>
            <a:r>
              <a:rPr lang="en-US" dirty="0">
                <a:ea typeface="+mn-lt"/>
                <a:cs typeface="+mn-lt"/>
              </a:rPr>
              <a:t>Create classification models</a:t>
            </a:r>
          </a:p>
          <a:p>
            <a:pPr marL="628650" lvl="1" indent="-171450">
              <a:lnSpc>
                <a:spcPct val="150000"/>
              </a:lnSpc>
              <a:buFont typeface="Arial"/>
              <a:buChar char="•"/>
            </a:pPr>
            <a:r>
              <a:rPr lang="en-US" dirty="0">
                <a:ea typeface="+mn-lt"/>
                <a:cs typeface="+mn-lt"/>
              </a:rPr>
              <a:t>Naive Bayes</a:t>
            </a:r>
            <a:endParaRPr lang="en-US" dirty="0">
              <a:cs typeface="Arial"/>
            </a:endParaRPr>
          </a:p>
          <a:p>
            <a:pPr marL="628650" lvl="1" indent="-171450">
              <a:lnSpc>
                <a:spcPct val="150000"/>
              </a:lnSpc>
              <a:buFont typeface="Arial"/>
              <a:buChar char="•"/>
            </a:pPr>
            <a:r>
              <a:rPr lang="en-US" dirty="0">
                <a:ea typeface="+mn-lt"/>
                <a:cs typeface="+mn-lt"/>
              </a:rPr>
              <a:t>Decision Trees</a:t>
            </a:r>
            <a:endParaRPr lang="en-US" dirty="0">
              <a:cs typeface="Arial"/>
            </a:endParaRPr>
          </a:p>
          <a:p>
            <a:pPr marL="628650" lvl="1" indent="-171450">
              <a:lnSpc>
                <a:spcPct val="150000"/>
              </a:lnSpc>
              <a:buFont typeface="Arial"/>
              <a:buChar char="•"/>
            </a:pPr>
            <a:r>
              <a:rPr lang="en-US" dirty="0">
                <a:ea typeface="+mn-lt"/>
                <a:cs typeface="+mn-lt"/>
              </a:rPr>
              <a:t>Measure model performance </a:t>
            </a:r>
          </a:p>
          <a:p>
            <a:pPr marL="171450" indent="-171450">
              <a:lnSpc>
                <a:spcPct val="150000"/>
              </a:lnSpc>
              <a:buFont typeface="Arial"/>
              <a:buChar char="•"/>
            </a:pPr>
            <a:r>
              <a:rPr lang="en-US" dirty="0">
                <a:ea typeface="+mn-lt"/>
                <a:cs typeface="+mn-lt"/>
              </a:rPr>
              <a:t>Deploy model to AWS infrastructure</a:t>
            </a:r>
            <a:endParaRPr lang="en-US" dirty="0">
              <a:cs typeface="Arial"/>
            </a:endParaRPr>
          </a:p>
          <a:p>
            <a:pPr marL="742950" lvl="1" indent="-285750">
              <a:lnSpc>
                <a:spcPct val="150000"/>
              </a:lnSpc>
              <a:buFont typeface="Arial"/>
              <a:buChar char="•"/>
            </a:pPr>
            <a:r>
              <a:rPr lang="en-US" dirty="0">
                <a:ea typeface="+mn-lt"/>
                <a:cs typeface="+mn-lt"/>
              </a:rPr>
              <a:t>Create gateway for REST based API call</a:t>
            </a:r>
            <a:endParaRPr lang="en-US" dirty="0">
              <a:cs typeface="Arial"/>
            </a:endParaRPr>
          </a:p>
          <a:p>
            <a:pPr marL="742950" lvl="1" indent="-285750">
              <a:lnSpc>
                <a:spcPct val="150000"/>
              </a:lnSpc>
              <a:buFont typeface="Arial"/>
              <a:buChar char="•"/>
            </a:pPr>
            <a:r>
              <a:rPr lang="en-US" dirty="0">
                <a:ea typeface="+mn-lt"/>
                <a:cs typeface="+mn-lt"/>
              </a:rPr>
              <a:t>Use AWS lambda to deploy model to then fulfill prediction request</a:t>
            </a:r>
            <a:endParaRPr lang="en-US" dirty="0">
              <a:cs typeface="Arial"/>
            </a:endParaRPr>
          </a:p>
          <a:p>
            <a:pPr marL="742950" lvl="1" indent="-285750">
              <a:lnSpc>
                <a:spcPct val="150000"/>
              </a:lnSpc>
              <a:buFont typeface="Arial"/>
              <a:buChar char="•"/>
            </a:pPr>
            <a:r>
              <a:rPr lang="en-US" dirty="0">
                <a:ea typeface="+mn-lt"/>
                <a:cs typeface="+mn-lt"/>
              </a:rPr>
              <a:t>Track model execution request using Amazon’s Relational Database Service (Amazon RDS) </a:t>
            </a:r>
            <a:endParaRPr lang="en-US" dirty="0">
              <a:cs typeface="Arial"/>
            </a:endParaRPr>
          </a:p>
          <a:p>
            <a:pPr>
              <a:lnSpc>
                <a:spcPct val="150000"/>
              </a:lnSpc>
            </a:pPr>
            <a:br>
              <a:rPr lang="en-US" dirty="0"/>
            </a:br>
            <a:endParaRPr lang="en-US" dirty="0">
              <a:cs typeface="Arial"/>
            </a:endParaRPr>
          </a:p>
        </p:txBody>
      </p:sp>
    </p:spTree>
    <p:extLst>
      <p:ext uri="{BB962C8B-B14F-4D97-AF65-F5344CB8AC3E}">
        <p14:creationId xmlns:p14="http://schemas.microsoft.com/office/powerpoint/2010/main" val="250126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Distribution of the causes of wildfires as seen in Fig 1.</a:t>
            </a:r>
            <a:endParaRPr lang="en-US" sz="1400">
              <a:cs typeface="Arial"/>
            </a:endParaRPr>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1 - Causes of US Wildfires</a:t>
            </a:r>
            <a:endParaRPr lang="en-US" sz="900">
              <a:cs typeface="Arial"/>
            </a:endParaRPr>
          </a:p>
        </p:txBody>
      </p:sp>
    </p:spTree>
    <p:extLst>
      <p:ext uri="{BB962C8B-B14F-4D97-AF65-F5344CB8AC3E}">
        <p14:creationId xmlns:p14="http://schemas.microsoft.com/office/powerpoint/2010/main" val="284438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Looking at the number of wildfires per year, it’s somewhat consistent year over year.  While some years are higher, especially 2006, distribution of fires is spread out over the years as seen in Fig 2.</a:t>
            </a:r>
          </a:p>
        </p:txBody>
      </p:sp>
      <p:sp>
        <p:nvSpPr>
          <p:cNvPr id="5" name="TextBox 4">
            <a:extLst>
              <a:ext uri="{FF2B5EF4-FFF2-40B4-BE49-F238E27FC236}">
                <a16:creationId xmlns:a16="http://schemas.microsoft.com/office/drawing/2014/main" id="{D00F2BCE-66B4-4C46-BAFC-8FFD1034CE40}"/>
              </a:ext>
            </a:extLst>
          </p:cNvPr>
          <p:cNvSpPr txBox="1"/>
          <p:nvPr/>
        </p:nvSpPr>
        <p:spPr>
          <a:xfrm>
            <a:off x="552450" y="5953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2 - Annual Count of US Wildfires</a:t>
            </a: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202235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Now looking at the wildfires by state, there’s a skew in the data on the state.  The first 10 states make up a large majority of total number of wildfires as seen in Fig 3.</a:t>
            </a:r>
          </a:p>
        </p:txBody>
      </p:sp>
      <p:pic>
        <p:nvPicPr>
          <p:cNvPr id="3" name="Picture 5" descr="Chart, histogram&#10;&#10;Description automatically generated">
            <a:extLst>
              <a:ext uri="{FF2B5EF4-FFF2-40B4-BE49-F238E27FC236}">
                <a16:creationId xmlns:a16="http://schemas.microsoft.com/office/drawing/2014/main" id="{8F11E569-AC29-418C-B581-66BA3A1D0B00}"/>
              </a:ext>
            </a:extLst>
          </p:cNvPr>
          <p:cNvPicPr>
            <a:picLocks noChangeAspect="1"/>
          </p:cNvPicPr>
          <p:nvPr/>
        </p:nvPicPr>
        <p:blipFill>
          <a:blip r:embed="rId2"/>
          <a:stretch>
            <a:fillRect/>
          </a:stretch>
        </p:blipFill>
        <p:spPr>
          <a:xfrm>
            <a:off x="438150" y="2074214"/>
            <a:ext cx="8058150" cy="3976398"/>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597217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3 - US Wildfires by State</a:t>
            </a:r>
            <a:endParaRPr lang="en-US" sz="900">
              <a:cs typeface="Arial"/>
            </a:endParaRPr>
          </a:p>
        </p:txBody>
      </p:sp>
    </p:spTree>
    <p:extLst>
      <p:ext uri="{BB962C8B-B14F-4D97-AF65-F5344CB8AC3E}">
        <p14:creationId xmlns:p14="http://schemas.microsoft.com/office/powerpoint/2010/main" val="140221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Modeling</a:t>
            </a:r>
          </a:p>
        </p:txBody>
      </p:sp>
      <p:sp>
        <p:nvSpPr>
          <p:cNvPr id="10" name="TextBox 9">
            <a:extLst>
              <a:ext uri="{FF2B5EF4-FFF2-40B4-BE49-F238E27FC236}">
                <a16:creationId xmlns:a16="http://schemas.microsoft.com/office/drawing/2014/main" id="{91CFA85A-1BC0-4D92-93B6-B4FC78FA09F5}"/>
              </a:ext>
            </a:extLst>
          </p:cNvPr>
          <p:cNvSpPr txBox="1"/>
          <p:nvPr/>
        </p:nvSpPr>
        <p:spPr>
          <a:xfrm>
            <a:off x="514350" y="1457325"/>
            <a:ext cx="84772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To predict cause of a fire, used classification modeling </a:t>
            </a:r>
          </a:p>
          <a:p>
            <a:pPr marL="171450" indent="-171450">
              <a:buFont typeface="Arial"/>
              <a:buChar char="•"/>
            </a:pPr>
            <a:r>
              <a:rPr lang="en-US" sz="1400">
                <a:ea typeface="+mn-lt"/>
                <a:cs typeface="+mn-lt"/>
              </a:rPr>
              <a:t>Naive Bayes</a:t>
            </a:r>
          </a:p>
          <a:p>
            <a:pPr marL="171450" indent="-171450">
              <a:buFont typeface="Arial"/>
              <a:buChar char="•"/>
            </a:pPr>
            <a:r>
              <a:rPr lang="en-US" sz="1400">
                <a:ea typeface="+mn-lt"/>
                <a:cs typeface="+mn-lt"/>
              </a:rPr>
              <a:t>Decision Tree </a:t>
            </a:r>
          </a:p>
          <a:p>
            <a:endParaRPr lang="en-US" sz="1000" dirty="0">
              <a:ea typeface="+mn-lt"/>
              <a:cs typeface="+mn-lt"/>
            </a:endParaRPr>
          </a:p>
          <a:p>
            <a:r>
              <a:rPr lang="en-US" sz="1400" dirty="0">
                <a:ea typeface="+mn-lt"/>
                <a:cs typeface="+mn-lt"/>
              </a:rPr>
              <a:t>Table 1 describes the features that were used from the dataset and our predictor classification label is the STAT_CAUSE_DESCR with Table 2 showing the possible classifications</a:t>
            </a:r>
            <a:endParaRPr lang="en-US" sz="140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23875" y="46863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1 – Model Features</a:t>
            </a:r>
            <a:endParaRPr lang="en-US" sz="900">
              <a:cs typeface="Arial"/>
            </a:endParaRPr>
          </a:p>
        </p:txBody>
      </p:sp>
      <p:pic>
        <p:nvPicPr>
          <p:cNvPr id="3" name="Picture 5" descr="Table&#10;&#10;Description automatically generated">
            <a:extLst>
              <a:ext uri="{FF2B5EF4-FFF2-40B4-BE49-F238E27FC236}">
                <a16:creationId xmlns:a16="http://schemas.microsoft.com/office/drawing/2014/main" id="{AF61C233-6CB7-4FE0-94D9-D7B7846C279F}"/>
              </a:ext>
            </a:extLst>
          </p:cNvPr>
          <p:cNvPicPr>
            <a:picLocks noChangeAspect="1"/>
          </p:cNvPicPr>
          <p:nvPr/>
        </p:nvPicPr>
        <p:blipFill>
          <a:blip r:embed="rId2"/>
          <a:stretch>
            <a:fillRect/>
          </a:stretch>
        </p:blipFill>
        <p:spPr>
          <a:xfrm>
            <a:off x="590550" y="2876550"/>
            <a:ext cx="7981950" cy="1809750"/>
          </a:xfrm>
          <a:prstGeom prst="rect">
            <a:avLst/>
          </a:prstGeom>
          <a:ln>
            <a:solidFill>
              <a:schemeClr val="tx1"/>
            </a:solidFill>
          </a:ln>
        </p:spPr>
      </p:pic>
      <p:pic>
        <p:nvPicPr>
          <p:cNvPr id="8" name="Picture 8" descr="A picture containing graphical user interface&#10;&#10;Description automatically generated">
            <a:extLst>
              <a:ext uri="{FF2B5EF4-FFF2-40B4-BE49-F238E27FC236}">
                <a16:creationId xmlns:a16="http://schemas.microsoft.com/office/drawing/2014/main" id="{18A7D557-B865-4B9D-9EA3-415C7D70D2F1}"/>
              </a:ext>
            </a:extLst>
          </p:cNvPr>
          <p:cNvPicPr>
            <a:picLocks noChangeAspect="1"/>
          </p:cNvPicPr>
          <p:nvPr/>
        </p:nvPicPr>
        <p:blipFill>
          <a:blip r:embed="rId3"/>
          <a:stretch>
            <a:fillRect/>
          </a:stretch>
        </p:blipFill>
        <p:spPr>
          <a:xfrm>
            <a:off x="609600" y="5298565"/>
            <a:ext cx="2743200" cy="1023370"/>
          </a:xfrm>
          <a:prstGeom prst="rect">
            <a:avLst/>
          </a:prstGeom>
          <a:ln>
            <a:solidFill>
              <a:schemeClr val="tx1"/>
            </a:solidFill>
          </a:ln>
        </p:spPr>
      </p:pic>
      <p:sp>
        <p:nvSpPr>
          <p:cNvPr id="11" name="TextBox 10">
            <a:extLst>
              <a:ext uri="{FF2B5EF4-FFF2-40B4-BE49-F238E27FC236}">
                <a16:creationId xmlns:a16="http://schemas.microsoft.com/office/drawing/2014/main" id="{2717E34F-754E-400C-8132-B8BD6F929F80}"/>
              </a:ext>
            </a:extLst>
          </p:cNvPr>
          <p:cNvSpPr txBox="1"/>
          <p:nvPr/>
        </p:nvSpPr>
        <p:spPr>
          <a:xfrm>
            <a:off x="523875" y="6334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2 – Predictor Classification Labels</a:t>
            </a:r>
            <a:endParaRPr lang="en-US" sz="900">
              <a:cs typeface="Arial"/>
            </a:endParaRPr>
          </a:p>
        </p:txBody>
      </p:sp>
    </p:spTree>
    <p:extLst>
      <p:ext uri="{BB962C8B-B14F-4D97-AF65-F5344CB8AC3E}">
        <p14:creationId xmlns:p14="http://schemas.microsoft.com/office/powerpoint/2010/main" val="311777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80672" y="1619250"/>
            <a:ext cx="8601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Once the model has been defined, predictions can be made on new and unseen data.  Table 3 below shows the performance of each of the models</a:t>
            </a:r>
            <a:endParaRPr lang="en-US" dirty="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5245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3 – Model Performance</a:t>
            </a:r>
            <a:endParaRPr lang="en-US" sz="900">
              <a:cs typeface="Arial"/>
            </a:endParaRPr>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4130670676"/>
              </p:ext>
            </p:extLst>
          </p:nvPr>
        </p:nvGraphicFramePr>
        <p:xfrm>
          <a:off x="630555" y="275247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476625"/>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471862"/>
            <a:ext cx="3350890" cy="2105025"/>
          </a:xfrm>
          <a:prstGeom prst="rect">
            <a:avLst/>
          </a:prstGeom>
        </p:spPr>
      </p:pic>
    </p:spTree>
    <p:extLst>
      <p:ext uri="{BB962C8B-B14F-4D97-AF65-F5344CB8AC3E}">
        <p14:creationId xmlns:p14="http://schemas.microsoft.com/office/powerpoint/2010/main" val="2822207609"/>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708</TotalTime>
  <Words>1394</Words>
  <Application>Microsoft Office PowerPoint</Application>
  <PresentationFormat>On-screen Show (4:3)</PresentationFormat>
  <Paragraphs>200</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1_Body Slides</vt:lpstr>
      <vt:lpstr>US Wildfire Analysis</vt:lpstr>
      <vt:lpstr>Abstract</vt:lpstr>
      <vt:lpstr>Data set Overview</vt:lpstr>
      <vt:lpstr>Solution Aspect - Methodology</vt:lpstr>
      <vt:lpstr>EDA - Visualization</vt:lpstr>
      <vt:lpstr>EDA - Visualization</vt:lpstr>
      <vt:lpstr>EDA - Visualization</vt:lpstr>
      <vt:lpstr>Modeling</vt:lpstr>
      <vt:lpstr>Model Performance</vt:lpstr>
      <vt:lpstr>Cloud Deployment</vt:lpstr>
      <vt:lpstr>AWS Serverless Predication Flow</vt:lpstr>
      <vt:lpstr>Serverless Framework</vt:lpstr>
      <vt:lpstr>Local Setup and Validation</vt:lpstr>
      <vt:lpstr>Build Dependencies with Docker</vt:lpstr>
      <vt:lpstr>Demo</vt:lpstr>
      <vt:lpstr>RDS Integration</vt:lpstr>
      <vt:lpstr>Secrets Manager</vt:lpstr>
      <vt:lpstr>RDS Proxy</vt:lpstr>
      <vt:lpstr>API Gateway</vt:lpstr>
      <vt:lpstr>Securing Serverless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Chance Robinson</cp:lastModifiedBy>
  <cp:revision>99</cp:revision>
  <dcterms:created xsi:type="dcterms:W3CDTF">2019-09-23T08:00:29Z</dcterms:created>
  <dcterms:modified xsi:type="dcterms:W3CDTF">2020-11-24T01:25:02Z</dcterms:modified>
</cp:coreProperties>
</file>