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580" r:id="rId2"/>
    <p:sldId id="622" r:id="rId3"/>
    <p:sldId id="630" r:id="rId4"/>
    <p:sldId id="621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1" r:id="rId13"/>
    <p:sldId id="632" r:id="rId14"/>
    <p:sldId id="633" r:id="rId15"/>
    <p:sldId id="634" r:id="rId16"/>
    <p:sldId id="635" r:id="rId17"/>
    <p:sldId id="636" r:id="rId18"/>
    <p:sldId id="52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7A5B-D439-DD4E-A637-827378D75345}" v="59" dt="2019-10-10T15:48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73223" autoAdjust="0"/>
  </p:normalViewPr>
  <p:slideViewPr>
    <p:cSldViewPr snapToGrid="0" snapToObjects="1">
      <p:cViewPr varScale="1">
        <p:scale>
          <a:sx n="95" d="100"/>
          <a:sy n="95" d="100"/>
        </p:scale>
        <p:origin x="22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2,410 US craft beers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558 US craft breweries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alcoholic (ABV) beer? Colorado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bitter (IBU) beer? Oregon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distribution of the ABV data is slightly right skewed, with most values falling within ~0.014 units of the mean of ~0.06.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could be beneficial with the missingness of the IBU values as Alcohol by Volume could serve as a substitute.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distribution of the ABV data is slightly right skewed, with most values falling within ~0.014 units of the mean of ~0.06.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0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Florida and Main in particular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US Wildfire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6346: Cloud Computing</a:t>
            </a:r>
            <a:endParaRPr lang="en-IN" dirty="0"/>
          </a:p>
          <a:p>
            <a:r>
              <a:rPr lang="en-IN" sz="1600" dirty="0"/>
              <a:t>Presented by Chance Robinson, Jeff Washburn and Sreeni Prabhala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Summary Statistics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The distribution of the ABV data is slightly right skewed, with most values falling within ~0.014 units of the mean of ~0.06.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999F5D-1C17-405E-862B-4AB0EBE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5" y="3429000"/>
            <a:ext cx="3887340" cy="23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F184EC-3AA0-4044-AC92-F9F322DAD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113" y="3335257"/>
            <a:ext cx="3359091" cy="274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IBU to ABV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5036573"/>
            <a:ext cx="8141108" cy="1526458"/>
          </a:xfrm>
        </p:spPr>
        <p:txBody>
          <a:bodyPr/>
          <a:lstStyle/>
          <a:p>
            <a:r>
              <a:rPr lang="en-US" sz="2400" dirty="0"/>
              <a:t>There appears to be a linear relationship between a beer's International Bitterness Units (IBU) and the Alcohol by Volume (ABV).  The stronger a beer is, the more likely it is to rate higher on the bitterness scale.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AA06-1A5F-4EE3-8121-1990C587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78" y="1468291"/>
            <a:ext cx="5782443" cy="3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IPAs and other types of Ale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43" y="2046237"/>
            <a:ext cx="8229600" cy="1296458"/>
          </a:xfrm>
        </p:spPr>
        <p:txBody>
          <a:bodyPr/>
          <a:lstStyle/>
          <a:p>
            <a:r>
              <a:rPr lang="en-US" dirty="0"/>
              <a:t>IPA Style beers make up almost ¼ of all beers contained in this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F3823-0ACF-44F0-A96E-712967F1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3" y="3759384"/>
            <a:ext cx="8463499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ABV and IBU Comparisons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 ABU and IBV data show similarities in spread/ variance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AC40B-54E0-4C58-A5D8-E029F4AC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6" y="2860127"/>
            <a:ext cx="4197868" cy="3517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11D5E-512A-49AC-A7C8-282913FA3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067" y="2860127"/>
            <a:ext cx="4187529" cy="35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Beer Style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ABV and IBU served as good predictors of a beer’s style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B3C9D-2A2B-443B-B3CC-FA13AE7F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0" y="2708056"/>
            <a:ext cx="2493356" cy="36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52021-6B49-4D83-AD44-4791A7C55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47" y="2708056"/>
            <a:ext cx="5058945" cy="35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IBU Concentration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78" y="5363691"/>
            <a:ext cx="8141108" cy="889665"/>
          </a:xfrm>
        </p:spPr>
        <p:txBody>
          <a:bodyPr/>
          <a:lstStyle/>
          <a:p>
            <a:r>
              <a:rPr lang="en-US" sz="2400" dirty="0"/>
              <a:t>The case could be made that the states in the Northeast and South have the highest concentration of median IBU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BC04E-A401-4589-AFAF-488C0CBC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81" y="1639785"/>
            <a:ext cx="6467837" cy="37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Regional Comparisons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Many of these states happen to be in regions with lower craft beer 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4B170-5731-499C-9F4D-1A7AEFB3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91" y="2942957"/>
            <a:ext cx="5776708" cy="35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ABV</a:t>
            </a:r>
            <a:r>
              <a:rPr lang="en-US" sz="2800" dirty="0"/>
              <a:t> (Alcohol by Volume) and </a:t>
            </a:r>
            <a:r>
              <a:rPr lang="en-US" sz="2800" b="1" dirty="0"/>
              <a:t>IBU</a:t>
            </a:r>
            <a:r>
              <a:rPr lang="en-US" sz="2800" dirty="0"/>
              <a:t> (International Bitterness Units) serve as good predictors of beer styles</a:t>
            </a:r>
          </a:p>
          <a:p>
            <a:r>
              <a:rPr lang="en-US" sz="2800" b="1" dirty="0"/>
              <a:t>Regional preferences </a:t>
            </a:r>
            <a:r>
              <a:rPr lang="en-US" sz="2800" dirty="0"/>
              <a:t>can be seen in the charts for a beer’s bitterness</a:t>
            </a:r>
          </a:p>
          <a:p>
            <a:r>
              <a:rPr lang="en-US" sz="2800" dirty="0"/>
              <a:t>There are fewer craft beers/ breweries in the </a:t>
            </a:r>
            <a:r>
              <a:rPr lang="en-US" sz="2800" b="1" dirty="0"/>
              <a:t>Northeast</a:t>
            </a:r>
            <a:r>
              <a:rPr lang="en-US" sz="2800" dirty="0"/>
              <a:t> and </a:t>
            </a:r>
            <a:r>
              <a:rPr lang="en-US" sz="2800" b="1" dirty="0"/>
              <a:t>South</a:t>
            </a:r>
            <a:r>
              <a:rPr lang="en-US" sz="2800" dirty="0"/>
              <a:t> regions</a:t>
            </a:r>
          </a:p>
          <a:p>
            <a:r>
              <a:rPr lang="en-US" sz="2800" b="1" dirty="0"/>
              <a:t>Opportunities</a:t>
            </a:r>
            <a:r>
              <a:rPr lang="en-US" sz="2800" dirty="0"/>
              <a:t> for product differentiation with </a:t>
            </a:r>
            <a:r>
              <a:rPr lang="en-US" sz="2800" b="1" dirty="0"/>
              <a:t>lower IBU </a:t>
            </a:r>
            <a:r>
              <a:rPr lang="en-US" sz="2800" dirty="0"/>
              <a:t>ratings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Sets and 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6" y="2148682"/>
            <a:ext cx="2455607" cy="6728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0483-CFE7-4D0B-9162-730F48F7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" y="2821525"/>
            <a:ext cx="4181170" cy="258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6259F-E6CE-4B04-9F81-522004CC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06" y="2821525"/>
            <a:ext cx="4223107" cy="171506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BBA70E4-5DB7-4EDB-9C20-ED3B83ABB498}"/>
              </a:ext>
            </a:extLst>
          </p:cNvPr>
          <p:cNvSpPr txBox="1">
            <a:spLocks/>
          </p:cNvSpPr>
          <p:nvPr/>
        </p:nvSpPr>
        <p:spPr>
          <a:xfrm>
            <a:off x="5625355" y="2172263"/>
            <a:ext cx="2455607" cy="67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/>
              <a:t>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FC15A3F-ACC5-4C6F-82AA-3766F8873C78}"/>
              </a:ext>
            </a:extLst>
          </p:cNvPr>
          <p:cNvSpPr txBox="1">
            <a:spLocks/>
          </p:cNvSpPr>
          <p:nvPr/>
        </p:nvSpPr>
        <p:spPr>
          <a:xfrm>
            <a:off x="2395960" y="5402993"/>
            <a:ext cx="2006436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2,410 US Craft Beers</a:t>
            </a:r>
          </a:p>
          <a:p>
            <a:pPr marL="0" indent="0">
              <a:buFont typeface="Arial" charset="0"/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2F22577-FF19-4B6D-89D9-CFD9B2D65986}"/>
              </a:ext>
            </a:extLst>
          </p:cNvPr>
          <p:cNvSpPr txBox="1">
            <a:spLocks/>
          </p:cNvSpPr>
          <p:nvPr/>
        </p:nvSpPr>
        <p:spPr>
          <a:xfrm>
            <a:off x="7581417" y="4582430"/>
            <a:ext cx="1383295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558 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84542"/>
              </p:ext>
            </p:extLst>
          </p:nvPr>
        </p:nvGraphicFramePr>
        <p:xfrm>
          <a:off x="457200" y="1795242"/>
          <a:ext cx="8229600" cy="464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344">
                <a:tc>
                  <a:txBody>
                    <a:bodyPr/>
                    <a:lstStyle/>
                    <a:p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3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Brewery Count by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Median ABV/IBU per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ABV Summary Statistics/ Distribution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IBU to ABU Relationship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IPAs (India Pale Ales) and other types of Ale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Opportunities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minutes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Brewery Count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How many breweries are present in each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Note that all 50 states have at least one brewery listed, including the District of Columbia (DC), for a total of 51.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5D552-F225-44DA-9777-95222494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1" y="2824126"/>
            <a:ext cx="4418776" cy="2712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12C6C-F6AF-4A12-9246-2A612A40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76" y="2824127"/>
            <a:ext cx="4254235" cy="27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ABV</a:t>
            </a:r>
            <a:r>
              <a:rPr lang="en-US" dirty="0"/>
              <a:t> (Alcohol by Volume), </a:t>
            </a:r>
            <a:r>
              <a:rPr lang="en-US" b="1" dirty="0"/>
              <a:t>IBU</a:t>
            </a:r>
            <a:r>
              <a:rPr lang="en-US" dirty="0"/>
              <a:t> (International Bitterness Unit) and </a:t>
            </a:r>
            <a:r>
              <a:rPr lang="en-US" b="1" dirty="0"/>
              <a:t>Style</a:t>
            </a:r>
            <a:r>
              <a:rPr lang="en-US" dirty="0"/>
              <a:t> columns have missing values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ED10-2269-47BD-AE58-7E98C7139453}"/>
              </a:ext>
            </a:extLst>
          </p:cNvPr>
          <p:cNvSpPr/>
          <p:nvPr/>
        </p:nvSpPr>
        <p:spPr>
          <a:xfrm>
            <a:off x="2192977" y="5582685"/>
            <a:ext cx="4758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 particular, the IBU field as over 41% of the records with a blank value for this data point.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59223-6B42-45E7-9BF3-ABF059A2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58" y="3357636"/>
            <a:ext cx="3814284" cy="18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207115" y="5616258"/>
            <a:ext cx="906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From visually inspecting the graph, most states have a relatively close spread.  The summary statistics show that 50% of the available data fall within the interval </a:t>
            </a:r>
          </a:p>
          <a:p>
            <a:r>
              <a:rPr lang="en-US" i="1" dirty="0"/>
              <a:t>(0.05 to 0.067)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5DD21-7BF6-489C-9C57-8E649F4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43624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E26-92F5-4B23-ACBB-69BAFA025801}"/>
              </a:ext>
            </a:extLst>
          </p:cNvPr>
          <p:cNvSpPr/>
          <p:nvPr/>
        </p:nvSpPr>
        <p:spPr>
          <a:xfrm>
            <a:off x="207115" y="5964581"/>
            <a:ext cx="90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There is much more variation in the IBU data, possibly due to missing values or regional preferences.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213C-4012-4ADB-A556-14903EDF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3" y="161040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There are different measures of center, etc.. that might be useful in determining state trends.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748897" y="5738648"/>
            <a:ext cx="5810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Depending on the statistic of interest, the answer varies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8CDB8-E6C7-4E6D-A319-4015B9B9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61" y="3326014"/>
            <a:ext cx="4748875" cy="2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(IBU)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Similar differences can be seen across the IBU statistics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16713-11CD-435D-9CAE-60765E7A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37" y="3182435"/>
            <a:ext cx="4551726" cy="20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604</TotalTime>
  <Words>648</Words>
  <Application>Microsoft Office PowerPoint</Application>
  <PresentationFormat>On-screen Show (4:3)</PresentationFormat>
  <Paragraphs>166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1_Body Slides</vt:lpstr>
      <vt:lpstr>US Wildfire Analysis</vt:lpstr>
      <vt:lpstr>Data Sets and Definitions</vt:lpstr>
      <vt:lpstr>Questions of Interest</vt:lpstr>
      <vt:lpstr>Brewery Count by State</vt:lpstr>
      <vt:lpstr>Missing Values</vt:lpstr>
      <vt:lpstr>Median ABV per State</vt:lpstr>
      <vt:lpstr>Median IBU per State</vt:lpstr>
      <vt:lpstr>Maximum Values by State (ABV)</vt:lpstr>
      <vt:lpstr>Maximum Values by State (IBU)</vt:lpstr>
      <vt:lpstr>Summary Statistics (ABV)</vt:lpstr>
      <vt:lpstr>IBU to ABV Relationship</vt:lpstr>
      <vt:lpstr>IPAs and other types of Ale </vt:lpstr>
      <vt:lpstr>ABV and IBU Comparisons</vt:lpstr>
      <vt:lpstr>Beer Style Predictions</vt:lpstr>
      <vt:lpstr>IBU Concentration</vt:lpstr>
      <vt:lpstr>Regional Comparisons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Chance Robinson</cp:lastModifiedBy>
  <cp:revision>47</cp:revision>
  <dcterms:created xsi:type="dcterms:W3CDTF">2019-09-23T08:00:29Z</dcterms:created>
  <dcterms:modified xsi:type="dcterms:W3CDTF">2020-11-14T18:30:29Z</dcterms:modified>
</cp:coreProperties>
</file>