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580" r:id="rId2"/>
    <p:sldId id="637" r:id="rId3"/>
    <p:sldId id="638" r:id="rId4"/>
    <p:sldId id="639" r:id="rId5"/>
    <p:sldId id="640" r:id="rId6"/>
    <p:sldId id="641" r:id="rId7"/>
    <p:sldId id="642" r:id="rId8"/>
    <p:sldId id="643" r:id="rId9"/>
    <p:sldId id="644" r:id="rId10"/>
    <p:sldId id="629" r:id="rId11"/>
    <p:sldId id="628" r:id="rId12"/>
    <p:sldId id="634" r:id="rId13"/>
    <p:sldId id="631" r:id="rId14"/>
    <p:sldId id="630" r:id="rId15"/>
    <p:sldId id="627" r:id="rId16"/>
    <p:sldId id="622" r:id="rId17"/>
    <p:sldId id="621" r:id="rId18"/>
    <p:sldId id="623" r:id="rId19"/>
    <p:sldId id="624" r:id="rId20"/>
    <p:sldId id="625" r:id="rId21"/>
    <p:sldId id="626" r:id="rId22"/>
    <p:sldId id="632" r:id="rId23"/>
    <p:sldId id="633" r:id="rId24"/>
    <p:sldId id="635" r:id="rId25"/>
    <p:sldId id="636" r:id="rId26"/>
    <p:sldId id="52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client id="{983D3192-F7B4-7C41-4CAA-55B54D0A3C83}" v="13" dt="2020-11-22T22:17:48.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197" autoAdjust="0"/>
  </p:normalViewPr>
  <p:slideViewPr>
    <p:cSldViewPr snapToGrid="0" snapToObjects="1">
      <p:cViewPr varScale="1">
        <p:scale>
          <a:sx n="92" d="100"/>
          <a:sy n="92" d="100"/>
        </p:scale>
        <p:origin x="2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and Main in particular</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24</a:t>
            </a:fld>
            <a:endParaRPr lang="en-US"/>
          </a:p>
        </p:txBody>
      </p:sp>
    </p:spTree>
    <p:extLst>
      <p:ext uri="{BB962C8B-B14F-4D97-AF65-F5344CB8AC3E}">
        <p14:creationId xmlns:p14="http://schemas.microsoft.com/office/powerpoint/2010/main" val="102126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33532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maximum alcoholic (ABV) beer? Colorado</a:t>
            </a:r>
          </a:p>
          <a:p>
            <a:r>
              <a:rPr lang="en-US" sz="1200" b="0" i="0" kern="1200" dirty="0">
                <a:solidFill>
                  <a:schemeClr val="tx1"/>
                </a:solidFill>
                <a:effectLst/>
                <a:latin typeface="+mn-lt"/>
                <a:ea typeface="+mn-ea"/>
                <a:cs typeface="+mn-cs"/>
              </a:rPr>
              <a:t>most bitter (IBU) beer? Oregon</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21</a:t>
            </a:fld>
            <a:endParaRPr lang="en-US"/>
          </a:p>
        </p:txBody>
      </p:sp>
    </p:spTree>
    <p:extLst>
      <p:ext uri="{BB962C8B-B14F-4D97-AF65-F5344CB8AC3E}">
        <p14:creationId xmlns:p14="http://schemas.microsoft.com/office/powerpoint/2010/main" val="271522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beneficial with the missingness of the IBU values as Alcohol by Volume could serve as a substitute.</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22</a:t>
            </a:fld>
            <a:endParaRPr lang="en-US"/>
          </a:p>
        </p:txBody>
      </p:sp>
    </p:spTree>
    <p:extLst>
      <p:ext uri="{BB962C8B-B14F-4D97-AF65-F5344CB8AC3E}">
        <p14:creationId xmlns:p14="http://schemas.microsoft.com/office/powerpoint/2010/main" val="183833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23</a:t>
            </a:fld>
            <a:endParaRPr lang="en-US"/>
          </a:p>
        </p:txBody>
      </p:sp>
    </p:spTree>
    <p:extLst>
      <p:ext uri="{BB962C8B-B14F-4D97-AF65-F5344CB8AC3E}">
        <p14:creationId xmlns:p14="http://schemas.microsoft.com/office/powerpoint/2010/main" val="903642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(IBU)</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Similar differences can be seen across the IBU statistics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7E916713-11CD-435D-9CAE-60765E7A5662}"/>
              </a:ext>
            </a:extLst>
          </p:cNvPr>
          <p:cNvPicPr>
            <a:picLocks noChangeAspect="1"/>
          </p:cNvPicPr>
          <p:nvPr/>
        </p:nvPicPr>
        <p:blipFill>
          <a:blip r:embed="rId2"/>
          <a:stretch>
            <a:fillRect/>
          </a:stretch>
        </p:blipFill>
        <p:spPr>
          <a:xfrm>
            <a:off x="2296137" y="3182435"/>
            <a:ext cx="4551726" cy="2047660"/>
          </a:xfrm>
          <a:prstGeom prst="rect">
            <a:avLst/>
          </a:prstGeom>
        </p:spPr>
      </p:pic>
    </p:spTree>
    <p:extLst>
      <p:ext uri="{BB962C8B-B14F-4D97-AF65-F5344CB8AC3E}">
        <p14:creationId xmlns:p14="http://schemas.microsoft.com/office/powerpoint/2010/main" val="7242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Data Sets and Definitions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1084006" y="2148682"/>
            <a:ext cx="2455607" cy="672843"/>
          </a:xfrm>
        </p:spPr>
        <p:txBody>
          <a:bodyPr/>
          <a:lstStyle/>
          <a:p>
            <a:pPr marL="0" indent="0" algn="ctr">
              <a:buNone/>
            </a:pPr>
            <a:r>
              <a:rPr lang="en-US" dirty="0"/>
              <a:t>Beers</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144A0483-CFE7-4D0B-9162-730F48F7B7F4}"/>
              </a:ext>
            </a:extLst>
          </p:cNvPr>
          <p:cNvPicPr>
            <a:picLocks noChangeAspect="1"/>
          </p:cNvPicPr>
          <p:nvPr/>
        </p:nvPicPr>
        <p:blipFill>
          <a:blip r:embed="rId3"/>
          <a:stretch>
            <a:fillRect/>
          </a:stretch>
        </p:blipFill>
        <p:spPr>
          <a:xfrm>
            <a:off x="221225" y="2821525"/>
            <a:ext cx="4181170" cy="2581468"/>
          </a:xfrm>
          <a:prstGeom prst="rect">
            <a:avLst/>
          </a:prstGeom>
        </p:spPr>
      </p:pic>
      <p:pic>
        <p:nvPicPr>
          <p:cNvPr id="4" name="Picture 3">
            <a:extLst>
              <a:ext uri="{FF2B5EF4-FFF2-40B4-BE49-F238E27FC236}">
                <a16:creationId xmlns:a16="http://schemas.microsoft.com/office/drawing/2014/main" id="{DC96259F-E6CE-4B04-9F81-522004CCF1CE}"/>
              </a:ext>
            </a:extLst>
          </p:cNvPr>
          <p:cNvPicPr>
            <a:picLocks noChangeAspect="1"/>
          </p:cNvPicPr>
          <p:nvPr/>
        </p:nvPicPr>
        <p:blipFill>
          <a:blip r:embed="rId4"/>
          <a:stretch>
            <a:fillRect/>
          </a:stretch>
        </p:blipFill>
        <p:spPr>
          <a:xfrm>
            <a:off x="4741606" y="2821525"/>
            <a:ext cx="4223107" cy="1715061"/>
          </a:xfrm>
          <a:prstGeom prst="rect">
            <a:avLst/>
          </a:prstGeom>
        </p:spPr>
      </p:pic>
      <p:sp>
        <p:nvSpPr>
          <p:cNvPr id="8" name="Content Placeholder 4">
            <a:extLst>
              <a:ext uri="{FF2B5EF4-FFF2-40B4-BE49-F238E27FC236}">
                <a16:creationId xmlns:a16="http://schemas.microsoft.com/office/drawing/2014/main" id="{BBBA70E4-5DB7-4EDB-9C20-ED3B83ABB498}"/>
              </a:ext>
            </a:extLst>
          </p:cNvPr>
          <p:cNvSpPr txBox="1">
            <a:spLocks/>
          </p:cNvSpPr>
          <p:nvPr/>
        </p:nvSpPr>
        <p:spPr>
          <a:xfrm>
            <a:off x="5625355" y="2172263"/>
            <a:ext cx="2455607" cy="672843"/>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dirty="0"/>
              <a:t>Breweries</a:t>
            </a:r>
          </a:p>
          <a:p>
            <a:pPr marL="0" indent="0">
              <a:buFont typeface="Arial" charset="0"/>
              <a:buNone/>
            </a:pPr>
            <a:endParaRPr lang="en-US" dirty="0"/>
          </a:p>
          <a:p>
            <a:endParaRPr lang="en-US" dirty="0"/>
          </a:p>
          <a:p>
            <a:endParaRPr lang="en-US" dirty="0"/>
          </a:p>
          <a:p>
            <a:endParaRPr lang="en-US" dirty="0"/>
          </a:p>
          <a:p>
            <a:endParaRPr lang="en-US" dirty="0"/>
          </a:p>
          <a:p>
            <a:pPr marL="0" indent="0">
              <a:buFont typeface="Arial" charset="0"/>
              <a:buNone/>
            </a:pPr>
            <a:endParaRPr lang="en-US" dirty="0"/>
          </a:p>
        </p:txBody>
      </p:sp>
      <p:sp>
        <p:nvSpPr>
          <p:cNvPr id="7" name="Content Placeholder 4">
            <a:extLst>
              <a:ext uri="{FF2B5EF4-FFF2-40B4-BE49-F238E27FC236}">
                <a16:creationId xmlns:a16="http://schemas.microsoft.com/office/drawing/2014/main" id="{2FC15A3F-ACC5-4C6F-82AA-3766F8873C78}"/>
              </a:ext>
            </a:extLst>
          </p:cNvPr>
          <p:cNvSpPr txBox="1">
            <a:spLocks/>
          </p:cNvSpPr>
          <p:nvPr/>
        </p:nvSpPr>
        <p:spPr>
          <a:xfrm>
            <a:off x="2395960" y="5402993"/>
            <a:ext cx="2006436"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2,410 US Craft Beers</a:t>
            </a:r>
          </a:p>
          <a:p>
            <a:pPr marL="0" indent="0">
              <a:buFont typeface="Arial" charset="0"/>
              <a:buNone/>
            </a:pPr>
            <a:endParaRPr lang="en-US" sz="1200" dirty="0"/>
          </a:p>
          <a:p>
            <a:endParaRPr lang="en-US" dirty="0"/>
          </a:p>
          <a:p>
            <a:endParaRPr lang="en-US" dirty="0"/>
          </a:p>
          <a:p>
            <a:endParaRPr lang="en-US" dirty="0"/>
          </a:p>
          <a:p>
            <a:endParaRPr lang="en-US" dirty="0"/>
          </a:p>
          <a:p>
            <a:pPr marL="0" indent="0">
              <a:buFont typeface="Arial" charset="0"/>
              <a:buNone/>
            </a:pPr>
            <a:endParaRPr lang="en-US" i="1" dirty="0"/>
          </a:p>
        </p:txBody>
      </p:sp>
      <p:sp>
        <p:nvSpPr>
          <p:cNvPr id="9" name="Content Placeholder 4">
            <a:extLst>
              <a:ext uri="{FF2B5EF4-FFF2-40B4-BE49-F238E27FC236}">
                <a16:creationId xmlns:a16="http://schemas.microsoft.com/office/drawing/2014/main" id="{02F22577-FF19-4B6D-89D9-CFD9B2D65986}"/>
              </a:ext>
            </a:extLst>
          </p:cNvPr>
          <p:cNvSpPr txBox="1">
            <a:spLocks/>
          </p:cNvSpPr>
          <p:nvPr/>
        </p:nvSpPr>
        <p:spPr>
          <a:xfrm>
            <a:off x="7581417" y="4582430"/>
            <a:ext cx="1383295"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558 Breweries</a:t>
            </a:r>
          </a:p>
          <a:p>
            <a:pPr marL="0" indent="0">
              <a:buFont typeface="Arial" charset="0"/>
              <a:buNone/>
            </a:pPr>
            <a:endParaRPr lang="en-US" dirty="0"/>
          </a:p>
          <a:p>
            <a:endParaRPr lang="en-US" dirty="0"/>
          </a:p>
          <a:p>
            <a:endParaRPr lang="en-US" dirty="0"/>
          </a:p>
          <a:p>
            <a:endParaRPr lang="en-US" dirty="0"/>
          </a:p>
          <a:p>
            <a:endParaRPr lang="en-US" dirty="0"/>
          </a:p>
          <a:p>
            <a:pPr marL="0" indent="0">
              <a:buFont typeface="Arial" charset="0"/>
              <a:buNone/>
            </a:pPr>
            <a:endParaRPr lang="en-US" i="1" dirty="0"/>
          </a:p>
        </p:txBody>
      </p:sp>
    </p:spTree>
    <p:extLst>
      <p:ext uri="{BB962C8B-B14F-4D97-AF65-F5344CB8AC3E}">
        <p14:creationId xmlns:p14="http://schemas.microsoft.com/office/powerpoint/2010/main" val="17071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Brewery Count by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How many breweries are present in each state?</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r>
              <a:rPr lang="en-US" sz="1600" i="1" dirty="0"/>
              <a:t>Note that all 50 states have at least one brewery listed, including the District of Columbia (DC), for a total of 51.</a:t>
            </a:r>
          </a:p>
          <a:p>
            <a:endParaRPr lang="en-US" dirty="0"/>
          </a:p>
          <a:p>
            <a:pPr marL="0" indent="0">
              <a:buNone/>
            </a:pPr>
            <a:endParaRPr lang="en-US" dirty="0"/>
          </a:p>
        </p:txBody>
      </p:sp>
      <p:pic>
        <p:nvPicPr>
          <p:cNvPr id="3" name="Picture 2">
            <a:extLst>
              <a:ext uri="{FF2B5EF4-FFF2-40B4-BE49-F238E27FC236}">
                <a16:creationId xmlns:a16="http://schemas.microsoft.com/office/drawing/2014/main" id="{17A5D552-F225-44DA-9777-952224944CDF}"/>
              </a:ext>
            </a:extLst>
          </p:cNvPr>
          <p:cNvPicPr>
            <a:picLocks noChangeAspect="1"/>
          </p:cNvPicPr>
          <p:nvPr/>
        </p:nvPicPr>
        <p:blipFill>
          <a:blip r:embed="rId2"/>
          <a:stretch>
            <a:fillRect/>
          </a:stretch>
        </p:blipFill>
        <p:spPr>
          <a:xfrm>
            <a:off x="325701" y="2824126"/>
            <a:ext cx="4418776" cy="2712516"/>
          </a:xfrm>
          <a:prstGeom prst="rect">
            <a:avLst/>
          </a:prstGeom>
        </p:spPr>
      </p:pic>
      <p:pic>
        <p:nvPicPr>
          <p:cNvPr id="4" name="Picture 3">
            <a:extLst>
              <a:ext uri="{FF2B5EF4-FFF2-40B4-BE49-F238E27FC236}">
                <a16:creationId xmlns:a16="http://schemas.microsoft.com/office/drawing/2014/main" id="{05E12C6C-F6AF-4A12-9246-2A612A40C3DA}"/>
              </a:ext>
            </a:extLst>
          </p:cNvPr>
          <p:cNvPicPr>
            <a:picLocks noChangeAspect="1"/>
          </p:cNvPicPr>
          <p:nvPr/>
        </p:nvPicPr>
        <p:blipFill>
          <a:blip r:embed="rId3"/>
          <a:stretch>
            <a:fillRect/>
          </a:stretch>
        </p:blipFill>
        <p:spPr>
          <a:xfrm>
            <a:off x="4744476" y="2824127"/>
            <a:ext cx="4254235" cy="2759956"/>
          </a:xfrm>
          <a:prstGeom prst="rect">
            <a:avLst/>
          </a:prstGeom>
        </p:spPr>
      </p:pic>
    </p:spTree>
    <p:extLst>
      <p:ext uri="{BB962C8B-B14F-4D97-AF65-F5344CB8AC3E}">
        <p14:creationId xmlns:p14="http://schemas.microsoft.com/office/powerpoint/2010/main" val="3016725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Missing Values</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a:t>
            </a:r>
            <a:r>
              <a:rPr lang="en-US" b="1" dirty="0"/>
              <a:t>ABV</a:t>
            </a:r>
            <a:r>
              <a:rPr lang="en-US" dirty="0"/>
              <a:t> (Alcohol by Volume), </a:t>
            </a:r>
            <a:r>
              <a:rPr lang="en-US" b="1" dirty="0"/>
              <a:t>IBU</a:t>
            </a:r>
            <a:r>
              <a:rPr lang="en-US" dirty="0"/>
              <a:t> (International Bitterness Unit) and </a:t>
            </a:r>
            <a:r>
              <a:rPr lang="en-US" b="1" dirty="0"/>
              <a:t>Style</a:t>
            </a:r>
            <a:r>
              <a:rPr lang="en-US" dirty="0"/>
              <a:t> columns have missing values</a:t>
            </a:r>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2192977" y="5582685"/>
            <a:ext cx="4758045" cy="646331"/>
          </a:xfrm>
          <a:prstGeom prst="rect">
            <a:avLst/>
          </a:prstGeom>
        </p:spPr>
        <p:txBody>
          <a:bodyPr wrap="square">
            <a:spAutoFit/>
          </a:bodyPr>
          <a:lstStyle/>
          <a:p>
            <a:r>
              <a:rPr lang="en-US" i="1" dirty="0"/>
              <a:t>In particular, the IBU field as over 41% of the records with a blank value for this data point.</a:t>
            </a:r>
          </a:p>
        </p:txBody>
      </p:sp>
      <p:pic>
        <p:nvPicPr>
          <p:cNvPr id="3" name="Picture 2">
            <a:extLst>
              <a:ext uri="{FF2B5EF4-FFF2-40B4-BE49-F238E27FC236}">
                <a16:creationId xmlns:a16="http://schemas.microsoft.com/office/drawing/2014/main" id="{47359223-6B42-45E7-9BF3-ABF059A277DF}"/>
              </a:ext>
            </a:extLst>
          </p:cNvPr>
          <p:cNvPicPr>
            <a:picLocks noChangeAspect="1"/>
          </p:cNvPicPr>
          <p:nvPr/>
        </p:nvPicPr>
        <p:blipFill>
          <a:blip r:embed="rId2"/>
          <a:stretch>
            <a:fillRect/>
          </a:stretch>
        </p:blipFill>
        <p:spPr>
          <a:xfrm>
            <a:off x="2664858" y="3357636"/>
            <a:ext cx="3814284" cy="1868669"/>
          </a:xfrm>
          <a:prstGeom prst="rect">
            <a:avLst/>
          </a:prstGeom>
        </p:spPr>
      </p:pic>
    </p:spTree>
    <p:extLst>
      <p:ext uri="{BB962C8B-B14F-4D97-AF65-F5344CB8AC3E}">
        <p14:creationId xmlns:p14="http://schemas.microsoft.com/office/powerpoint/2010/main" val="285778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4" name="Rectangle 3">
            <a:extLst>
              <a:ext uri="{FF2B5EF4-FFF2-40B4-BE49-F238E27FC236}">
                <a16:creationId xmlns:a16="http://schemas.microsoft.com/office/drawing/2014/main" id="{6608DBBE-C619-4CEB-9667-544ECD27A105}"/>
              </a:ext>
            </a:extLst>
          </p:cNvPr>
          <p:cNvSpPr/>
          <p:nvPr/>
        </p:nvSpPr>
        <p:spPr>
          <a:xfrm>
            <a:off x="207115" y="5616258"/>
            <a:ext cx="9062884" cy="923330"/>
          </a:xfrm>
          <a:prstGeom prst="rect">
            <a:avLst/>
          </a:prstGeom>
        </p:spPr>
        <p:txBody>
          <a:bodyPr wrap="square">
            <a:spAutoFit/>
          </a:bodyPr>
          <a:lstStyle/>
          <a:p>
            <a:r>
              <a:rPr lang="en-US" i="1" dirty="0"/>
              <a:t>From visually inspecting the graph, most states have a relatively close spread.  The summary statistics show that 50% of the available data fall within the interval </a:t>
            </a:r>
          </a:p>
          <a:p>
            <a:r>
              <a:rPr lang="en-US" i="1" dirty="0"/>
              <a:t>(0.05 to 0.067)</a:t>
            </a:r>
          </a:p>
        </p:txBody>
      </p:sp>
      <p:pic>
        <p:nvPicPr>
          <p:cNvPr id="7" name="Picture 6" descr="A screenshot of a cell phone&#10;&#10;Description automatically generated">
            <a:extLst>
              <a:ext uri="{FF2B5EF4-FFF2-40B4-BE49-F238E27FC236}">
                <a16:creationId xmlns:a16="http://schemas.microsoft.com/office/drawing/2014/main" id="{4A45DD21-7BF6-489C-9C57-8E649F4885DC}"/>
              </a:ext>
            </a:extLst>
          </p:cNvPr>
          <p:cNvPicPr>
            <a:picLocks noChangeAspect="1"/>
          </p:cNvPicPr>
          <p:nvPr/>
        </p:nvPicPr>
        <p:blipFill>
          <a:blip r:embed="rId2"/>
          <a:stretch>
            <a:fillRect/>
          </a:stretch>
        </p:blipFill>
        <p:spPr>
          <a:xfrm>
            <a:off x="1237784" y="1436242"/>
            <a:ext cx="6668431" cy="4115374"/>
          </a:xfrm>
          <a:prstGeom prst="rect">
            <a:avLst/>
          </a:prstGeom>
        </p:spPr>
      </p:pic>
    </p:spTree>
    <p:extLst>
      <p:ext uri="{BB962C8B-B14F-4D97-AF65-F5344CB8AC3E}">
        <p14:creationId xmlns:p14="http://schemas.microsoft.com/office/powerpoint/2010/main" val="31195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dirty="0">
              <a:solidFill>
                <a:srgbClr val="000000"/>
              </a:solidFill>
              <a:cs typeface="Arial"/>
            </a:endParaRPr>
          </a:p>
          <a:p>
            <a:endParaRPr lang="en-US" sz="10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6" name="Rectangle 5">
            <a:extLst>
              <a:ext uri="{FF2B5EF4-FFF2-40B4-BE49-F238E27FC236}">
                <a16:creationId xmlns:a16="http://schemas.microsoft.com/office/drawing/2014/main" id="{F8B83E26-92F5-4B23-ACBB-69BAFA025801}"/>
              </a:ext>
            </a:extLst>
          </p:cNvPr>
          <p:cNvSpPr/>
          <p:nvPr/>
        </p:nvSpPr>
        <p:spPr>
          <a:xfrm>
            <a:off x="207115" y="5964581"/>
            <a:ext cx="9062884" cy="646331"/>
          </a:xfrm>
          <a:prstGeom prst="rect">
            <a:avLst/>
          </a:prstGeom>
        </p:spPr>
        <p:txBody>
          <a:bodyPr wrap="square">
            <a:spAutoFit/>
          </a:bodyPr>
          <a:lstStyle/>
          <a:p>
            <a:r>
              <a:rPr lang="en-US" i="1" dirty="0"/>
              <a:t>There is much more variation in the IBU data, possibly due to missing values or regional preferences.</a:t>
            </a:r>
          </a:p>
        </p:txBody>
      </p:sp>
      <p:pic>
        <p:nvPicPr>
          <p:cNvPr id="7" name="Picture 6" descr="A screenshot of a cell phone&#10;&#10;Description automatically generated">
            <a:extLst>
              <a:ext uri="{FF2B5EF4-FFF2-40B4-BE49-F238E27FC236}">
                <a16:creationId xmlns:a16="http://schemas.microsoft.com/office/drawing/2014/main" id="{FF85213C-4012-4ADB-A556-14903EDF1BD7}"/>
              </a:ext>
            </a:extLst>
          </p:cNvPr>
          <p:cNvPicPr>
            <a:picLocks noChangeAspect="1"/>
          </p:cNvPicPr>
          <p:nvPr/>
        </p:nvPicPr>
        <p:blipFill>
          <a:blip r:embed="rId2"/>
          <a:stretch>
            <a:fillRect/>
          </a:stretch>
        </p:blipFill>
        <p:spPr>
          <a:xfrm>
            <a:off x="1237783" y="1610403"/>
            <a:ext cx="6668431" cy="4115374"/>
          </a:xfrm>
          <a:prstGeom prst="rect">
            <a:avLst/>
          </a:prstGeom>
        </p:spPr>
      </p:pic>
    </p:spTree>
    <p:extLst>
      <p:ext uri="{BB962C8B-B14F-4D97-AF65-F5344CB8AC3E}">
        <p14:creationId xmlns:p14="http://schemas.microsoft.com/office/powerpoint/2010/main" val="225374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There are different measures of center, etc.. that might be useful in determining state trends.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958EAC4-08F2-4945-9F0D-E088897A9830}"/>
              </a:ext>
            </a:extLst>
          </p:cNvPr>
          <p:cNvSpPr/>
          <p:nvPr/>
        </p:nvSpPr>
        <p:spPr>
          <a:xfrm>
            <a:off x="1748897" y="5738648"/>
            <a:ext cx="5810866" cy="369332"/>
          </a:xfrm>
          <a:prstGeom prst="rect">
            <a:avLst/>
          </a:prstGeom>
        </p:spPr>
        <p:txBody>
          <a:bodyPr wrap="square">
            <a:spAutoFit/>
          </a:bodyPr>
          <a:lstStyle/>
          <a:p>
            <a:r>
              <a:rPr lang="en-US" i="1" dirty="0"/>
              <a:t>Depending on the statistic of interest, the answer varies</a:t>
            </a:r>
          </a:p>
        </p:txBody>
      </p:sp>
      <p:pic>
        <p:nvPicPr>
          <p:cNvPr id="3" name="Picture 2">
            <a:extLst>
              <a:ext uri="{FF2B5EF4-FFF2-40B4-BE49-F238E27FC236}">
                <a16:creationId xmlns:a16="http://schemas.microsoft.com/office/drawing/2014/main" id="{1AA8CDB8-E6C7-4E6D-A319-4015B9B92A22}"/>
              </a:ext>
            </a:extLst>
          </p:cNvPr>
          <p:cNvPicPr>
            <a:picLocks noChangeAspect="1"/>
          </p:cNvPicPr>
          <p:nvPr/>
        </p:nvPicPr>
        <p:blipFill>
          <a:blip r:embed="rId3"/>
          <a:stretch>
            <a:fillRect/>
          </a:stretch>
        </p:blipFill>
        <p:spPr>
          <a:xfrm>
            <a:off x="2197561" y="3326014"/>
            <a:ext cx="4748875" cy="2340995"/>
          </a:xfrm>
          <a:prstGeom prst="rect">
            <a:avLst/>
          </a:prstGeom>
        </p:spPr>
      </p:pic>
    </p:spTree>
    <p:extLst>
      <p:ext uri="{BB962C8B-B14F-4D97-AF65-F5344CB8AC3E}">
        <p14:creationId xmlns:p14="http://schemas.microsoft.com/office/powerpoint/2010/main" val="622800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ABV and IBU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 ABU and IBV data show similarities in spread/ variance</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0AAC40B-54E0-4C58-A5D8-E029F4AC17D3}"/>
              </a:ext>
            </a:extLst>
          </p:cNvPr>
          <p:cNvPicPr>
            <a:picLocks noChangeAspect="1"/>
          </p:cNvPicPr>
          <p:nvPr/>
        </p:nvPicPr>
        <p:blipFill>
          <a:blip r:embed="rId3"/>
          <a:stretch>
            <a:fillRect/>
          </a:stretch>
        </p:blipFill>
        <p:spPr>
          <a:xfrm>
            <a:off x="146236" y="2860127"/>
            <a:ext cx="4197868" cy="3517524"/>
          </a:xfrm>
          <a:prstGeom prst="rect">
            <a:avLst/>
          </a:prstGeom>
        </p:spPr>
      </p:pic>
      <p:pic>
        <p:nvPicPr>
          <p:cNvPr id="7" name="Picture 6">
            <a:extLst>
              <a:ext uri="{FF2B5EF4-FFF2-40B4-BE49-F238E27FC236}">
                <a16:creationId xmlns:a16="http://schemas.microsoft.com/office/drawing/2014/main" id="{37A11D5E-512A-49AC-A7C8-282913FA3E42}"/>
              </a:ext>
            </a:extLst>
          </p:cNvPr>
          <p:cNvPicPr>
            <a:picLocks noChangeAspect="1"/>
          </p:cNvPicPr>
          <p:nvPr/>
        </p:nvPicPr>
        <p:blipFill>
          <a:blip r:embed="rId4"/>
          <a:stretch>
            <a:fillRect/>
          </a:stretch>
        </p:blipFill>
        <p:spPr>
          <a:xfrm>
            <a:off x="4655067" y="2860127"/>
            <a:ext cx="4187529" cy="3517524"/>
          </a:xfrm>
          <a:prstGeom prst="rect">
            <a:avLst/>
          </a:prstGeom>
        </p:spPr>
      </p:pic>
    </p:spTree>
    <p:extLst>
      <p:ext uri="{BB962C8B-B14F-4D97-AF65-F5344CB8AC3E}">
        <p14:creationId xmlns:p14="http://schemas.microsoft.com/office/powerpoint/2010/main" val="14775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Beer Style Predictions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ABV and IBU served as good predictors of a beer’s style</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77B3C9D-2A2B-443B-B3CC-FA13AE7F280E}"/>
              </a:ext>
            </a:extLst>
          </p:cNvPr>
          <p:cNvPicPr>
            <a:picLocks noChangeAspect="1"/>
          </p:cNvPicPr>
          <p:nvPr/>
        </p:nvPicPr>
        <p:blipFill>
          <a:blip r:embed="rId3"/>
          <a:stretch>
            <a:fillRect/>
          </a:stretch>
        </p:blipFill>
        <p:spPr>
          <a:xfrm>
            <a:off x="5604070" y="2708056"/>
            <a:ext cx="2493356" cy="3666700"/>
          </a:xfrm>
          <a:prstGeom prst="rect">
            <a:avLst/>
          </a:prstGeom>
        </p:spPr>
      </p:pic>
      <p:pic>
        <p:nvPicPr>
          <p:cNvPr id="7" name="Picture 6">
            <a:extLst>
              <a:ext uri="{FF2B5EF4-FFF2-40B4-BE49-F238E27FC236}">
                <a16:creationId xmlns:a16="http://schemas.microsoft.com/office/drawing/2014/main" id="{62552021-6B49-4D83-AD44-4791A7C5502D}"/>
              </a:ext>
            </a:extLst>
          </p:cNvPr>
          <p:cNvPicPr>
            <a:picLocks noChangeAspect="1"/>
          </p:cNvPicPr>
          <p:nvPr/>
        </p:nvPicPr>
        <p:blipFill>
          <a:blip r:embed="rId4"/>
          <a:stretch>
            <a:fillRect/>
          </a:stretch>
        </p:blipFill>
        <p:spPr>
          <a:xfrm>
            <a:off x="243347" y="2708056"/>
            <a:ext cx="5058945" cy="356542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Regional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Many of these states happen to be in regions with lower craft beer counts</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7904B170-5731-499C-9F4D-1A7AEFB35961}"/>
              </a:ext>
            </a:extLst>
          </p:cNvPr>
          <p:cNvPicPr>
            <a:picLocks noChangeAspect="1"/>
          </p:cNvPicPr>
          <p:nvPr/>
        </p:nvPicPr>
        <p:blipFill>
          <a:blip r:embed="rId3"/>
          <a:stretch>
            <a:fillRect/>
          </a:stretch>
        </p:blipFill>
        <p:spPr>
          <a:xfrm>
            <a:off x="1584791" y="2942957"/>
            <a:ext cx="5776708" cy="3538959"/>
          </a:xfrm>
          <a:prstGeom prst="rect">
            <a:avLst/>
          </a:prstGeom>
        </p:spPr>
      </p:pic>
    </p:spTree>
    <p:extLst>
      <p:ext uri="{BB962C8B-B14F-4D97-AF65-F5344CB8AC3E}">
        <p14:creationId xmlns:p14="http://schemas.microsoft.com/office/powerpoint/2010/main" val="168386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Conclusion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ABV</a:t>
            </a:r>
            <a:r>
              <a:rPr lang="en-US" sz="2800" dirty="0"/>
              <a:t> (Alcohol by Volume) and </a:t>
            </a:r>
            <a:r>
              <a:rPr lang="en-US" sz="2800" b="1" dirty="0"/>
              <a:t>IBU</a:t>
            </a:r>
            <a:r>
              <a:rPr lang="en-US" sz="2800" dirty="0"/>
              <a:t> (International Bitterness Units) serve as good predictors of beer styles</a:t>
            </a:r>
          </a:p>
          <a:p>
            <a:r>
              <a:rPr lang="en-US" sz="2800" b="1" dirty="0"/>
              <a:t>Regional preferences </a:t>
            </a:r>
            <a:r>
              <a:rPr lang="en-US" sz="2800" dirty="0"/>
              <a:t>can be seen in the charts for a beer’s bitterness</a:t>
            </a:r>
          </a:p>
          <a:p>
            <a:r>
              <a:rPr lang="en-US" sz="2800" dirty="0"/>
              <a:t>There are fewer craft beers/ breweries in the </a:t>
            </a:r>
            <a:r>
              <a:rPr lang="en-US" sz="2800" b="1" dirty="0"/>
              <a:t>Northeast</a:t>
            </a:r>
            <a:r>
              <a:rPr lang="en-US" sz="2800" dirty="0"/>
              <a:t> and </a:t>
            </a:r>
            <a:r>
              <a:rPr lang="en-US" sz="2800" b="1" dirty="0"/>
              <a:t>South</a:t>
            </a:r>
            <a:r>
              <a:rPr lang="en-US" sz="2800" dirty="0"/>
              <a:t> regions</a:t>
            </a:r>
          </a:p>
          <a:p>
            <a:r>
              <a:rPr lang="en-US" sz="2800" b="1" dirty="0"/>
              <a:t>Opportunities</a:t>
            </a:r>
            <a:r>
              <a:rPr lang="en-US" sz="2800" dirty="0"/>
              <a:t> for product differentiation with </a:t>
            </a:r>
            <a:r>
              <a:rPr lang="en-US" sz="2800" b="1" dirty="0"/>
              <a:t>lower IBU </a:t>
            </a:r>
            <a:r>
              <a:rPr lang="en-US" sz="2800" dirty="0"/>
              <a:t>ratings</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a skew in the data on the state.  The first 10 states make up a large majority of total number of wildfires as seen in Fig 3.</a:t>
            </a:r>
          </a:p>
        </p:txBody>
      </p:sp>
      <p:pic>
        <p:nvPicPr>
          <p:cNvPr id="3" name="Picture 5" descr="Chart, histogram&#10;&#10;Description automatically generated">
            <a:extLst>
              <a:ext uri="{FF2B5EF4-FFF2-40B4-BE49-F238E27FC236}">
                <a16:creationId xmlns:a16="http://schemas.microsoft.com/office/drawing/2014/main" id="{8F11E569-AC29-418C-B581-66BA3A1D0B00}"/>
              </a:ext>
            </a:extLst>
          </p:cNvPr>
          <p:cNvPicPr>
            <a:picLocks noChangeAspect="1"/>
          </p:cNvPicPr>
          <p:nvPr/>
        </p:nvPicPr>
        <p:blipFill>
          <a:blip r:embed="rId2"/>
          <a:stretch>
            <a:fillRect/>
          </a:stretch>
        </p:blipFill>
        <p:spPr>
          <a:xfrm>
            <a:off x="438150" y="2074214"/>
            <a:ext cx="8058150" cy="3976398"/>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476625"/>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4718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707</TotalTime>
  <Words>1335</Words>
  <Application>Microsoft Office PowerPoint</Application>
  <PresentationFormat>On-screen Show (4:3)</PresentationFormat>
  <Paragraphs>238</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 Performance</vt:lpstr>
      <vt:lpstr>Cloud Deployment</vt:lpstr>
      <vt:lpstr>AWS Serverless Predication Flow</vt:lpstr>
      <vt:lpstr>Serverless Framework</vt:lpstr>
      <vt:lpstr>Local Setup and Validation</vt:lpstr>
      <vt:lpstr>Build Dependencies with Docker</vt:lpstr>
      <vt:lpstr>Demo</vt:lpstr>
      <vt:lpstr>Maximum Values by State (IBU)</vt:lpstr>
      <vt:lpstr>Data Sets and Definitions</vt:lpstr>
      <vt:lpstr>Brewery Count by State</vt:lpstr>
      <vt:lpstr>Missing Values</vt:lpstr>
      <vt:lpstr>Median ABV per State</vt:lpstr>
      <vt:lpstr>Median IBU per State</vt:lpstr>
      <vt:lpstr>Maximum Values by State (ABV)</vt:lpstr>
      <vt:lpstr>ABV and IBU Comparisons</vt:lpstr>
      <vt:lpstr>Beer Style Predictions</vt:lpstr>
      <vt:lpstr>Regional Comparisons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Robinson, Chance</cp:lastModifiedBy>
  <cp:revision>73</cp:revision>
  <dcterms:created xsi:type="dcterms:W3CDTF">2019-09-23T08:00:29Z</dcterms:created>
  <dcterms:modified xsi:type="dcterms:W3CDTF">2020-11-22T22:21:04Z</dcterms:modified>
</cp:coreProperties>
</file>