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580" r:id="rId2"/>
    <p:sldId id="622" r:id="rId3"/>
    <p:sldId id="630" r:id="rId4"/>
    <p:sldId id="621" r:id="rId5"/>
    <p:sldId id="637" r:id="rId6"/>
    <p:sldId id="638" r:id="rId7"/>
    <p:sldId id="639" r:id="rId8"/>
    <p:sldId id="640" r:id="rId9"/>
    <p:sldId id="641" r:id="rId10"/>
    <p:sldId id="643" r:id="rId11"/>
    <p:sldId id="642" r:id="rId12"/>
    <p:sldId id="624" r:id="rId13"/>
    <p:sldId id="625" r:id="rId14"/>
    <p:sldId id="626" r:id="rId15"/>
    <p:sldId id="627" r:id="rId16"/>
    <p:sldId id="628" r:id="rId17"/>
    <p:sldId id="629" r:id="rId18"/>
    <p:sldId id="631" r:id="rId19"/>
    <p:sldId id="632" r:id="rId20"/>
    <p:sldId id="633" r:id="rId21"/>
    <p:sldId id="634" r:id="rId22"/>
    <p:sldId id="635" r:id="rId23"/>
    <p:sldId id="636" r:id="rId24"/>
    <p:sldId id="52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D89BB-3B72-1E46-3326-4B88527C5836}" v="1303" dt="2020-11-22T01:02:50.410"/>
    <p1510:client id="{65C67A5B-D439-DD4E-A637-827378D75345}" v="59" dt="2019-10-10T15:48:12.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0"/>
    <p:restoredTop sz="73223" autoAdjust="0"/>
  </p:normalViewPr>
  <p:slideViewPr>
    <p:cSldViewPr snapToGrid="0" snapToObjects="1">
      <p:cViewPr varScale="1">
        <p:scale>
          <a:sx n="95" d="100"/>
          <a:sy n="95" d="100"/>
        </p:scale>
        <p:origin x="22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716D1-0E3B-43FE-813B-2DAFF8230A94}" type="datetimeFigureOut">
              <a:rPr lang="en-US" smtClean="0"/>
              <a:t>11/21/2020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D91D7-F22D-4CDC-8F75-E7F369B9B3B7}" type="slidenum">
              <a:rPr lang="en-US" smtClean="0"/>
              <a:t>‹#›</a:t>
            </a:fld>
            <a:endParaRPr lang="en-US"/>
          </a:p>
        </p:txBody>
      </p:sp>
    </p:spTree>
    <p:extLst>
      <p:ext uri="{BB962C8B-B14F-4D97-AF65-F5344CB8AC3E}">
        <p14:creationId xmlns:p14="http://schemas.microsoft.com/office/powerpoint/2010/main" val="34839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2,410 US craft beers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558 US craft breweries</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a:t>
            </a:fld>
            <a:endParaRPr lang="en-US"/>
          </a:p>
        </p:txBody>
      </p:sp>
    </p:spTree>
    <p:extLst>
      <p:ext uri="{BB962C8B-B14F-4D97-AF65-F5344CB8AC3E}">
        <p14:creationId xmlns:p14="http://schemas.microsoft.com/office/powerpoint/2010/main" val="1036460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maximum alcoholic (ABV) beer? Colorado</a:t>
            </a:r>
          </a:p>
          <a:p>
            <a:r>
              <a:rPr lang="en-US" sz="1200" b="0" i="0" kern="1200" dirty="0">
                <a:solidFill>
                  <a:schemeClr val="tx1"/>
                </a:solidFill>
                <a:effectLst/>
                <a:latin typeface="+mn-lt"/>
                <a:ea typeface="+mn-ea"/>
                <a:cs typeface="+mn-cs"/>
              </a:rPr>
              <a:t>most bitter (IBU) beer? Oregon</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14</a:t>
            </a:fld>
            <a:endParaRPr lang="en-US"/>
          </a:p>
        </p:txBody>
      </p:sp>
    </p:spTree>
    <p:extLst>
      <p:ext uri="{BB962C8B-B14F-4D97-AF65-F5344CB8AC3E}">
        <p14:creationId xmlns:p14="http://schemas.microsoft.com/office/powerpoint/2010/main" val="271522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distribution of the ABV data is slightly right skewed, with most values falling within ~0.014 units of the mean of ~0.06.</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16</a:t>
            </a:fld>
            <a:endParaRPr lang="en-US"/>
          </a:p>
        </p:txBody>
      </p:sp>
    </p:spTree>
    <p:extLst>
      <p:ext uri="{BB962C8B-B14F-4D97-AF65-F5344CB8AC3E}">
        <p14:creationId xmlns:p14="http://schemas.microsoft.com/office/powerpoint/2010/main" val="128381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Roughly 67% of the variation of a beer’s IBU rating can be explained by the ABV for observations which had both attributes to review.</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17</a:t>
            </a:fld>
            <a:endParaRPr lang="en-US"/>
          </a:p>
        </p:txBody>
      </p:sp>
    </p:spTree>
    <p:extLst>
      <p:ext uri="{BB962C8B-B14F-4D97-AF65-F5344CB8AC3E}">
        <p14:creationId xmlns:p14="http://schemas.microsoft.com/office/powerpoint/2010/main" val="4010390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be beneficial with the missingness of the IBU values as Alcohol by Volume could serve as a substitute.</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19</a:t>
            </a:fld>
            <a:endParaRPr lang="en-US"/>
          </a:p>
        </p:txBody>
      </p:sp>
    </p:spTree>
    <p:extLst>
      <p:ext uri="{BB962C8B-B14F-4D97-AF65-F5344CB8AC3E}">
        <p14:creationId xmlns:p14="http://schemas.microsoft.com/office/powerpoint/2010/main" val="1838331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distribution of the ABV data is slightly right skewed, with most values falling within ~0.014 units of the mean of ~0.06.</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20</a:t>
            </a:fld>
            <a:endParaRPr lang="en-US"/>
          </a:p>
        </p:txBody>
      </p:sp>
    </p:spTree>
    <p:extLst>
      <p:ext uri="{BB962C8B-B14F-4D97-AF65-F5344CB8AC3E}">
        <p14:creationId xmlns:p14="http://schemas.microsoft.com/office/powerpoint/2010/main" val="90364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Roughly 67% of the variation of a beer’s IBU rating can be explained by the ABV for observations which had both attributes to review.</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21</a:t>
            </a:fld>
            <a:endParaRPr lang="en-US"/>
          </a:p>
        </p:txBody>
      </p:sp>
    </p:spTree>
    <p:extLst>
      <p:ext uri="{BB962C8B-B14F-4D97-AF65-F5344CB8AC3E}">
        <p14:creationId xmlns:p14="http://schemas.microsoft.com/office/powerpoint/2010/main" val="853880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Florida and Main in particular</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22</a:t>
            </a:fld>
            <a:endParaRPr lang="en-US"/>
          </a:p>
        </p:txBody>
      </p:sp>
    </p:spTree>
    <p:extLst>
      <p:ext uri="{BB962C8B-B14F-4D97-AF65-F5344CB8AC3E}">
        <p14:creationId xmlns:p14="http://schemas.microsoft.com/office/powerpoint/2010/main" val="1021268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tatman/188-million-us-wildfi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US Wildfire Analysis</a:t>
            </a:r>
          </a:p>
        </p:txBody>
      </p:sp>
      <p:sp>
        <p:nvSpPr>
          <p:cNvPr id="4" name="Subtitle 3"/>
          <p:cNvSpPr>
            <a:spLocks noGrp="1"/>
          </p:cNvSpPr>
          <p:nvPr>
            <p:ph type="subTitle" idx="1"/>
          </p:nvPr>
        </p:nvSpPr>
        <p:spPr>
          <a:xfrm>
            <a:off x="381000" y="2895600"/>
            <a:ext cx="8534400" cy="1752600"/>
          </a:xfrm>
        </p:spPr>
        <p:txBody>
          <a:bodyPr/>
          <a:lstStyle/>
          <a:p>
            <a:r>
              <a:rPr lang="en-US" dirty="0"/>
              <a:t>DS 6346: Cloud Computing</a:t>
            </a:r>
            <a:endParaRPr lang="en-IN" dirty="0"/>
          </a:p>
          <a:p>
            <a:r>
              <a:rPr lang="en-IN" sz="1600" dirty="0"/>
              <a:t>Presented by Chance Robinson, Jeff Washburn and Sreeni Prabhala</a:t>
            </a:r>
            <a:endParaRPr lang="en-US" sz="1600" dirty="0"/>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1760-3C2B-4914-802C-7921866DC72E}"/>
              </a:ext>
            </a:extLst>
          </p:cNvPr>
          <p:cNvSpPr>
            <a:spLocks noGrp="1"/>
          </p:cNvSpPr>
          <p:nvPr>
            <p:ph type="title"/>
          </p:nvPr>
        </p:nvSpPr>
        <p:spPr/>
        <p:txBody>
          <a:bodyPr/>
          <a:lstStyle/>
          <a:p>
            <a:r>
              <a:rPr lang="en-US" dirty="0">
                <a:cs typeface="Arial"/>
              </a:rPr>
              <a:t>Cloud Deployment</a:t>
            </a:r>
            <a:endParaRPr lang="en-US" dirty="0"/>
          </a:p>
        </p:txBody>
      </p:sp>
      <p:sp>
        <p:nvSpPr>
          <p:cNvPr id="6" name="Content Placeholder 5">
            <a:extLst>
              <a:ext uri="{FF2B5EF4-FFF2-40B4-BE49-F238E27FC236}">
                <a16:creationId xmlns:a16="http://schemas.microsoft.com/office/drawing/2014/main" id="{296B1057-D90B-4F6F-ABBD-3E9179C32A23}"/>
              </a:ext>
            </a:extLst>
          </p:cNvPr>
          <p:cNvSpPr>
            <a:spLocks noGrp="1"/>
          </p:cNvSpPr>
          <p:nvPr>
            <p:ph idx="1"/>
          </p:nvPr>
        </p:nvSpPr>
        <p:spPr/>
        <p:txBody>
          <a:bodyPr vert="horz" lIns="91440" tIns="45720" rIns="91440" bIns="45720" rtlCol="0" anchor="t">
            <a:noAutofit/>
          </a:bodyPr>
          <a:lstStyle/>
          <a:p>
            <a:pPr>
              <a:buFont typeface="Arial"/>
            </a:pPr>
            <a:r>
              <a:rPr lang="en-US" sz="1600" dirty="0">
                <a:ea typeface="+mn-lt"/>
                <a:cs typeface="+mn-lt"/>
              </a:rPr>
              <a:t>Next is the cloud deployment and at a high overview utilized: </a:t>
            </a:r>
            <a:endParaRPr lang="en-US" sz="1600">
              <a:cs typeface="Arial"/>
            </a:endParaRPr>
          </a:p>
          <a:p>
            <a:pPr lvl="1"/>
            <a:r>
              <a:rPr lang="en-US" sz="1600" dirty="0">
                <a:ea typeface="+mn-lt"/>
                <a:cs typeface="+mn-lt"/>
              </a:rPr>
              <a:t>Configure Serverless framework</a:t>
            </a:r>
            <a:endParaRPr lang="en-US" sz="1600">
              <a:cs typeface="Arial"/>
            </a:endParaRPr>
          </a:p>
          <a:p>
            <a:pPr lvl="1"/>
            <a:r>
              <a:rPr lang="en-US" sz="1600" dirty="0">
                <a:ea typeface="+mn-lt"/>
                <a:cs typeface="+mn-lt"/>
              </a:rPr>
              <a:t>API Gateway</a:t>
            </a:r>
            <a:endParaRPr lang="en-US" sz="1600">
              <a:cs typeface="Arial"/>
            </a:endParaRPr>
          </a:p>
          <a:p>
            <a:pPr lvl="1"/>
            <a:r>
              <a:rPr lang="en-US" sz="1600" dirty="0">
                <a:ea typeface="+mn-lt"/>
                <a:cs typeface="+mn-lt"/>
              </a:rPr>
              <a:t>Lambda functions</a:t>
            </a:r>
            <a:endParaRPr lang="en-US" sz="1600">
              <a:cs typeface="Arial"/>
            </a:endParaRPr>
          </a:p>
          <a:p>
            <a:pPr lvl="1"/>
            <a:r>
              <a:rPr lang="en-US" sz="1600" dirty="0">
                <a:ea typeface="+mn-lt"/>
                <a:cs typeface="+mn-lt"/>
              </a:rPr>
              <a:t>RDS</a:t>
            </a:r>
            <a:endParaRPr lang="en-US" sz="1600">
              <a:cs typeface="Arial"/>
            </a:endParaRPr>
          </a:p>
          <a:p>
            <a:r>
              <a:rPr lang="en-US" sz="1600">
                <a:ea typeface="+mn-lt"/>
                <a:cs typeface="+mn-lt"/>
              </a:rPr>
              <a:t>Chance will now walk you through each of those cloud components and how it was deployed to AWS</a:t>
            </a:r>
            <a:br>
              <a:rPr lang="en-US" dirty="0"/>
            </a:br>
            <a:endParaRPr lang="en-US">
              <a:cs typeface="Arial"/>
            </a:endParaRPr>
          </a:p>
        </p:txBody>
      </p:sp>
    </p:spTree>
    <p:extLst>
      <p:ext uri="{BB962C8B-B14F-4D97-AF65-F5344CB8AC3E}">
        <p14:creationId xmlns:p14="http://schemas.microsoft.com/office/powerpoint/2010/main" val="189105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F3DA-045E-44C0-BAF7-715D0FE2BA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2F73EE-0709-4B81-9E2D-8877BBA8C9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472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ABV per State</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p:txBody>
      </p:sp>
      <p:sp>
        <p:nvSpPr>
          <p:cNvPr id="4" name="Rectangle 3">
            <a:extLst>
              <a:ext uri="{FF2B5EF4-FFF2-40B4-BE49-F238E27FC236}">
                <a16:creationId xmlns:a16="http://schemas.microsoft.com/office/drawing/2014/main" id="{6608DBBE-C619-4CEB-9667-544ECD27A105}"/>
              </a:ext>
            </a:extLst>
          </p:cNvPr>
          <p:cNvSpPr/>
          <p:nvPr/>
        </p:nvSpPr>
        <p:spPr>
          <a:xfrm>
            <a:off x="207115" y="5616258"/>
            <a:ext cx="9062884" cy="923330"/>
          </a:xfrm>
          <a:prstGeom prst="rect">
            <a:avLst/>
          </a:prstGeom>
        </p:spPr>
        <p:txBody>
          <a:bodyPr wrap="square">
            <a:spAutoFit/>
          </a:bodyPr>
          <a:lstStyle/>
          <a:p>
            <a:r>
              <a:rPr lang="en-US" i="1" dirty="0"/>
              <a:t>From visually inspecting the graph, most states have a relatively close spread.  The summary statistics show that 50% of the available data fall within the interval </a:t>
            </a:r>
          </a:p>
          <a:p>
            <a:r>
              <a:rPr lang="en-US" i="1" dirty="0"/>
              <a:t>(0.05 to 0.067)</a:t>
            </a:r>
          </a:p>
        </p:txBody>
      </p:sp>
      <p:pic>
        <p:nvPicPr>
          <p:cNvPr id="7" name="Picture 6" descr="A screenshot of a cell phone&#10;&#10;Description automatically generated">
            <a:extLst>
              <a:ext uri="{FF2B5EF4-FFF2-40B4-BE49-F238E27FC236}">
                <a16:creationId xmlns:a16="http://schemas.microsoft.com/office/drawing/2014/main" id="{4A45DD21-7BF6-489C-9C57-8E649F4885DC}"/>
              </a:ext>
            </a:extLst>
          </p:cNvPr>
          <p:cNvPicPr>
            <a:picLocks noChangeAspect="1"/>
          </p:cNvPicPr>
          <p:nvPr/>
        </p:nvPicPr>
        <p:blipFill>
          <a:blip r:embed="rId2"/>
          <a:stretch>
            <a:fillRect/>
          </a:stretch>
        </p:blipFill>
        <p:spPr>
          <a:xfrm>
            <a:off x="1237784" y="1436242"/>
            <a:ext cx="6668431" cy="4115374"/>
          </a:xfrm>
          <a:prstGeom prst="rect">
            <a:avLst/>
          </a:prstGeom>
        </p:spPr>
      </p:pic>
    </p:spTree>
    <p:extLst>
      <p:ext uri="{BB962C8B-B14F-4D97-AF65-F5344CB8AC3E}">
        <p14:creationId xmlns:p14="http://schemas.microsoft.com/office/powerpoint/2010/main" val="31195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IBU per State</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p:txBody>
      </p:sp>
      <p:sp>
        <p:nvSpPr>
          <p:cNvPr id="6" name="Rectangle 5">
            <a:extLst>
              <a:ext uri="{FF2B5EF4-FFF2-40B4-BE49-F238E27FC236}">
                <a16:creationId xmlns:a16="http://schemas.microsoft.com/office/drawing/2014/main" id="{F8B83E26-92F5-4B23-ACBB-69BAFA025801}"/>
              </a:ext>
            </a:extLst>
          </p:cNvPr>
          <p:cNvSpPr/>
          <p:nvPr/>
        </p:nvSpPr>
        <p:spPr>
          <a:xfrm>
            <a:off x="207115" y="5964581"/>
            <a:ext cx="9062884" cy="646331"/>
          </a:xfrm>
          <a:prstGeom prst="rect">
            <a:avLst/>
          </a:prstGeom>
        </p:spPr>
        <p:txBody>
          <a:bodyPr wrap="square">
            <a:spAutoFit/>
          </a:bodyPr>
          <a:lstStyle/>
          <a:p>
            <a:r>
              <a:rPr lang="en-US" i="1" dirty="0"/>
              <a:t>There is much more variation in the IBU data, possibly due to missing values or regional preferences.</a:t>
            </a:r>
          </a:p>
        </p:txBody>
      </p:sp>
      <p:pic>
        <p:nvPicPr>
          <p:cNvPr id="7" name="Picture 6" descr="A screenshot of a cell phone&#10;&#10;Description automatically generated">
            <a:extLst>
              <a:ext uri="{FF2B5EF4-FFF2-40B4-BE49-F238E27FC236}">
                <a16:creationId xmlns:a16="http://schemas.microsoft.com/office/drawing/2014/main" id="{FF85213C-4012-4ADB-A556-14903EDF1BD7}"/>
              </a:ext>
            </a:extLst>
          </p:cNvPr>
          <p:cNvPicPr>
            <a:picLocks noChangeAspect="1"/>
          </p:cNvPicPr>
          <p:nvPr/>
        </p:nvPicPr>
        <p:blipFill>
          <a:blip r:embed="rId2"/>
          <a:stretch>
            <a:fillRect/>
          </a:stretch>
        </p:blipFill>
        <p:spPr>
          <a:xfrm>
            <a:off x="1237783" y="1610403"/>
            <a:ext cx="6668431" cy="4115374"/>
          </a:xfrm>
          <a:prstGeom prst="rect">
            <a:avLst/>
          </a:prstGeom>
        </p:spPr>
      </p:pic>
    </p:spTree>
    <p:extLst>
      <p:ext uri="{BB962C8B-B14F-4D97-AF65-F5344CB8AC3E}">
        <p14:creationId xmlns:p14="http://schemas.microsoft.com/office/powerpoint/2010/main" val="2253749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Maximum Values by State (ABV)</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There are different measures of center, etc.. that might be useful in determining state trends.</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sp>
        <p:nvSpPr>
          <p:cNvPr id="7" name="Rectangle 6">
            <a:extLst>
              <a:ext uri="{FF2B5EF4-FFF2-40B4-BE49-F238E27FC236}">
                <a16:creationId xmlns:a16="http://schemas.microsoft.com/office/drawing/2014/main" id="{5958EAC4-08F2-4945-9F0D-E088897A9830}"/>
              </a:ext>
            </a:extLst>
          </p:cNvPr>
          <p:cNvSpPr/>
          <p:nvPr/>
        </p:nvSpPr>
        <p:spPr>
          <a:xfrm>
            <a:off x="1748897" y="5738648"/>
            <a:ext cx="5810866" cy="369332"/>
          </a:xfrm>
          <a:prstGeom prst="rect">
            <a:avLst/>
          </a:prstGeom>
        </p:spPr>
        <p:txBody>
          <a:bodyPr wrap="square">
            <a:spAutoFit/>
          </a:bodyPr>
          <a:lstStyle/>
          <a:p>
            <a:r>
              <a:rPr lang="en-US" i="1" dirty="0"/>
              <a:t>Depending on the statistic of interest, the answer varies</a:t>
            </a:r>
          </a:p>
        </p:txBody>
      </p:sp>
      <p:pic>
        <p:nvPicPr>
          <p:cNvPr id="3" name="Picture 2">
            <a:extLst>
              <a:ext uri="{FF2B5EF4-FFF2-40B4-BE49-F238E27FC236}">
                <a16:creationId xmlns:a16="http://schemas.microsoft.com/office/drawing/2014/main" id="{1AA8CDB8-E6C7-4E6D-A319-4015B9B92A22}"/>
              </a:ext>
            </a:extLst>
          </p:cNvPr>
          <p:cNvPicPr>
            <a:picLocks noChangeAspect="1"/>
          </p:cNvPicPr>
          <p:nvPr/>
        </p:nvPicPr>
        <p:blipFill>
          <a:blip r:embed="rId3"/>
          <a:stretch>
            <a:fillRect/>
          </a:stretch>
        </p:blipFill>
        <p:spPr>
          <a:xfrm>
            <a:off x="2197561" y="3326014"/>
            <a:ext cx="4748875" cy="2340995"/>
          </a:xfrm>
          <a:prstGeom prst="rect">
            <a:avLst/>
          </a:prstGeom>
        </p:spPr>
      </p:pic>
    </p:spTree>
    <p:extLst>
      <p:ext uri="{BB962C8B-B14F-4D97-AF65-F5344CB8AC3E}">
        <p14:creationId xmlns:p14="http://schemas.microsoft.com/office/powerpoint/2010/main" val="62280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Maximum Values by State (IBU)</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Similar differences can be seen across the IBU statistics</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7E916713-11CD-435D-9CAE-60765E7A5662}"/>
              </a:ext>
            </a:extLst>
          </p:cNvPr>
          <p:cNvPicPr>
            <a:picLocks noChangeAspect="1"/>
          </p:cNvPicPr>
          <p:nvPr/>
        </p:nvPicPr>
        <p:blipFill>
          <a:blip r:embed="rId2"/>
          <a:stretch>
            <a:fillRect/>
          </a:stretch>
        </p:blipFill>
        <p:spPr>
          <a:xfrm>
            <a:off x="2296137" y="3182435"/>
            <a:ext cx="4551726" cy="2047660"/>
          </a:xfrm>
          <a:prstGeom prst="rect">
            <a:avLst/>
          </a:prstGeom>
        </p:spPr>
      </p:pic>
    </p:spTree>
    <p:extLst>
      <p:ext uri="{BB962C8B-B14F-4D97-AF65-F5344CB8AC3E}">
        <p14:creationId xmlns:p14="http://schemas.microsoft.com/office/powerpoint/2010/main" val="72425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Summary Statistics (ABV)</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The distribution of the ABV data is slightly right skewed, with most values falling within ~0.014 units of the mean of ~0.06.</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9" name="Picture 8" descr="A picture containing screenshot&#10;&#10;Description automatically generated">
            <a:extLst>
              <a:ext uri="{FF2B5EF4-FFF2-40B4-BE49-F238E27FC236}">
                <a16:creationId xmlns:a16="http://schemas.microsoft.com/office/drawing/2014/main" id="{A0999F5D-1C17-405E-862B-4AB0EBEBCDEA}"/>
              </a:ext>
            </a:extLst>
          </p:cNvPr>
          <p:cNvPicPr>
            <a:picLocks noChangeAspect="1"/>
          </p:cNvPicPr>
          <p:nvPr/>
        </p:nvPicPr>
        <p:blipFill>
          <a:blip r:embed="rId3"/>
          <a:stretch>
            <a:fillRect/>
          </a:stretch>
        </p:blipFill>
        <p:spPr>
          <a:xfrm>
            <a:off x="433935" y="3429000"/>
            <a:ext cx="3887340" cy="2399044"/>
          </a:xfrm>
          <a:prstGeom prst="rect">
            <a:avLst/>
          </a:prstGeom>
        </p:spPr>
      </p:pic>
      <p:pic>
        <p:nvPicPr>
          <p:cNvPr id="3" name="Picture 2">
            <a:extLst>
              <a:ext uri="{FF2B5EF4-FFF2-40B4-BE49-F238E27FC236}">
                <a16:creationId xmlns:a16="http://schemas.microsoft.com/office/drawing/2014/main" id="{5FF184EC-3AA0-4044-AC92-F9F322DAD866}"/>
              </a:ext>
            </a:extLst>
          </p:cNvPr>
          <p:cNvPicPr>
            <a:picLocks noChangeAspect="1"/>
          </p:cNvPicPr>
          <p:nvPr/>
        </p:nvPicPr>
        <p:blipFill>
          <a:blip r:embed="rId4"/>
          <a:stretch>
            <a:fillRect/>
          </a:stretch>
        </p:blipFill>
        <p:spPr>
          <a:xfrm>
            <a:off x="5040113" y="3335257"/>
            <a:ext cx="3359091" cy="2741452"/>
          </a:xfrm>
          <a:prstGeom prst="rect">
            <a:avLst/>
          </a:prstGeom>
        </p:spPr>
      </p:pic>
    </p:spTree>
    <p:extLst>
      <p:ext uri="{BB962C8B-B14F-4D97-AF65-F5344CB8AC3E}">
        <p14:creationId xmlns:p14="http://schemas.microsoft.com/office/powerpoint/2010/main" val="3477306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IBU to ABV Relationship</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737419" y="5036573"/>
            <a:ext cx="8141108" cy="1526458"/>
          </a:xfrm>
        </p:spPr>
        <p:txBody>
          <a:bodyPr/>
          <a:lstStyle/>
          <a:p>
            <a:r>
              <a:rPr lang="en-US" sz="2400" dirty="0"/>
              <a:t>There appears to be a linear relationship between a beer's International Bitterness Units (IBU) and the Alcohol by Volume (ABV).  The stronger a beer is, the more likely it is to rate higher on the bitterness scale.</a:t>
            </a:r>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69A0AA06-1A5F-4EE3-8121-1990C58712D3}"/>
              </a:ext>
            </a:extLst>
          </p:cNvPr>
          <p:cNvPicPr>
            <a:picLocks noChangeAspect="1"/>
          </p:cNvPicPr>
          <p:nvPr/>
        </p:nvPicPr>
        <p:blipFill>
          <a:blip r:embed="rId3"/>
          <a:stretch>
            <a:fillRect/>
          </a:stretch>
        </p:blipFill>
        <p:spPr>
          <a:xfrm>
            <a:off x="1680778" y="1468291"/>
            <a:ext cx="5782443" cy="3575657"/>
          </a:xfrm>
          <a:prstGeom prst="rect">
            <a:avLst/>
          </a:prstGeom>
        </p:spPr>
      </p:pic>
    </p:spTree>
    <p:extLst>
      <p:ext uri="{BB962C8B-B14F-4D97-AF65-F5344CB8AC3E}">
        <p14:creationId xmlns:p14="http://schemas.microsoft.com/office/powerpoint/2010/main" val="210876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pPr marL="285750" indent="-285750">
              <a:buFont typeface="Arial" charset="0"/>
              <a:buChar char="•"/>
            </a:pPr>
            <a:r>
              <a:rPr lang="en-US" dirty="0"/>
              <a:t>IPAs and other types of Ale </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665543" y="2046237"/>
            <a:ext cx="8229600" cy="1296458"/>
          </a:xfrm>
        </p:spPr>
        <p:txBody>
          <a:bodyPr/>
          <a:lstStyle/>
          <a:p>
            <a:r>
              <a:rPr lang="en-US" dirty="0"/>
              <a:t>IPA Style beers make up almost ¼ of all beers contained in this study</a:t>
            </a:r>
          </a:p>
          <a:p>
            <a:endParaRPr lang="en-US" dirty="0"/>
          </a:p>
          <a:p>
            <a:endParaRPr lang="en-US" dirty="0"/>
          </a:p>
          <a:p>
            <a:endParaRPr lang="en-US" dirty="0"/>
          </a:p>
          <a:p>
            <a:endParaRPr lang="en-US" dirty="0"/>
          </a:p>
          <a:p>
            <a:endParaRPr lang="en-US" dirty="0"/>
          </a:p>
          <a:p>
            <a:pPr marL="0" indent="0">
              <a:buNone/>
            </a:pPr>
            <a:endParaRPr lang="en-US" sz="1600" i="1"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1CEF3823-0ACF-44F0-A96E-712967F10882}"/>
              </a:ext>
            </a:extLst>
          </p:cNvPr>
          <p:cNvPicPr>
            <a:picLocks noChangeAspect="1"/>
          </p:cNvPicPr>
          <p:nvPr/>
        </p:nvPicPr>
        <p:blipFill>
          <a:blip r:embed="rId2"/>
          <a:stretch>
            <a:fillRect/>
          </a:stretch>
        </p:blipFill>
        <p:spPr>
          <a:xfrm>
            <a:off x="548593" y="3759384"/>
            <a:ext cx="8463499" cy="1296458"/>
          </a:xfrm>
          <a:prstGeom prst="rect">
            <a:avLst/>
          </a:prstGeom>
        </p:spPr>
      </p:pic>
    </p:spTree>
    <p:extLst>
      <p:ext uri="{BB962C8B-B14F-4D97-AF65-F5344CB8AC3E}">
        <p14:creationId xmlns:p14="http://schemas.microsoft.com/office/powerpoint/2010/main" val="183723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ABV and IBU Comparisons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The ABU and IBV data show similarities in spread/ variance</a:t>
            </a:r>
          </a:p>
          <a:p>
            <a:endParaRPr lang="en-US" dirty="0"/>
          </a:p>
          <a:p>
            <a:endParaRPr lang="en-US" dirty="0"/>
          </a:p>
          <a:p>
            <a:endParaRPr lang="en-US" dirty="0"/>
          </a:p>
          <a:p>
            <a:endParaRPr lang="en-US" dirty="0"/>
          </a:p>
          <a:p>
            <a:endParaRPr lang="en-US" dirty="0"/>
          </a:p>
          <a:p>
            <a:pPr marL="0" indent="0">
              <a:buNone/>
            </a:pPr>
            <a:endParaRPr lang="en-US" sz="1600" i="1"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60AAC40B-54E0-4C58-A5D8-E029F4AC17D3}"/>
              </a:ext>
            </a:extLst>
          </p:cNvPr>
          <p:cNvPicPr>
            <a:picLocks noChangeAspect="1"/>
          </p:cNvPicPr>
          <p:nvPr/>
        </p:nvPicPr>
        <p:blipFill>
          <a:blip r:embed="rId3"/>
          <a:stretch>
            <a:fillRect/>
          </a:stretch>
        </p:blipFill>
        <p:spPr>
          <a:xfrm>
            <a:off x="146236" y="2860127"/>
            <a:ext cx="4197868" cy="3517524"/>
          </a:xfrm>
          <a:prstGeom prst="rect">
            <a:avLst/>
          </a:prstGeom>
        </p:spPr>
      </p:pic>
      <p:pic>
        <p:nvPicPr>
          <p:cNvPr id="7" name="Picture 6">
            <a:extLst>
              <a:ext uri="{FF2B5EF4-FFF2-40B4-BE49-F238E27FC236}">
                <a16:creationId xmlns:a16="http://schemas.microsoft.com/office/drawing/2014/main" id="{37A11D5E-512A-49AC-A7C8-282913FA3E42}"/>
              </a:ext>
            </a:extLst>
          </p:cNvPr>
          <p:cNvPicPr>
            <a:picLocks noChangeAspect="1"/>
          </p:cNvPicPr>
          <p:nvPr/>
        </p:nvPicPr>
        <p:blipFill>
          <a:blip r:embed="rId4"/>
          <a:stretch>
            <a:fillRect/>
          </a:stretch>
        </p:blipFill>
        <p:spPr>
          <a:xfrm>
            <a:off x="4655067" y="2860127"/>
            <a:ext cx="4187529" cy="3517524"/>
          </a:xfrm>
          <a:prstGeom prst="rect">
            <a:avLst/>
          </a:prstGeom>
        </p:spPr>
      </p:pic>
    </p:spTree>
    <p:extLst>
      <p:ext uri="{BB962C8B-B14F-4D97-AF65-F5344CB8AC3E}">
        <p14:creationId xmlns:p14="http://schemas.microsoft.com/office/powerpoint/2010/main" val="14775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Abstract</a:t>
            </a:r>
          </a:p>
        </p:txBody>
      </p:sp>
      <p:sp>
        <p:nvSpPr>
          <p:cNvPr id="11" name="TextBox 10">
            <a:extLst>
              <a:ext uri="{FF2B5EF4-FFF2-40B4-BE49-F238E27FC236}">
                <a16:creationId xmlns:a16="http://schemas.microsoft.com/office/drawing/2014/main" id="{88FDCBAF-9F2B-436C-8858-0FF1B1F970A2}"/>
              </a:ext>
            </a:extLst>
          </p:cNvPr>
          <p:cNvSpPr txBox="1"/>
          <p:nvPr/>
        </p:nvSpPr>
        <p:spPr>
          <a:xfrm>
            <a:off x="390525" y="1457325"/>
            <a:ext cx="8601075"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595959"/>
                </a:solidFill>
                <a:cs typeface="Arial"/>
              </a:rPr>
              <a:t>Goal of this project</a:t>
            </a:r>
            <a:endParaRPr lang="en-US" sz="1600" dirty="0">
              <a:solidFill>
                <a:srgbClr val="000000"/>
              </a:solidFill>
              <a:cs typeface="Arial"/>
            </a:endParaRPr>
          </a:p>
          <a:p>
            <a:pPr marL="285750" indent="-285750">
              <a:buFont typeface="Arial"/>
              <a:buChar char="•"/>
            </a:pPr>
            <a:r>
              <a:rPr lang="en-US" sz="1400" dirty="0">
                <a:solidFill>
                  <a:srgbClr val="595959"/>
                </a:solidFill>
                <a:cs typeface="Arial"/>
              </a:rPr>
              <a:t>Research and development of cloud technology and it can be used to train a model and make predictions on cloud infrastructure.  </a:t>
            </a:r>
            <a:endParaRPr lang="en-US" sz="1400">
              <a:solidFill>
                <a:srgbClr val="000000"/>
              </a:solidFill>
              <a:cs typeface="Arial"/>
            </a:endParaRPr>
          </a:p>
          <a:p>
            <a:endParaRPr lang="en-US" sz="1000" dirty="0">
              <a:solidFill>
                <a:srgbClr val="595959"/>
              </a:solidFill>
              <a:cs typeface="Arial"/>
            </a:endParaRPr>
          </a:p>
          <a:p>
            <a:r>
              <a:rPr lang="en-US" sz="2400" dirty="0">
                <a:solidFill>
                  <a:srgbClr val="595959"/>
                </a:solidFill>
                <a:cs typeface="Arial"/>
              </a:rPr>
              <a:t>Question of interest</a:t>
            </a:r>
            <a:endParaRPr lang="en-US" dirty="0">
              <a:solidFill>
                <a:srgbClr val="000000"/>
              </a:solidFill>
              <a:cs typeface="Arial"/>
            </a:endParaRPr>
          </a:p>
          <a:p>
            <a:pPr marL="171450" indent="-171450">
              <a:buFont typeface="Arial"/>
              <a:buChar char="•"/>
            </a:pPr>
            <a:r>
              <a:rPr lang="en-US" sz="1400" dirty="0">
                <a:solidFill>
                  <a:srgbClr val="595959"/>
                </a:solidFill>
                <a:cs typeface="Arial"/>
              </a:rPr>
              <a:t>Given the size, location, date and other relevant features from the dataset, can we predict the cause of a wildfire in a cloud based, scalable way?</a:t>
            </a:r>
            <a:endParaRPr lang="en-US" sz="1400" dirty="0">
              <a:solidFill>
                <a:srgbClr val="000000"/>
              </a:solidFill>
              <a:cs typeface="Arial"/>
            </a:endParaRPr>
          </a:p>
          <a:p>
            <a:endParaRPr lang="en-US" sz="1000" dirty="0">
              <a:solidFill>
                <a:srgbClr val="595959"/>
              </a:solidFill>
              <a:cs typeface="Arial"/>
            </a:endParaRPr>
          </a:p>
          <a:p>
            <a:endParaRPr lang="en-US" sz="1000" dirty="0">
              <a:solidFill>
                <a:srgbClr val="595959"/>
              </a:solidFill>
              <a:cs typeface="Arial"/>
            </a:endParaRPr>
          </a:p>
          <a:p>
            <a:r>
              <a:rPr lang="en-US" sz="2400" dirty="0">
                <a:solidFill>
                  <a:srgbClr val="595959"/>
                </a:solidFill>
                <a:cs typeface="Arial"/>
              </a:rPr>
              <a:t>Remember Cloud is:</a:t>
            </a:r>
            <a:endParaRPr lang="en-US" sz="2400" dirty="0">
              <a:solidFill>
                <a:srgbClr val="000000"/>
              </a:solidFill>
              <a:cs typeface="Arial"/>
            </a:endParaRPr>
          </a:p>
          <a:p>
            <a:pPr marL="171450" indent="-171450">
              <a:buFont typeface="Arial"/>
              <a:buChar char="•"/>
            </a:pPr>
            <a:r>
              <a:rPr lang="en-US" sz="1400" dirty="0">
                <a:solidFill>
                  <a:srgbClr val="595959"/>
                </a:solidFill>
                <a:cs typeface="Arial"/>
              </a:rPr>
              <a:t>Model of computing where servers, networks, storage, development tools, and even applications (apps) </a:t>
            </a:r>
            <a:r>
              <a:rPr lang="en-US" sz="1400">
                <a:solidFill>
                  <a:srgbClr val="595959"/>
                </a:solidFill>
                <a:cs typeface="Arial"/>
              </a:rPr>
              <a:t>are enabled through the internet.</a:t>
            </a:r>
            <a:endParaRPr lang="en-US" sz="2400">
              <a:solidFill>
                <a:srgbClr val="000000"/>
              </a:solidFill>
              <a:cs typeface="Arial"/>
            </a:endParaRPr>
          </a:p>
          <a:p>
            <a:pPr marL="171450" indent="-171450">
              <a:buFont typeface="Arial"/>
              <a:buChar char="•"/>
            </a:pPr>
            <a:r>
              <a:rPr lang="en-US" sz="1400">
                <a:solidFill>
                  <a:srgbClr val="595959"/>
                </a:solidFill>
                <a:cs typeface="Arial"/>
              </a:rPr>
              <a:t>5 characteristics of cloud computing environment</a:t>
            </a:r>
            <a:endParaRPr lang="en-US" sz="1400">
              <a:cs typeface="Arial"/>
            </a:endParaRPr>
          </a:p>
          <a:p>
            <a:pPr marL="742950" lvl="1" indent="-285750">
              <a:buFont typeface="Arial"/>
              <a:buChar char="•"/>
            </a:pPr>
            <a:r>
              <a:rPr lang="en-US" sz="1400" b="1" i="1" dirty="0">
                <a:solidFill>
                  <a:srgbClr val="595959"/>
                </a:solidFill>
                <a:cs typeface="Arial"/>
              </a:rPr>
              <a:t>On-demand self-service</a:t>
            </a:r>
            <a:r>
              <a:rPr lang="en-US" sz="1400" dirty="0">
                <a:solidFill>
                  <a:srgbClr val="595959"/>
                </a:solidFill>
                <a:cs typeface="Arial"/>
              </a:rPr>
              <a:t>: </a:t>
            </a:r>
            <a:r>
              <a:rPr lang="en-US" sz="1000" dirty="0">
                <a:solidFill>
                  <a:srgbClr val="595959"/>
                </a:solidFill>
                <a:cs typeface="Arial"/>
              </a:rPr>
              <a:t>User can provision computing resources without human intervention including server time, storage, and software resources</a:t>
            </a:r>
          </a:p>
          <a:p>
            <a:pPr marL="742950" lvl="1" indent="-285750">
              <a:buFont typeface="Arial"/>
              <a:buChar char="•"/>
            </a:pPr>
            <a:r>
              <a:rPr lang="en-US" sz="1400" b="1" i="1" dirty="0">
                <a:solidFill>
                  <a:srgbClr val="595959"/>
                </a:solidFill>
                <a:cs typeface="Arial"/>
              </a:rPr>
              <a:t>Broadband Network Access</a:t>
            </a:r>
            <a:r>
              <a:rPr lang="en-US" sz="1400" dirty="0">
                <a:solidFill>
                  <a:srgbClr val="595959"/>
                </a:solidFill>
                <a:cs typeface="Arial"/>
              </a:rPr>
              <a:t>: </a:t>
            </a:r>
            <a:r>
              <a:rPr lang="en-US" sz="1000" dirty="0">
                <a:solidFill>
                  <a:srgbClr val="595959"/>
                </a:solidFill>
                <a:cs typeface="Arial"/>
              </a:rPr>
              <a:t>Resources can be accessed through public network</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Resource Pooling</a:t>
            </a:r>
            <a:r>
              <a:rPr lang="en-US" sz="1400" dirty="0">
                <a:solidFill>
                  <a:srgbClr val="595959"/>
                </a:solidFill>
                <a:cs typeface="Arial"/>
              </a:rPr>
              <a:t>: </a:t>
            </a:r>
            <a:r>
              <a:rPr lang="en-US" sz="1000" dirty="0">
                <a:solidFill>
                  <a:srgbClr val="595959"/>
                </a:solidFill>
                <a:cs typeface="Arial"/>
              </a:rPr>
              <a:t>Services are pooled to serve multiple consumers using multi-tenant model.  Physical and virtual resources allocation are dynamic based upon demand</a:t>
            </a:r>
          </a:p>
          <a:p>
            <a:pPr marL="742950" lvl="1" indent="-285750">
              <a:buFont typeface="Arial"/>
              <a:buChar char="•"/>
            </a:pPr>
            <a:r>
              <a:rPr lang="en-US" sz="1400" b="1" i="1" dirty="0">
                <a:solidFill>
                  <a:srgbClr val="595959"/>
                </a:solidFill>
                <a:cs typeface="Arial"/>
              </a:rPr>
              <a:t>Rapid Elasticity</a:t>
            </a:r>
            <a:r>
              <a:rPr lang="en-US" sz="1400" dirty="0">
                <a:solidFill>
                  <a:srgbClr val="595959"/>
                </a:solidFill>
                <a:cs typeface="Arial"/>
              </a:rPr>
              <a:t>: </a:t>
            </a:r>
            <a:r>
              <a:rPr lang="en-US" sz="1000" dirty="0">
                <a:solidFill>
                  <a:srgbClr val="595959"/>
                </a:solidFill>
                <a:cs typeface="Arial"/>
              </a:rPr>
              <a:t>Resources can be elastically provisioned and related to enable scaling whereas consumers seem to get virtually unlimited resources</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Measured Services</a:t>
            </a:r>
            <a:r>
              <a:rPr lang="en-US" sz="1400" dirty="0">
                <a:solidFill>
                  <a:srgbClr val="595959"/>
                </a:solidFill>
                <a:cs typeface="Arial"/>
              </a:rPr>
              <a:t>: </a:t>
            </a:r>
            <a:r>
              <a:rPr lang="en-US" sz="1000" dirty="0">
                <a:solidFill>
                  <a:srgbClr val="595959"/>
                </a:solidFill>
                <a:cs typeface="Arial"/>
              </a:rPr>
              <a:t>Automatically optimize and control resources where resources utilization can be monitored, reported and controlled.</a:t>
            </a:r>
            <a:r>
              <a:rPr lang="en-US" sz="1400" dirty="0">
                <a:solidFill>
                  <a:srgbClr val="595959"/>
                </a:solidFill>
                <a:cs typeface="Arial"/>
              </a:rPr>
              <a:t> </a:t>
            </a:r>
            <a:r>
              <a:rPr lang="en-US" sz="1000" dirty="0">
                <a:solidFill>
                  <a:srgbClr val="595959"/>
                </a:solidFill>
                <a:cs typeface="Arial"/>
              </a:rPr>
              <a:t> </a:t>
            </a:r>
            <a:endParaRPr lang="en-US" sz="1000">
              <a:solidFill>
                <a:srgbClr val="000000"/>
              </a:solidFill>
              <a:cs typeface="Arial"/>
            </a:endParaRPr>
          </a:p>
          <a:p>
            <a:endParaRPr lang="en-US"/>
          </a:p>
        </p:txBody>
      </p:sp>
    </p:spTree>
    <p:extLst>
      <p:ext uri="{BB962C8B-B14F-4D97-AF65-F5344CB8AC3E}">
        <p14:creationId xmlns:p14="http://schemas.microsoft.com/office/powerpoint/2010/main" val="170715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Beer Style Predictions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ABV and IBU served as good predictors of a beer’s style</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077B3C9D-2A2B-443B-B3CC-FA13AE7F280E}"/>
              </a:ext>
            </a:extLst>
          </p:cNvPr>
          <p:cNvPicPr>
            <a:picLocks noChangeAspect="1"/>
          </p:cNvPicPr>
          <p:nvPr/>
        </p:nvPicPr>
        <p:blipFill>
          <a:blip r:embed="rId3"/>
          <a:stretch>
            <a:fillRect/>
          </a:stretch>
        </p:blipFill>
        <p:spPr>
          <a:xfrm>
            <a:off x="5604070" y="2708056"/>
            <a:ext cx="2493356" cy="3666700"/>
          </a:xfrm>
          <a:prstGeom prst="rect">
            <a:avLst/>
          </a:prstGeom>
        </p:spPr>
      </p:pic>
      <p:pic>
        <p:nvPicPr>
          <p:cNvPr id="7" name="Picture 6">
            <a:extLst>
              <a:ext uri="{FF2B5EF4-FFF2-40B4-BE49-F238E27FC236}">
                <a16:creationId xmlns:a16="http://schemas.microsoft.com/office/drawing/2014/main" id="{62552021-6B49-4D83-AD44-4791A7C5502D}"/>
              </a:ext>
            </a:extLst>
          </p:cNvPr>
          <p:cNvPicPr>
            <a:picLocks noChangeAspect="1"/>
          </p:cNvPicPr>
          <p:nvPr/>
        </p:nvPicPr>
        <p:blipFill>
          <a:blip r:embed="rId4"/>
          <a:stretch>
            <a:fillRect/>
          </a:stretch>
        </p:blipFill>
        <p:spPr>
          <a:xfrm>
            <a:off x="243347" y="2708056"/>
            <a:ext cx="5058945" cy="3565421"/>
          </a:xfrm>
          <a:prstGeom prst="rect">
            <a:avLst/>
          </a:prstGeom>
        </p:spPr>
      </p:pic>
    </p:spTree>
    <p:extLst>
      <p:ext uri="{BB962C8B-B14F-4D97-AF65-F5344CB8AC3E}">
        <p14:creationId xmlns:p14="http://schemas.microsoft.com/office/powerpoint/2010/main" val="1044861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IBU Concentration</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597778" y="5363691"/>
            <a:ext cx="8141108" cy="889665"/>
          </a:xfrm>
        </p:spPr>
        <p:txBody>
          <a:bodyPr/>
          <a:lstStyle/>
          <a:p>
            <a:r>
              <a:rPr lang="en-US" sz="2400" dirty="0"/>
              <a:t>The case could be made that the states in the Northeast and South have the highest concentration of median IBU</a:t>
            </a:r>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1C2BC04E-A401-4589-AFAF-488C0CBCBA18}"/>
              </a:ext>
            </a:extLst>
          </p:cNvPr>
          <p:cNvPicPr>
            <a:picLocks noChangeAspect="1"/>
          </p:cNvPicPr>
          <p:nvPr/>
        </p:nvPicPr>
        <p:blipFill>
          <a:blip r:embed="rId3"/>
          <a:stretch>
            <a:fillRect/>
          </a:stretch>
        </p:blipFill>
        <p:spPr>
          <a:xfrm>
            <a:off x="1338081" y="1639785"/>
            <a:ext cx="6467837" cy="3723906"/>
          </a:xfrm>
          <a:prstGeom prst="rect">
            <a:avLst/>
          </a:prstGeom>
        </p:spPr>
      </p:pic>
    </p:spTree>
    <p:extLst>
      <p:ext uri="{BB962C8B-B14F-4D97-AF65-F5344CB8AC3E}">
        <p14:creationId xmlns:p14="http://schemas.microsoft.com/office/powerpoint/2010/main" val="1289980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Regional Comparisons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Many of these states happen to be in regions with lower craft beer counts</a:t>
            </a:r>
          </a:p>
          <a:p>
            <a:endParaRPr lang="en-US" dirty="0"/>
          </a:p>
          <a:p>
            <a:endParaRPr lang="en-US" dirty="0"/>
          </a:p>
          <a:p>
            <a:endParaRPr lang="en-US" dirty="0"/>
          </a:p>
          <a:p>
            <a:endParaRPr lang="en-US" dirty="0"/>
          </a:p>
          <a:p>
            <a:endParaRPr lang="en-US" dirty="0"/>
          </a:p>
          <a:p>
            <a:pPr marL="0" indent="0">
              <a:buNone/>
            </a:pPr>
            <a:endParaRPr lang="en-US" sz="1600" i="1"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7904B170-5731-499C-9F4D-1A7AEFB35961}"/>
              </a:ext>
            </a:extLst>
          </p:cNvPr>
          <p:cNvPicPr>
            <a:picLocks noChangeAspect="1"/>
          </p:cNvPicPr>
          <p:nvPr/>
        </p:nvPicPr>
        <p:blipFill>
          <a:blip r:embed="rId3"/>
          <a:stretch>
            <a:fillRect/>
          </a:stretch>
        </p:blipFill>
        <p:spPr>
          <a:xfrm>
            <a:off x="1584791" y="2942957"/>
            <a:ext cx="5776708" cy="3538959"/>
          </a:xfrm>
          <a:prstGeom prst="rect">
            <a:avLst/>
          </a:prstGeom>
        </p:spPr>
      </p:pic>
    </p:spTree>
    <p:extLst>
      <p:ext uri="{BB962C8B-B14F-4D97-AF65-F5344CB8AC3E}">
        <p14:creationId xmlns:p14="http://schemas.microsoft.com/office/powerpoint/2010/main" val="168386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Conclusion</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b="1" dirty="0"/>
              <a:t>ABV</a:t>
            </a:r>
            <a:r>
              <a:rPr lang="en-US" sz="2800" dirty="0"/>
              <a:t> (Alcohol by Volume) and </a:t>
            </a:r>
            <a:r>
              <a:rPr lang="en-US" sz="2800" b="1" dirty="0"/>
              <a:t>IBU</a:t>
            </a:r>
            <a:r>
              <a:rPr lang="en-US" sz="2800" dirty="0"/>
              <a:t> (International Bitterness Units) serve as good predictors of beer styles</a:t>
            </a:r>
          </a:p>
          <a:p>
            <a:r>
              <a:rPr lang="en-US" sz="2800" b="1" dirty="0"/>
              <a:t>Regional preferences </a:t>
            </a:r>
            <a:r>
              <a:rPr lang="en-US" sz="2800" dirty="0"/>
              <a:t>can be seen in the charts for a beer’s bitterness</a:t>
            </a:r>
          </a:p>
          <a:p>
            <a:r>
              <a:rPr lang="en-US" sz="2800" dirty="0"/>
              <a:t>There are fewer craft beers/ breweries in the </a:t>
            </a:r>
            <a:r>
              <a:rPr lang="en-US" sz="2800" b="1" dirty="0"/>
              <a:t>Northeast</a:t>
            </a:r>
            <a:r>
              <a:rPr lang="en-US" sz="2800" dirty="0"/>
              <a:t> and </a:t>
            </a:r>
            <a:r>
              <a:rPr lang="en-US" sz="2800" b="1" dirty="0"/>
              <a:t>South</a:t>
            </a:r>
            <a:r>
              <a:rPr lang="en-US" sz="2800" dirty="0"/>
              <a:t> regions</a:t>
            </a:r>
          </a:p>
          <a:p>
            <a:r>
              <a:rPr lang="en-US" sz="2800" b="1" dirty="0"/>
              <a:t>Opportunities</a:t>
            </a:r>
            <a:r>
              <a:rPr lang="en-US" sz="2800" dirty="0"/>
              <a:t> for product differentiation with </a:t>
            </a:r>
            <a:r>
              <a:rPr lang="en-US" sz="2800" b="1" dirty="0"/>
              <a:t>lower IBU </a:t>
            </a:r>
            <a:r>
              <a:rPr lang="en-US" sz="2800" dirty="0"/>
              <a:t>ratings</a:t>
            </a:r>
          </a:p>
          <a:p>
            <a:pPr marL="0" indent="0">
              <a:buFont typeface="Arial" charset="0"/>
              <a:buNone/>
            </a:pPr>
            <a:endParaRPr lang="en-US" sz="1600" i="1" dirty="0"/>
          </a:p>
          <a:p>
            <a:endParaRPr lang="en-US" dirty="0"/>
          </a:p>
          <a:p>
            <a:pPr marL="0" indent="0">
              <a:buFont typeface="Arial" charset="0"/>
              <a:buNone/>
            </a:pPr>
            <a:endParaRPr lang="en-US" dirty="0"/>
          </a:p>
        </p:txBody>
      </p:sp>
    </p:spTree>
    <p:extLst>
      <p:ext uri="{BB962C8B-B14F-4D97-AF65-F5344CB8AC3E}">
        <p14:creationId xmlns:p14="http://schemas.microsoft.com/office/powerpoint/2010/main" val="198183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Data set Overview</a:t>
            </a:r>
          </a:p>
        </p:txBody>
      </p:sp>
      <p:sp>
        <p:nvSpPr>
          <p:cNvPr id="3" name="TextBox 2">
            <a:extLst>
              <a:ext uri="{FF2B5EF4-FFF2-40B4-BE49-F238E27FC236}">
                <a16:creationId xmlns:a16="http://schemas.microsoft.com/office/drawing/2014/main" id="{C7F5466F-99C1-4526-BF64-CB4B58758F9A}"/>
              </a:ext>
            </a:extLst>
          </p:cNvPr>
          <p:cNvSpPr txBox="1"/>
          <p:nvPr/>
        </p:nvSpPr>
        <p:spPr>
          <a:xfrm>
            <a:off x="390525" y="1457325"/>
            <a:ext cx="86010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solidFill>
                <a:srgbClr val="595959"/>
              </a:solidFill>
              <a:cs typeface="Arial"/>
            </a:endParaRPr>
          </a:p>
        </p:txBody>
      </p:sp>
      <p:sp>
        <p:nvSpPr>
          <p:cNvPr id="5" name="TextBox 4">
            <a:extLst>
              <a:ext uri="{FF2B5EF4-FFF2-40B4-BE49-F238E27FC236}">
                <a16:creationId xmlns:a16="http://schemas.microsoft.com/office/drawing/2014/main" id="{F431C594-07A5-4661-B7B8-18DA62F7910F}"/>
              </a:ext>
            </a:extLst>
          </p:cNvPr>
          <p:cNvSpPr txBox="1"/>
          <p:nvPr/>
        </p:nvSpPr>
        <p:spPr>
          <a:xfrm>
            <a:off x="390525" y="1457325"/>
            <a:ext cx="8601075"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1.88 Million US Wildfires - 24 years of geo-referenced wildfire records</a:t>
            </a:r>
          </a:p>
          <a:p>
            <a:endParaRPr lang="en-US" sz="1000" dirty="0">
              <a:cs typeface="Arial"/>
            </a:endParaRPr>
          </a:p>
          <a:p>
            <a:r>
              <a:rPr lang="en-US" sz="1200" dirty="0">
                <a:ea typeface="+mn-lt"/>
                <a:cs typeface="+mn-lt"/>
              </a:rPr>
              <a:t>Wildfires have broken out all over the western region of the United States in 2020, devastating communities and creating smoke plumes that can be seen even from space via satellite images. Some billows of smoke have carried over to places as far away as London, and it has been said that cities such as San Francisco and Seattle have some of the lowest quality of air on the entire planet currently due to the fires. As one of us lives close to the Bobcat Fire in California, which has currently burned over 93 thousand acres of land, the team thought it would be an interesting topic to delve into the data that has been collected in this domain over the past quarter century or so to mine any insights.</a:t>
            </a:r>
            <a:endParaRPr lang="en-US" sz="1200" dirty="0"/>
          </a:p>
          <a:p>
            <a:endParaRPr lang="en-US" dirty="0"/>
          </a:p>
          <a:p>
            <a:r>
              <a:rPr lang="en-US" dirty="0">
                <a:ea typeface="+mn-lt"/>
                <a:cs typeface="+mn-lt"/>
                <a:hlinkClick r:id="rId2"/>
              </a:rPr>
              <a:t>Kaggle dataset</a:t>
            </a:r>
            <a:r>
              <a:rPr lang="en-US" dirty="0">
                <a:ea typeface="+mn-lt"/>
                <a:cs typeface="+mn-lt"/>
              </a:rPr>
              <a:t> on 24 years of wildfires in the United States from 1992 to 2015. </a:t>
            </a:r>
          </a:p>
          <a:p>
            <a:endParaRPr lang="en-US" dirty="0">
              <a:ea typeface="+mn-lt"/>
              <a:cs typeface="+mn-lt"/>
            </a:endParaRPr>
          </a:p>
          <a:p>
            <a:r>
              <a:rPr lang="en-US" dirty="0">
                <a:ea typeface="+mn-lt"/>
                <a:cs typeface="+mn-lt"/>
              </a:rPr>
              <a:t>Core attributes on each fire captured including:</a:t>
            </a:r>
            <a:endParaRPr lang="en-US" dirty="0">
              <a:cs typeface="Arial"/>
            </a:endParaRPr>
          </a:p>
          <a:p>
            <a:pPr marL="285750" indent="-285750">
              <a:buFont typeface="Arial"/>
              <a:buChar char="•"/>
            </a:pPr>
            <a:r>
              <a:rPr lang="en-US" sz="1400" dirty="0">
                <a:ea typeface="+mn-lt"/>
                <a:cs typeface="+mn-lt"/>
              </a:rPr>
              <a:t>Discovery Date</a:t>
            </a:r>
            <a:endParaRPr lang="en-US" sz="1400">
              <a:cs typeface="Arial"/>
            </a:endParaRPr>
          </a:p>
          <a:p>
            <a:pPr marL="285750" indent="-285750">
              <a:buFont typeface="Arial"/>
              <a:buChar char="•"/>
            </a:pPr>
            <a:r>
              <a:rPr lang="en-US" sz="1400" dirty="0">
                <a:ea typeface="+mn-lt"/>
                <a:cs typeface="+mn-lt"/>
              </a:rPr>
              <a:t>Final fire size</a:t>
            </a:r>
            <a:endParaRPr lang="en-US" sz="1400">
              <a:cs typeface="Arial"/>
            </a:endParaRPr>
          </a:p>
          <a:p>
            <a:pPr marL="285750" indent="-285750">
              <a:buFont typeface="Arial"/>
              <a:buChar char="•"/>
            </a:pPr>
            <a:r>
              <a:rPr lang="en-US" sz="1400" dirty="0">
                <a:ea typeface="+mn-lt"/>
                <a:cs typeface="+mn-lt"/>
              </a:rPr>
              <a:t>Point location (least as precise as Public Land Survey System) section (1-square mile grid)</a:t>
            </a:r>
            <a:endParaRPr lang="en-US" sz="1400">
              <a:cs typeface="Arial"/>
            </a:endParaRPr>
          </a:p>
          <a:p>
            <a:br>
              <a:rPr lang="en-US" dirty="0"/>
            </a:br>
            <a:endParaRPr lang="en-US" dirty="0"/>
          </a:p>
          <a:p>
            <a:r>
              <a:rPr lang="en-US" sz="2000" dirty="0">
                <a:ea typeface="+mn-lt"/>
                <a:cs typeface="+mn-lt"/>
              </a:rPr>
              <a:t>In all, the data set includes 1.88 million geo-referenced wildfire records that equates to 140 million acres burned over the 24 year timeframe.</a:t>
            </a:r>
            <a:endParaRPr lang="en-US" sz="2000">
              <a:cs typeface="Arial"/>
            </a:endParaRPr>
          </a:p>
          <a:p>
            <a:br>
              <a:rPr lang="en-US" dirty="0"/>
            </a:br>
            <a:endParaRPr lang="en-US" dirty="0"/>
          </a:p>
        </p:txBody>
      </p:sp>
    </p:spTree>
    <p:extLst>
      <p:ext uri="{BB962C8B-B14F-4D97-AF65-F5344CB8AC3E}">
        <p14:creationId xmlns:p14="http://schemas.microsoft.com/office/powerpoint/2010/main" val="165491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Solution Aspect - Methodology</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46576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dirty="0">
                <a:ea typeface="+mn-lt"/>
                <a:cs typeface="+mn-lt"/>
              </a:rPr>
              <a:t>Cloud to help predict the cause of wildfires:</a:t>
            </a:r>
            <a:endParaRPr lang="en-US"/>
          </a:p>
          <a:p>
            <a:pPr marL="171450" indent="-171450">
              <a:lnSpc>
                <a:spcPct val="150000"/>
              </a:lnSpc>
              <a:buFont typeface="Arial"/>
              <a:buChar char="•"/>
            </a:pPr>
            <a:r>
              <a:rPr lang="en-US" sz="1400" dirty="0">
                <a:ea typeface="+mn-lt"/>
                <a:cs typeface="+mn-lt"/>
              </a:rPr>
              <a:t>Ascertain dataset</a:t>
            </a:r>
          </a:p>
          <a:p>
            <a:pPr marL="171450" indent="-171450">
              <a:lnSpc>
                <a:spcPct val="150000"/>
              </a:lnSpc>
              <a:buFont typeface="Arial"/>
              <a:buChar char="•"/>
            </a:pPr>
            <a:r>
              <a:rPr lang="en-US" sz="1400" dirty="0">
                <a:ea typeface="+mn-lt"/>
                <a:cs typeface="+mn-lt"/>
              </a:rPr>
              <a:t>Explore data doing exploratory data analysis</a:t>
            </a:r>
          </a:p>
          <a:p>
            <a:pPr marL="171450" indent="-171450">
              <a:lnSpc>
                <a:spcPct val="150000"/>
              </a:lnSpc>
              <a:buFont typeface="Arial"/>
              <a:buChar char="•"/>
            </a:pPr>
            <a:r>
              <a:rPr lang="en-US" sz="1400" dirty="0">
                <a:ea typeface="+mn-lt"/>
                <a:cs typeface="+mn-lt"/>
              </a:rPr>
              <a:t>Create classification models</a:t>
            </a:r>
          </a:p>
          <a:p>
            <a:pPr marL="628650" lvl="1" indent="-171450">
              <a:lnSpc>
                <a:spcPct val="150000"/>
              </a:lnSpc>
              <a:buFont typeface="Arial"/>
              <a:buChar char="•"/>
            </a:pPr>
            <a:r>
              <a:rPr lang="en-US" sz="1400" dirty="0">
                <a:ea typeface="+mn-lt"/>
                <a:cs typeface="+mn-lt"/>
              </a:rPr>
              <a:t>Naive Bayes</a:t>
            </a:r>
            <a:endParaRPr lang="en-US" sz="1400">
              <a:cs typeface="Arial"/>
            </a:endParaRPr>
          </a:p>
          <a:p>
            <a:pPr marL="628650" lvl="1" indent="-171450">
              <a:lnSpc>
                <a:spcPct val="150000"/>
              </a:lnSpc>
              <a:buFont typeface="Arial"/>
              <a:buChar char="•"/>
            </a:pPr>
            <a:r>
              <a:rPr lang="en-US" sz="1400" dirty="0">
                <a:ea typeface="+mn-lt"/>
                <a:cs typeface="+mn-lt"/>
              </a:rPr>
              <a:t>Decision Trees</a:t>
            </a:r>
            <a:endParaRPr lang="en-US" sz="1400">
              <a:cs typeface="Arial"/>
            </a:endParaRPr>
          </a:p>
          <a:p>
            <a:pPr marL="628650" lvl="1" indent="-171450">
              <a:lnSpc>
                <a:spcPct val="150000"/>
              </a:lnSpc>
              <a:buFont typeface="Arial"/>
              <a:buChar char="•"/>
            </a:pPr>
            <a:r>
              <a:rPr lang="en-US" sz="1400" dirty="0">
                <a:ea typeface="+mn-lt"/>
                <a:cs typeface="+mn-lt"/>
              </a:rPr>
              <a:t>Measure model performance </a:t>
            </a:r>
          </a:p>
          <a:p>
            <a:pPr marL="171450" indent="-171450">
              <a:lnSpc>
                <a:spcPct val="150000"/>
              </a:lnSpc>
              <a:buFont typeface="Arial"/>
              <a:buChar char="•"/>
            </a:pPr>
            <a:r>
              <a:rPr lang="en-US" sz="1400" dirty="0">
                <a:ea typeface="+mn-lt"/>
                <a:cs typeface="+mn-lt"/>
              </a:rPr>
              <a:t>Deploy model to AWS infrastructure</a:t>
            </a:r>
            <a:endParaRPr lang="en-US" sz="1400">
              <a:cs typeface="Arial"/>
            </a:endParaRPr>
          </a:p>
          <a:p>
            <a:pPr marL="742950" lvl="1" indent="-285750">
              <a:lnSpc>
                <a:spcPct val="150000"/>
              </a:lnSpc>
              <a:buFont typeface="Arial"/>
              <a:buChar char="•"/>
            </a:pPr>
            <a:r>
              <a:rPr lang="en-US" sz="1400" dirty="0">
                <a:ea typeface="+mn-lt"/>
                <a:cs typeface="+mn-lt"/>
              </a:rPr>
              <a:t>Create gateway for REST based API call</a:t>
            </a:r>
            <a:endParaRPr lang="en-US" sz="1400">
              <a:cs typeface="Arial"/>
            </a:endParaRPr>
          </a:p>
          <a:p>
            <a:pPr marL="742950" lvl="1" indent="-285750">
              <a:lnSpc>
                <a:spcPct val="150000"/>
              </a:lnSpc>
              <a:buFont typeface="Arial"/>
              <a:buChar char="•"/>
            </a:pPr>
            <a:r>
              <a:rPr lang="en-US" sz="1400" dirty="0">
                <a:ea typeface="+mn-lt"/>
                <a:cs typeface="+mn-lt"/>
              </a:rPr>
              <a:t>Use AWS lambda to deploy model to then fulfill prediction request</a:t>
            </a:r>
            <a:endParaRPr lang="en-US" sz="1400">
              <a:cs typeface="Arial"/>
            </a:endParaRPr>
          </a:p>
          <a:p>
            <a:pPr marL="742950" lvl="1" indent="-285750">
              <a:lnSpc>
                <a:spcPct val="150000"/>
              </a:lnSpc>
              <a:buFont typeface="Arial"/>
              <a:buChar char="•"/>
            </a:pPr>
            <a:r>
              <a:rPr lang="en-US" sz="1400" dirty="0">
                <a:ea typeface="+mn-lt"/>
                <a:cs typeface="+mn-lt"/>
              </a:rPr>
              <a:t>Track model execution request using Amazon’s Relational Database Service (Amazon RDS) </a:t>
            </a:r>
            <a:endParaRPr lang="en-US" sz="1400">
              <a:cs typeface="Arial"/>
            </a:endParaRPr>
          </a:p>
          <a:p>
            <a:pPr>
              <a:lnSpc>
                <a:spcPct val="150000"/>
              </a:lnSpc>
            </a:pPr>
            <a:br>
              <a:rPr lang="en-US" dirty="0"/>
            </a:br>
            <a:endParaRPr lang="en-US" dirty="0">
              <a:cs typeface="Arial"/>
            </a:endParaRPr>
          </a:p>
        </p:txBody>
      </p:sp>
    </p:spTree>
    <p:extLst>
      <p:ext uri="{BB962C8B-B14F-4D97-AF65-F5344CB8AC3E}">
        <p14:creationId xmlns:p14="http://schemas.microsoft.com/office/powerpoint/2010/main" val="301672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Distribution of the causes of wildfires as seen in Fig 1.</a:t>
            </a:r>
            <a:endParaRPr lang="en-US" sz="1400">
              <a:cs typeface="Arial"/>
            </a:endParaRPr>
          </a:p>
        </p:txBody>
      </p:sp>
      <p:pic>
        <p:nvPicPr>
          <p:cNvPr id="3" name="Picture 3" descr="Fig 1 - Causes of US Wildfires">
            <a:extLst>
              <a:ext uri="{FF2B5EF4-FFF2-40B4-BE49-F238E27FC236}">
                <a16:creationId xmlns:a16="http://schemas.microsoft.com/office/drawing/2014/main" id="{23F2AB38-7E9A-4CCF-B5DF-B051D93C0070}"/>
              </a:ext>
            </a:extLst>
          </p:cNvPr>
          <p:cNvPicPr>
            <a:picLocks noChangeAspect="1"/>
          </p:cNvPicPr>
          <p:nvPr/>
        </p:nvPicPr>
        <p:blipFill>
          <a:blip r:embed="rId2"/>
          <a:stretch>
            <a:fillRect/>
          </a:stretch>
        </p:blipFill>
        <p:spPr>
          <a:xfrm>
            <a:off x="609600" y="1943100"/>
            <a:ext cx="7924800" cy="4324350"/>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1 - Causes of US Wildfires</a:t>
            </a:r>
            <a:endParaRPr lang="en-US" sz="900">
              <a:cs typeface="Arial"/>
            </a:endParaRPr>
          </a:p>
        </p:txBody>
      </p:sp>
    </p:spTree>
    <p:extLst>
      <p:ext uri="{BB962C8B-B14F-4D97-AF65-F5344CB8AC3E}">
        <p14:creationId xmlns:p14="http://schemas.microsoft.com/office/powerpoint/2010/main" val="383567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Looking at the number of wildfires per year, it’s somewhat consistent year over year.  While some years are higher, especially 2006, distribution of fires is spread out over the years as seen in Fig 2.</a:t>
            </a:r>
          </a:p>
        </p:txBody>
      </p:sp>
      <p:sp>
        <p:nvSpPr>
          <p:cNvPr id="5" name="TextBox 4">
            <a:extLst>
              <a:ext uri="{FF2B5EF4-FFF2-40B4-BE49-F238E27FC236}">
                <a16:creationId xmlns:a16="http://schemas.microsoft.com/office/drawing/2014/main" id="{D00F2BCE-66B4-4C46-BAFC-8FFD1034CE40}"/>
              </a:ext>
            </a:extLst>
          </p:cNvPr>
          <p:cNvSpPr txBox="1"/>
          <p:nvPr/>
        </p:nvSpPr>
        <p:spPr>
          <a:xfrm>
            <a:off x="552450" y="595312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2 - Annual Count of US Wildfires</a:t>
            </a:r>
          </a:p>
        </p:txBody>
      </p:sp>
      <p:pic>
        <p:nvPicPr>
          <p:cNvPr id="4" name="Picture 5" descr="Chart, bar chart&#10;&#10;Description automatically generated">
            <a:extLst>
              <a:ext uri="{FF2B5EF4-FFF2-40B4-BE49-F238E27FC236}">
                <a16:creationId xmlns:a16="http://schemas.microsoft.com/office/drawing/2014/main" id="{81DCC094-9D77-4CBD-846D-BBEACEA63082}"/>
              </a:ext>
            </a:extLst>
          </p:cNvPr>
          <p:cNvPicPr>
            <a:picLocks noChangeAspect="1"/>
          </p:cNvPicPr>
          <p:nvPr/>
        </p:nvPicPr>
        <p:blipFill>
          <a:blip r:embed="rId2"/>
          <a:stretch>
            <a:fillRect/>
          </a:stretch>
        </p:blipFill>
        <p:spPr>
          <a:xfrm>
            <a:off x="547687" y="2009775"/>
            <a:ext cx="7953375" cy="3981450"/>
          </a:xfrm>
          <a:prstGeom prst="rect">
            <a:avLst/>
          </a:prstGeom>
        </p:spPr>
      </p:pic>
    </p:spTree>
    <p:extLst>
      <p:ext uri="{BB962C8B-B14F-4D97-AF65-F5344CB8AC3E}">
        <p14:creationId xmlns:p14="http://schemas.microsoft.com/office/powerpoint/2010/main" val="162856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Now looking at the wildfires by state, there’s definitely a skew in the data on the state.  The first 10 states make up a large majority of total number of wildfires as seen in Fig 3.</a:t>
            </a:r>
          </a:p>
        </p:txBody>
      </p:sp>
      <p:sp>
        <p:nvSpPr>
          <p:cNvPr id="5" name="TextBox 4">
            <a:extLst>
              <a:ext uri="{FF2B5EF4-FFF2-40B4-BE49-F238E27FC236}">
                <a16:creationId xmlns:a16="http://schemas.microsoft.com/office/drawing/2014/main" id="{D00F2BCE-66B4-4C46-BAFC-8FFD1034CE40}"/>
              </a:ext>
            </a:extLst>
          </p:cNvPr>
          <p:cNvSpPr txBox="1"/>
          <p:nvPr/>
        </p:nvSpPr>
        <p:spPr>
          <a:xfrm>
            <a:off x="542925" y="597217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3 - US Wildfires by State</a:t>
            </a:r>
            <a:endParaRPr lang="en-US" sz="900">
              <a:cs typeface="Arial"/>
            </a:endParaRPr>
          </a:p>
        </p:txBody>
      </p:sp>
      <p:pic>
        <p:nvPicPr>
          <p:cNvPr id="4" name="Picture 5" descr="Chart, bar chart&#10;&#10;Description automatically generated">
            <a:extLst>
              <a:ext uri="{FF2B5EF4-FFF2-40B4-BE49-F238E27FC236}">
                <a16:creationId xmlns:a16="http://schemas.microsoft.com/office/drawing/2014/main" id="{81DCC094-9D77-4CBD-846D-BBEACEA63082}"/>
              </a:ext>
            </a:extLst>
          </p:cNvPr>
          <p:cNvPicPr>
            <a:picLocks noChangeAspect="1"/>
          </p:cNvPicPr>
          <p:nvPr/>
        </p:nvPicPr>
        <p:blipFill>
          <a:blip r:embed="rId2"/>
          <a:stretch>
            <a:fillRect/>
          </a:stretch>
        </p:blipFill>
        <p:spPr>
          <a:xfrm>
            <a:off x="547687" y="2009775"/>
            <a:ext cx="7953375" cy="3981450"/>
          </a:xfrm>
          <a:prstGeom prst="rect">
            <a:avLst/>
          </a:prstGeom>
        </p:spPr>
      </p:pic>
    </p:spTree>
    <p:extLst>
      <p:ext uri="{BB962C8B-B14F-4D97-AF65-F5344CB8AC3E}">
        <p14:creationId xmlns:p14="http://schemas.microsoft.com/office/powerpoint/2010/main" val="427170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Modeling</a:t>
            </a:r>
          </a:p>
        </p:txBody>
      </p:sp>
      <p:sp>
        <p:nvSpPr>
          <p:cNvPr id="10" name="TextBox 9">
            <a:extLst>
              <a:ext uri="{FF2B5EF4-FFF2-40B4-BE49-F238E27FC236}">
                <a16:creationId xmlns:a16="http://schemas.microsoft.com/office/drawing/2014/main" id="{91CFA85A-1BC0-4D92-93B6-B4FC78FA09F5}"/>
              </a:ext>
            </a:extLst>
          </p:cNvPr>
          <p:cNvSpPr txBox="1"/>
          <p:nvPr/>
        </p:nvSpPr>
        <p:spPr>
          <a:xfrm>
            <a:off x="514350" y="1457325"/>
            <a:ext cx="84772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To predict cause of a fire, used classification modeling </a:t>
            </a:r>
          </a:p>
          <a:p>
            <a:pPr marL="171450" indent="-171450">
              <a:buFont typeface="Arial"/>
              <a:buChar char="•"/>
            </a:pPr>
            <a:r>
              <a:rPr lang="en-US" sz="1400">
                <a:ea typeface="+mn-lt"/>
                <a:cs typeface="+mn-lt"/>
              </a:rPr>
              <a:t>Naive Bayes</a:t>
            </a:r>
          </a:p>
          <a:p>
            <a:pPr marL="171450" indent="-171450">
              <a:buFont typeface="Arial"/>
              <a:buChar char="•"/>
            </a:pPr>
            <a:r>
              <a:rPr lang="en-US" sz="1400">
                <a:ea typeface="+mn-lt"/>
                <a:cs typeface="+mn-lt"/>
              </a:rPr>
              <a:t>Decision Tree </a:t>
            </a:r>
          </a:p>
          <a:p>
            <a:endParaRPr lang="en-US" sz="1000" dirty="0">
              <a:ea typeface="+mn-lt"/>
              <a:cs typeface="+mn-lt"/>
            </a:endParaRPr>
          </a:p>
          <a:p>
            <a:r>
              <a:rPr lang="en-US" sz="1400" dirty="0">
                <a:ea typeface="+mn-lt"/>
                <a:cs typeface="+mn-lt"/>
              </a:rPr>
              <a:t>Table 1 describes the features that were used from the dataset and our predictor classification label is the STAT_CAUSE_DESCR with Table 2 showing the possible classifications</a:t>
            </a:r>
            <a:endParaRPr lang="en-US" sz="1400">
              <a:cs typeface="Arial"/>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23875" y="468630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Table 1 – Model Features</a:t>
            </a:r>
            <a:endParaRPr lang="en-US" sz="900">
              <a:cs typeface="Arial"/>
            </a:endParaRPr>
          </a:p>
        </p:txBody>
      </p:sp>
      <p:pic>
        <p:nvPicPr>
          <p:cNvPr id="3" name="Picture 5" descr="Table&#10;&#10;Description automatically generated">
            <a:extLst>
              <a:ext uri="{FF2B5EF4-FFF2-40B4-BE49-F238E27FC236}">
                <a16:creationId xmlns:a16="http://schemas.microsoft.com/office/drawing/2014/main" id="{AF61C233-6CB7-4FE0-94D9-D7B7846C279F}"/>
              </a:ext>
            </a:extLst>
          </p:cNvPr>
          <p:cNvPicPr>
            <a:picLocks noChangeAspect="1"/>
          </p:cNvPicPr>
          <p:nvPr/>
        </p:nvPicPr>
        <p:blipFill>
          <a:blip r:embed="rId2"/>
          <a:stretch>
            <a:fillRect/>
          </a:stretch>
        </p:blipFill>
        <p:spPr>
          <a:xfrm>
            <a:off x="590550" y="2876550"/>
            <a:ext cx="7981950" cy="1809750"/>
          </a:xfrm>
          <a:prstGeom prst="rect">
            <a:avLst/>
          </a:prstGeom>
          <a:ln>
            <a:solidFill>
              <a:schemeClr val="tx1"/>
            </a:solidFill>
          </a:ln>
        </p:spPr>
      </p:pic>
      <p:pic>
        <p:nvPicPr>
          <p:cNvPr id="8" name="Picture 8" descr="A picture containing graphical user interface&#10;&#10;Description automatically generated">
            <a:extLst>
              <a:ext uri="{FF2B5EF4-FFF2-40B4-BE49-F238E27FC236}">
                <a16:creationId xmlns:a16="http://schemas.microsoft.com/office/drawing/2014/main" id="{18A7D557-B865-4B9D-9EA3-415C7D70D2F1}"/>
              </a:ext>
            </a:extLst>
          </p:cNvPr>
          <p:cNvPicPr>
            <a:picLocks noChangeAspect="1"/>
          </p:cNvPicPr>
          <p:nvPr/>
        </p:nvPicPr>
        <p:blipFill>
          <a:blip r:embed="rId3"/>
          <a:stretch>
            <a:fillRect/>
          </a:stretch>
        </p:blipFill>
        <p:spPr>
          <a:xfrm>
            <a:off x="609600" y="5298565"/>
            <a:ext cx="2743200" cy="1023370"/>
          </a:xfrm>
          <a:prstGeom prst="rect">
            <a:avLst/>
          </a:prstGeom>
          <a:ln>
            <a:solidFill>
              <a:schemeClr val="tx1"/>
            </a:solidFill>
          </a:ln>
        </p:spPr>
      </p:pic>
      <p:sp>
        <p:nvSpPr>
          <p:cNvPr id="11" name="TextBox 10">
            <a:extLst>
              <a:ext uri="{FF2B5EF4-FFF2-40B4-BE49-F238E27FC236}">
                <a16:creationId xmlns:a16="http://schemas.microsoft.com/office/drawing/2014/main" id="{2717E34F-754E-400C-8132-B8BD6F929F80}"/>
              </a:ext>
            </a:extLst>
          </p:cNvPr>
          <p:cNvSpPr txBox="1"/>
          <p:nvPr/>
        </p:nvSpPr>
        <p:spPr>
          <a:xfrm>
            <a:off x="523875" y="633412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Table 2 – Predictor Classification Labels</a:t>
            </a:r>
            <a:endParaRPr lang="en-US" sz="900">
              <a:cs typeface="Arial"/>
            </a:endParaRPr>
          </a:p>
        </p:txBody>
      </p:sp>
    </p:spTree>
    <p:extLst>
      <p:ext uri="{BB962C8B-B14F-4D97-AF65-F5344CB8AC3E}">
        <p14:creationId xmlns:p14="http://schemas.microsoft.com/office/powerpoint/2010/main" val="254454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 Performance</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Once the model has been defined, predictions can be made on new and unseen data.  Table 3 below shows the performance of each of the models</a:t>
            </a:r>
            <a:endParaRPr lang="en-US" sz="1400">
              <a:cs typeface="Arial"/>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61975" y="552450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Table 3 – Model Performance</a:t>
            </a:r>
            <a:endParaRPr lang="en-US" sz="900">
              <a:cs typeface="Arial"/>
            </a:endParaRPr>
          </a:p>
        </p:txBody>
      </p:sp>
      <p:graphicFrame>
        <p:nvGraphicFramePr>
          <p:cNvPr id="4" name="Table 5">
            <a:extLst>
              <a:ext uri="{FF2B5EF4-FFF2-40B4-BE49-F238E27FC236}">
                <a16:creationId xmlns:a16="http://schemas.microsoft.com/office/drawing/2014/main" id="{C848E221-F138-460A-B4E6-DA3BCEE39FBA}"/>
              </a:ext>
            </a:extLst>
          </p:cNvPr>
          <p:cNvGraphicFramePr>
            <a:graphicFrameLocks noGrp="1"/>
          </p:cNvGraphicFramePr>
          <p:nvPr>
            <p:extLst>
              <p:ext uri="{D42A27DB-BD31-4B8C-83A1-F6EECF244321}">
                <p14:modId xmlns:p14="http://schemas.microsoft.com/office/powerpoint/2010/main" val="2272771598"/>
              </p:ext>
            </p:extLst>
          </p:nvPr>
        </p:nvGraphicFramePr>
        <p:xfrm>
          <a:off x="630555" y="2503551"/>
          <a:ext cx="8101310" cy="3038474"/>
        </p:xfrm>
        <a:graphic>
          <a:graphicData uri="http://schemas.openxmlformats.org/drawingml/2006/table">
            <a:tbl>
              <a:tblPr firstRow="1" bandRow="1">
                <a:tableStyleId>{5C22544A-7EE6-4342-B048-85BDC9FD1C3A}</a:tableStyleId>
              </a:tblPr>
              <a:tblGrid>
                <a:gridCol w="4050655">
                  <a:extLst>
                    <a:ext uri="{9D8B030D-6E8A-4147-A177-3AD203B41FA5}">
                      <a16:colId xmlns:a16="http://schemas.microsoft.com/office/drawing/2014/main" val="2162036562"/>
                    </a:ext>
                  </a:extLst>
                </a:gridCol>
                <a:gridCol w="4050655">
                  <a:extLst>
                    <a:ext uri="{9D8B030D-6E8A-4147-A177-3AD203B41FA5}">
                      <a16:colId xmlns:a16="http://schemas.microsoft.com/office/drawing/2014/main" val="1839060096"/>
                    </a:ext>
                  </a:extLst>
                </a:gridCol>
              </a:tblGrid>
              <a:tr h="523874">
                <a:tc>
                  <a:txBody>
                    <a:bodyPr/>
                    <a:lstStyle/>
                    <a:p>
                      <a:r>
                        <a:rPr lang="en-US" dirty="0"/>
                        <a:t>Naïve Bayes</a:t>
                      </a:r>
                    </a:p>
                  </a:txBody>
                  <a:tcPr/>
                </a:tc>
                <a:tc>
                  <a:txBody>
                    <a:bodyPr/>
                    <a:lstStyle/>
                    <a:p>
                      <a:r>
                        <a:rPr lang="en-US" dirty="0"/>
                        <a:t>Decision Tree</a:t>
                      </a:r>
                    </a:p>
                  </a:txBody>
                  <a:tcPr/>
                </a:tc>
                <a:extLst>
                  <a:ext uri="{0D108BD9-81ED-4DB2-BD59-A6C34878D82A}">
                    <a16:rowId xmlns:a16="http://schemas.microsoft.com/office/drawing/2014/main" val="1462554081"/>
                  </a:ext>
                </a:extLst>
              </a:tr>
              <a:tr h="2514600">
                <a:tc>
                  <a:txBody>
                    <a:bodyPr/>
                    <a:lstStyle/>
                    <a:p>
                      <a:endParaRPr lang="en-US"/>
                    </a:p>
                  </a:txBody>
                  <a:tcPr/>
                </a:tc>
                <a:tc>
                  <a:txBody>
                    <a:bodyPr/>
                    <a:lstStyle/>
                    <a:p>
                      <a:endParaRPr lang="en-US"/>
                    </a:p>
                  </a:txBody>
                  <a:tcPr/>
                </a:tc>
                <a:extLst>
                  <a:ext uri="{0D108BD9-81ED-4DB2-BD59-A6C34878D82A}">
                    <a16:rowId xmlns:a16="http://schemas.microsoft.com/office/drawing/2014/main" val="888878679"/>
                  </a:ext>
                </a:extLst>
              </a:tr>
            </a:tbl>
          </a:graphicData>
        </a:graphic>
      </p:graphicFrame>
      <p:pic>
        <p:nvPicPr>
          <p:cNvPr id="6" name="Picture 6" descr="Table&#10;&#10;Description automatically generated">
            <a:extLst>
              <a:ext uri="{FF2B5EF4-FFF2-40B4-BE49-F238E27FC236}">
                <a16:creationId xmlns:a16="http://schemas.microsoft.com/office/drawing/2014/main" id="{1327F434-4395-4975-B8B5-B01C0BD55403}"/>
              </a:ext>
            </a:extLst>
          </p:cNvPr>
          <p:cNvPicPr>
            <a:picLocks noChangeAspect="1"/>
          </p:cNvPicPr>
          <p:nvPr/>
        </p:nvPicPr>
        <p:blipFill>
          <a:blip r:embed="rId2"/>
          <a:stretch>
            <a:fillRect/>
          </a:stretch>
        </p:blipFill>
        <p:spPr>
          <a:xfrm>
            <a:off x="938212" y="3219450"/>
            <a:ext cx="3381375" cy="2057400"/>
          </a:xfrm>
          <a:prstGeom prst="rect">
            <a:avLst/>
          </a:prstGeom>
        </p:spPr>
      </p:pic>
      <p:pic>
        <p:nvPicPr>
          <p:cNvPr id="7" name="Picture 7" descr="A close up of a piece of paper&#10;&#10;Description automatically generated">
            <a:extLst>
              <a:ext uri="{FF2B5EF4-FFF2-40B4-BE49-F238E27FC236}">
                <a16:creationId xmlns:a16="http://schemas.microsoft.com/office/drawing/2014/main" id="{B72A4832-4FBD-42BB-A2EF-9B5F637561D0}"/>
              </a:ext>
            </a:extLst>
          </p:cNvPr>
          <p:cNvPicPr>
            <a:picLocks noChangeAspect="1"/>
          </p:cNvPicPr>
          <p:nvPr/>
        </p:nvPicPr>
        <p:blipFill>
          <a:blip r:embed="rId3"/>
          <a:stretch>
            <a:fillRect/>
          </a:stretch>
        </p:blipFill>
        <p:spPr>
          <a:xfrm>
            <a:off x="4938712" y="3205162"/>
            <a:ext cx="3350890" cy="2105025"/>
          </a:xfrm>
          <a:prstGeom prst="rect">
            <a:avLst/>
          </a:prstGeom>
        </p:spPr>
      </p:pic>
    </p:spTree>
    <p:extLst>
      <p:ext uri="{BB962C8B-B14F-4D97-AF65-F5344CB8AC3E}">
        <p14:creationId xmlns:p14="http://schemas.microsoft.com/office/powerpoint/2010/main" val="25033445"/>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604</TotalTime>
  <Words>648</Words>
  <Application>Microsoft Office PowerPoint</Application>
  <PresentationFormat>On-screen Show (4:3)</PresentationFormat>
  <Paragraphs>166</Paragraphs>
  <Slides>24</Slides>
  <Notes>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1_Body Slides</vt:lpstr>
      <vt:lpstr>US Wildfire Analysis</vt:lpstr>
      <vt:lpstr>Abstract</vt:lpstr>
      <vt:lpstr>Data set Overview</vt:lpstr>
      <vt:lpstr>Solution Aspect - Methodology</vt:lpstr>
      <vt:lpstr>EDA - Visualization</vt:lpstr>
      <vt:lpstr>EDA - Visualization</vt:lpstr>
      <vt:lpstr>EDA - Visualization</vt:lpstr>
      <vt:lpstr>Modeling</vt:lpstr>
      <vt:lpstr>Model Performance</vt:lpstr>
      <vt:lpstr>Cloud Deployment</vt:lpstr>
      <vt:lpstr>PowerPoint Presentation</vt:lpstr>
      <vt:lpstr>Median ABV per State</vt:lpstr>
      <vt:lpstr>Median IBU per State</vt:lpstr>
      <vt:lpstr>Maximum Values by State (ABV)</vt:lpstr>
      <vt:lpstr>Maximum Values by State (IBU)</vt:lpstr>
      <vt:lpstr>Summary Statistics (ABV)</vt:lpstr>
      <vt:lpstr>IBU to ABV Relationship</vt:lpstr>
      <vt:lpstr>IPAs and other types of Ale </vt:lpstr>
      <vt:lpstr>ABV and IBU Comparisons</vt:lpstr>
      <vt:lpstr>Beer Style Predictions</vt:lpstr>
      <vt:lpstr>IBU Concentration</vt:lpstr>
      <vt:lpstr>Regional Comparisons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Chance Robinson</cp:lastModifiedBy>
  <cp:revision>384</cp:revision>
  <dcterms:created xsi:type="dcterms:W3CDTF">2019-09-23T08:00:29Z</dcterms:created>
  <dcterms:modified xsi:type="dcterms:W3CDTF">2020-11-22T01:04:59Z</dcterms:modified>
</cp:coreProperties>
</file>