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8"/>
  </p:notesMasterIdLst>
  <p:sldIdLst>
    <p:sldId id="580" r:id="rId2"/>
    <p:sldId id="637" r:id="rId3"/>
    <p:sldId id="638" r:id="rId4"/>
    <p:sldId id="639" r:id="rId5"/>
    <p:sldId id="640" r:id="rId6"/>
    <p:sldId id="641" r:id="rId7"/>
    <p:sldId id="642" r:id="rId8"/>
    <p:sldId id="643" r:id="rId9"/>
    <p:sldId id="644" r:id="rId10"/>
    <p:sldId id="629" r:id="rId11"/>
    <p:sldId id="628" r:id="rId12"/>
    <p:sldId id="634" r:id="rId13"/>
    <p:sldId id="631" r:id="rId14"/>
    <p:sldId id="630" r:id="rId15"/>
    <p:sldId id="645" r:id="rId16"/>
    <p:sldId id="52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C67A5B-D439-DD4E-A637-827378D75345}" v="59" dt="2019-10-10T15:48:12.011"/>
    <p1510:client id="{983D3192-F7B4-7C41-4CAA-55B54D0A3C83}" v="29" dt="2020-11-22T22:30:09.1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90"/>
    <p:restoredTop sz="73197" autoAdjust="0"/>
  </p:normalViewPr>
  <p:slideViewPr>
    <p:cSldViewPr snapToGrid="0" snapToObjects="1">
      <p:cViewPr varScale="1">
        <p:scale>
          <a:sx n="92" d="100"/>
          <a:sy n="92" d="100"/>
        </p:scale>
        <p:origin x="29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A716D1-0E3B-43FE-813B-2DAFF8230A94}" type="datetimeFigureOut">
              <a:rPr lang="en-US" smtClean="0"/>
              <a:t>11/22/2020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0D91D7-F22D-4CDC-8F75-E7F369B9B3B7}" type="slidenum">
              <a:rPr lang="en-US" smtClean="0"/>
              <a:t>‹#›</a:t>
            </a:fld>
            <a:endParaRPr lang="en-US"/>
          </a:p>
        </p:txBody>
      </p:sp>
    </p:spTree>
    <p:extLst>
      <p:ext uri="{BB962C8B-B14F-4D97-AF65-F5344CB8AC3E}">
        <p14:creationId xmlns:p14="http://schemas.microsoft.com/office/powerpoint/2010/main" val="348396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2,410 US craft beers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558 US craft breweries</a:t>
            </a:r>
          </a:p>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2</a:t>
            </a:fld>
            <a:endParaRPr lang="en-US"/>
          </a:p>
        </p:txBody>
      </p:sp>
    </p:spTree>
    <p:extLst>
      <p:ext uri="{BB962C8B-B14F-4D97-AF65-F5344CB8AC3E}">
        <p14:creationId xmlns:p14="http://schemas.microsoft.com/office/powerpoint/2010/main" val="32997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10</a:t>
            </a:fld>
            <a:endParaRPr lang="en-US"/>
          </a:p>
        </p:txBody>
      </p:sp>
    </p:spTree>
    <p:extLst>
      <p:ext uri="{BB962C8B-B14F-4D97-AF65-F5344CB8AC3E}">
        <p14:creationId xmlns:p14="http://schemas.microsoft.com/office/powerpoint/2010/main" val="4010390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a:t>
            </a:r>
            <a:r>
              <a:rPr lang="en-US" sz="1200" b="0" i="0" kern="1200" dirty="0" err="1">
                <a:solidFill>
                  <a:schemeClr val="tx1"/>
                </a:solidFill>
                <a:effectLst/>
                <a:latin typeface="+mn-lt"/>
                <a:ea typeface="+mn-ea"/>
                <a:cs typeface="+mn-cs"/>
              </a:rPr>
              <a:t>blog.richardkeller.net</a:t>
            </a:r>
            <a:r>
              <a:rPr lang="en-US" sz="1200" b="0" i="0" kern="1200" dirty="0">
                <a:solidFill>
                  <a:schemeClr val="tx1"/>
                </a:solidFill>
                <a:effectLst/>
                <a:latin typeface="+mn-lt"/>
                <a:ea typeface="+mn-ea"/>
                <a:cs typeface="+mn-cs"/>
              </a:rPr>
              <a:t>/anatomy-of-a-serverless-</a:t>
            </a:r>
            <a:r>
              <a:rPr lang="en-US" sz="1200" b="0" i="0" kern="1200" dirty="0" err="1">
                <a:solidFill>
                  <a:schemeClr val="tx1"/>
                </a:solidFill>
                <a:effectLst/>
                <a:latin typeface="+mn-lt"/>
                <a:ea typeface="+mn-ea"/>
                <a:cs typeface="+mn-cs"/>
              </a:rPr>
              <a:t>yaml</a:t>
            </a:r>
            <a:r>
              <a:rPr lang="en-US" sz="1200" b="0" i="0" kern="1200" dirty="0">
                <a:solidFill>
                  <a:schemeClr val="tx1"/>
                </a:solidFill>
                <a:effectLst/>
                <a:latin typeface="+mn-lt"/>
                <a:ea typeface="+mn-ea"/>
                <a:cs typeface="+mn-cs"/>
              </a:rPr>
              <a:t>-file/#:~:text=Serverless.-,yml,YAML%20file%20is%20the%20provider.</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11</a:t>
            </a:fld>
            <a:endParaRPr lang="en-US"/>
          </a:p>
        </p:txBody>
      </p:sp>
    </p:spTree>
    <p:extLst>
      <p:ext uri="{BB962C8B-B14F-4D97-AF65-F5344CB8AC3E}">
        <p14:creationId xmlns:p14="http://schemas.microsoft.com/office/powerpoint/2010/main" val="1283812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12</a:t>
            </a:fld>
            <a:endParaRPr lang="en-US"/>
          </a:p>
        </p:txBody>
      </p:sp>
    </p:spTree>
    <p:extLst>
      <p:ext uri="{BB962C8B-B14F-4D97-AF65-F5344CB8AC3E}">
        <p14:creationId xmlns:p14="http://schemas.microsoft.com/office/powerpoint/2010/main" val="853880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github.com</a:t>
            </a:r>
            <a:r>
              <a:rPr lang="en-US" dirty="0"/>
              <a:t>/</a:t>
            </a:r>
            <a:r>
              <a:rPr lang="en-US" dirty="0" err="1"/>
              <a:t>lambci</a:t>
            </a:r>
            <a:r>
              <a:rPr lang="en-US" dirty="0"/>
              <a:t>/docker-lambda</a:t>
            </a:r>
          </a:p>
          <a:p>
            <a:endParaRPr lang="en-US" dirty="0"/>
          </a:p>
          <a:p>
            <a:r>
              <a:rPr lang="en-US" dirty="0"/>
              <a:t>https://</a:t>
            </a:r>
            <a:r>
              <a:rPr lang="en-US" dirty="0" err="1"/>
              <a:t>www.serverless.com</a:t>
            </a:r>
            <a:r>
              <a:rPr lang="en-US" dirty="0"/>
              <a:t>/blog/serverless-python-packaging</a:t>
            </a:r>
          </a:p>
          <a:p>
            <a:endParaRPr lang="en-US" dirty="0"/>
          </a:p>
          <a:p>
            <a:r>
              <a:rPr lang="en-US" dirty="0"/>
              <a:t>(</a:t>
            </a:r>
            <a:r>
              <a:rPr lang="en-US" dirty="0" err="1"/>
              <a:t>venv</a:t>
            </a:r>
            <a:r>
              <a:rPr lang="en-US" dirty="0"/>
              <a:t>) $ serverless deploy </a:t>
            </a:r>
          </a:p>
          <a:p>
            <a:r>
              <a:rPr lang="en-US" sz="1200" u="none" strike="noStrike" kern="1200" dirty="0">
                <a:solidFill>
                  <a:schemeClr val="tx1"/>
                </a:solidFill>
                <a:effectLst/>
                <a:latin typeface="+mn-lt"/>
                <a:ea typeface="+mn-ea"/>
                <a:cs typeface="+mn-cs"/>
              </a:rPr>
              <a:t>2 </a:t>
            </a:r>
            <a:r>
              <a:rPr lang="en-US" dirty="0"/>
              <a:t>Serverless: Parsing Python </a:t>
            </a:r>
            <a:r>
              <a:rPr lang="en-US" dirty="0" err="1"/>
              <a:t>requirements.txt</a:t>
            </a:r>
            <a:r>
              <a:rPr lang="en-US" dirty="0"/>
              <a:t> </a:t>
            </a:r>
          </a:p>
          <a:p>
            <a:r>
              <a:rPr lang="en-US" sz="1200" u="none" strike="noStrike" kern="1200" dirty="0">
                <a:solidFill>
                  <a:schemeClr val="tx1"/>
                </a:solidFill>
                <a:effectLst/>
                <a:latin typeface="+mn-lt"/>
                <a:ea typeface="+mn-ea"/>
                <a:cs typeface="+mn-cs"/>
              </a:rPr>
              <a:t>3 </a:t>
            </a:r>
            <a:r>
              <a:rPr lang="en-US" dirty="0"/>
              <a:t>Serverless: Installing required Python packages </a:t>
            </a:r>
            <a:r>
              <a:rPr lang="en-US" sz="1200" kern="1200" dirty="0">
                <a:solidFill>
                  <a:schemeClr val="tx1"/>
                </a:solidFill>
                <a:effectLst/>
                <a:latin typeface="+mn-lt"/>
                <a:ea typeface="+mn-ea"/>
                <a:cs typeface="+mn-cs"/>
              </a:rPr>
              <a:t>for</a:t>
            </a:r>
            <a:r>
              <a:rPr lang="en-US" dirty="0"/>
              <a:t> runtime python3.6... </a:t>
            </a:r>
          </a:p>
          <a:p>
            <a:r>
              <a:rPr lang="en-US" sz="1200" u="none" strike="noStrike" kern="1200" dirty="0">
                <a:solidFill>
                  <a:schemeClr val="tx1"/>
                </a:solidFill>
                <a:effectLst/>
                <a:latin typeface="+mn-lt"/>
                <a:ea typeface="+mn-ea"/>
                <a:cs typeface="+mn-cs"/>
              </a:rPr>
              <a:t>4 </a:t>
            </a:r>
            <a:r>
              <a:rPr lang="en-US" dirty="0"/>
              <a:t>Serverless: Docker Image: </a:t>
            </a:r>
            <a:r>
              <a:rPr lang="en-US" dirty="0" err="1"/>
              <a:t>lambci</a:t>
            </a:r>
            <a:r>
              <a:rPr lang="en-US" dirty="0"/>
              <a:t>/lambda:build-python3.6 </a:t>
            </a:r>
          </a:p>
          <a:p>
            <a:r>
              <a:rPr lang="en-US" sz="1200" u="none" strike="noStrike" kern="1200" dirty="0">
                <a:solidFill>
                  <a:schemeClr val="tx1"/>
                </a:solidFill>
                <a:effectLst/>
                <a:latin typeface="+mn-lt"/>
                <a:ea typeface="+mn-ea"/>
                <a:cs typeface="+mn-cs"/>
              </a:rPr>
              <a:t>5 </a:t>
            </a:r>
            <a:r>
              <a:rPr lang="en-US" dirty="0"/>
              <a:t>Serverless: Linking required Python packages..</a:t>
            </a:r>
          </a:p>
        </p:txBody>
      </p:sp>
      <p:sp>
        <p:nvSpPr>
          <p:cNvPr id="4" name="Slide Number Placeholder 3"/>
          <p:cNvSpPr>
            <a:spLocks noGrp="1"/>
          </p:cNvSpPr>
          <p:nvPr>
            <p:ph type="sldNum" sz="quarter" idx="5"/>
          </p:nvPr>
        </p:nvSpPr>
        <p:spPr/>
        <p:txBody>
          <a:bodyPr/>
          <a:lstStyle/>
          <a:p>
            <a:fld id="{1B0D91D7-F22D-4CDC-8F75-E7F369B9B3B7}" type="slidenum">
              <a:rPr lang="en-US" smtClean="0"/>
              <a:t>13</a:t>
            </a:fld>
            <a:endParaRPr lang="en-US"/>
          </a:p>
        </p:txBody>
      </p:sp>
    </p:spTree>
    <p:extLst>
      <p:ext uri="{BB962C8B-B14F-4D97-AF65-F5344CB8AC3E}">
        <p14:creationId xmlns:p14="http://schemas.microsoft.com/office/powerpoint/2010/main" val="33532413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859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709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8072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855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982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27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354039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824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641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1587792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34169519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github.com/lambci/docker-lambda"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rtatman/188-million-us-wildfir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9E1-0182-6342-BE54-103E4D478F60}"/>
              </a:ext>
            </a:extLst>
          </p:cNvPr>
          <p:cNvSpPr>
            <a:spLocks noGrp="1"/>
          </p:cNvSpPr>
          <p:nvPr>
            <p:ph type="ctrTitle"/>
          </p:nvPr>
        </p:nvSpPr>
        <p:spPr>
          <a:xfrm>
            <a:off x="685800" y="1828800"/>
            <a:ext cx="8458200" cy="900546"/>
          </a:xfrm>
        </p:spPr>
        <p:txBody>
          <a:bodyPr/>
          <a:lstStyle/>
          <a:p>
            <a:r>
              <a:rPr lang="en-US" dirty="0"/>
              <a:t>US Wildfire Analysis</a:t>
            </a:r>
          </a:p>
        </p:txBody>
      </p:sp>
      <p:sp>
        <p:nvSpPr>
          <p:cNvPr id="4" name="Subtitle 3"/>
          <p:cNvSpPr>
            <a:spLocks noGrp="1"/>
          </p:cNvSpPr>
          <p:nvPr>
            <p:ph type="subTitle" idx="1"/>
          </p:nvPr>
        </p:nvSpPr>
        <p:spPr>
          <a:xfrm>
            <a:off x="381000" y="2895600"/>
            <a:ext cx="8534400" cy="1752600"/>
          </a:xfrm>
        </p:spPr>
        <p:txBody>
          <a:bodyPr/>
          <a:lstStyle/>
          <a:p>
            <a:r>
              <a:rPr lang="en-US" dirty="0"/>
              <a:t>DS 6346: Cloud Computing</a:t>
            </a:r>
            <a:endParaRPr lang="en-IN" dirty="0"/>
          </a:p>
          <a:p>
            <a:r>
              <a:rPr lang="en-IN" sz="1600" dirty="0"/>
              <a:t>Presented by Chance Robinson, Jeff Washburn and Sreeni Prabhala</a:t>
            </a:r>
            <a:endParaRPr lang="en-US" sz="1600" dirty="0"/>
          </a:p>
        </p:txBody>
      </p:sp>
    </p:spTree>
    <p:extLst>
      <p:ext uri="{BB962C8B-B14F-4D97-AF65-F5344CB8AC3E}">
        <p14:creationId xmlns:p14="http://schemas.microsoft.com/office/powerpoint/2010/main" val="2167838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AWS Serverless Predication Flow</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709710" y="5767623"/>
            <a:ext cx="8141108" cy="823900"/>
          </a:xfrm>
        </p:spPr>
        <p:txBody>
          <a:bodyPr/>
          <a:lstStyle/>
          <a:p>
            <a:pPr marL="0" indent="0">
              <a:buNone/>
            </a:pPr>
            <a:r>
              <a:rPr lang="en-US" sz="2400" dirty="0"/>
              <a:t>Serverless Framework generates cloud formation code through your project’s </a:t>
            </a:r>
            <a:r>
              <a:rPr lang="en-US" sz="2400" b="1" dirty="0"/>
              <a:t>YAML</a:t>
            </a:r>
            <a:r>
              <a:rPr lang="en-US" sz="2400" dirty="0"/>
              <a:t> file configuration.</a:t>
            </a:r>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a:p>
            <a:pPr marL="0" indent="0">
              <a:buNone/>
            </a:pPr>
            <a:endParaRPr lang="en-US" dirty="0"/>
          </a:p>
        </p:txBody>
      </p:sp>
      <p:pic>
        <p:nvPicPr>
          <p:cNvPr id="4" name="Picture 3" descr="A picture containing graphical user interface, diagram&#10;&#10;Description automatically generated">
            <a:extLst>
              <a:ext uri="{FF2B5EF4-FFF2-40B4-BE49-F238E27FC236}">
                <a16:creationId xmlns:a16="http://schemas.microsoft.com/office/drawing/2014/main" id="{24BB4181-4830-1B42-A19C-73A8F4A0180E}"/>
              </a:ext>
            </a:extLst>
          </p:cNvPr>
          <p:cNvPicPr>
            <a:picLocks noChangeAspect="1"/>
          </p:cNvPicPr>
          <p:nvPr/>
        </p:nvPicPr>
        <p:blipFill>
          <a:blip r:embed="rId3"/>
          <a:stretch>
            <a:fillRect/>
          </a:stretch>
        </p:blipFill>
        <p:spPr>
          <a:xfrm>
            <a:off x="730250" y="1537611"/>
            <a:ext cx="7683500" cy="4064000"/>
          </a:xfrm>
          <a:prstGeom prst="rect">
            <a:avLst/>
          </a:prstGeom>
        </p:spPr>
      </p:pic>
    </p:spTree>
    <p:extLst>
      <p:ext uri="{BB962C8B-B14F-4D97-AF65-F5344CB8AC3E}">
        <p14:creationId xmlns:p14="http://schemas.microsoft.com/office/powerpoint/2010/main" val="210876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Serverless Framework</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243347" y="1555954"/>
            <a:ext cx="8155857" cy="5014451"/>
          </a:xfrm>
        </p:spPr>
        <p:txBody>
          <a:bodyPr/>
          <a:lstStyle/>
          <a:p>
            <a:r>
              <a:rPr lang="en-US" sz="2800" dirty="0"/>
              <a:t>Open-source framework built with </a:t>
            </a:r>
            <a:r>
              <a:rPr lang="en-US" sz="2800" b="1" dirty="0"/>
              <a:t>Node.js </a:t>
            </a:r>
            <a:r>
              <a:rPr lang="en-US" sz="2800" dirty="0"/>
              <a:t>(supports a </a:t>
            </a:r>
            <a:r>
              <a:rPr lang="en-US" sz="2800" b="1" dirty="0"/>
              <a:t>variety</a:t>
            </a:r>
            <a:r>
              <a:rPr lang="en-US" sz="2800" dirty="0"/>
              <a:t> of </a:t>
            </a:r>
            <a:r>
              <a:rPr lang="en-US" sz="2800" b="1" dirty="0"/>
              <a:t>cloud platforms </a:t>
            </a:r>
            <a:r>
              <a:rPr lang="en-US" sz="2800" dirty="0"/>
              <a:t>and </a:t>
            </a:r>
            <a:r>
              <a:rPr lang="en-US" sz="2800" b="1" dirty="0"/>
              <a:t>programming languages</a:t>
            </a:r>
            <a:r>
              <a:rPr lang="en-US" sz="2800" dirty="0"/>
              <a:t>)</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a:p>
            <a:pPr marL="0" indent="0">
              <a:buNone/>
            </a:pPr>
            <a:endParaRPr lang="en-US" dirty="0"/>
          </a:p>
        </p:txBody>
      </p:sp>
      <p:pic>
        <p:nvPicPr>
          <p:cNvPr id="10" name="Picture 9">
            <a:extLst>
              <a:ext uri="{FF2B5EF4-FFF2-40B4-BE49-F238E27FC236}">
                <a16:creationId xmlns:a16="http://schemas.microsoft.com/office/drawing/2014/main" id="{684AEE9B-6E6E-7544-89C7-464335EA3841}"/>
              </a:ext>
            </a:extLst>
          </p:cNvPr>
          <p:cNvPicPr>
            <a:picLocks noChangeAspect="1"/>
          </p:cNvPicPr>
          <p:nvPr/>
        </p:nvPicPr>
        <p:blipFill>
          <a:blip r:embed="rId3"/>
          <a:stretch>
            <a:fillRect/>
          </a:stretch>
        </p:blipFill>
        <p:spPr>
          <a:xfrm>
            <a:off x="5100930" y="3429000"/>
            <a:ext cx="3413802" cy="2662336"/>
          </a:xfrm>
          <a:prstGeom prst="rect">
            <a:avLst/>
          </a:prstGeom>
        </p:spPr>
      </p:pic>
      <p:pic>
        <p:nvPicPr>
          <p:cNvPr id="11" name="Picture 10">
            <a:extLst>
              <a:ext uri="{FF2B5EF4-FFF2-40B4-BE49-F238E27FC236}">
                <a16:creationId xmlns:a16="http://schemas.microsoft.com/office/drawing/2014/main" id="{DAD9CDF4-5D64-764C-9985-1A4E768DD5ED}"/>
              </a:ext>
            </a:extLst>
          </p:cNvPr>
          <p:cNvPicPr>
            <a:picLocks noChangeAspect="1"/>
          </p:cNvPicPr>
          <p:nvPr/>
        </p:nvPicPr>
        <p:blipFill>
          <a:blip r:embed="rId4"/>
          <a:stretch>
            <a:fillRect/>
          </a:stretch>
        </p:blipFill>
        <p:spPr>
          <a:xfrm>
            <a:off x="360071" y="3452068"/>
            <a:ext cx="3683000" cy="2616200"/>
          </a:xfrm>
          <a:prstGeom prst="rect">
            <a:avLst/>
          </a:prstGeom>
        </p:spPr>
      </p:pic>
    </p:spTree>
    <p:extLst>
      <p:ext uri="{BB962C8B-B14F-4D97-AF65-F5344CB8AC3E}">
        <p14:creationId xmlns:p14="http://schemas.microsoft.com/office/powerpoint/2010/main" val="3477306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Local Setup and Validation</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501446" y="1895155"/>
            <a:ext cx="8141108" cy="889665"/>
          </a:xfrm>
        </p:spPr>
        <p:txBody>
          <a:bodyPr/>
          <a:lstStyle/>
          <a:p>
            <a:r>
              <a:rPr lang="en-US" sz="2400" dirty="0"/>
              <a:t>The </a:t>
            </a:r>
            <a:r>
              <a:rPr lang="en-US" sz="2400" b="1" dirty="0" err="1"/>
              <a:t>sls</a:t>
            </a:r>
            <a:r>
              <a:rPr lang="en-US" sz="2400" b="1" dirty="0"/>
              <a:t> invoke </a:t>
            </a:r>
            <a:r>
              <a:rPr lang="en-US" sz="2400" dirty="0"/>
              <a:t>command allows you to </a:t>
            </a:r>
            <a:r>
              <a:rPr lang="en-US" sz="2400" b="1" dirty="0"/>
              <a:t>test</a:t>
            </a:r>
            <a:r>
              <a:rPr lang="en-US" sz="2400" dirty="0"/>
              <a:t> the solution </a:t>
            </a:r>
            <a:r>
              <a:rPr lang="en-US" sz="2400" b="1" dirty="0"/>
              <a:t>locally</a:t>
            </a:r>
            <a:r>
              <a:rPr lang="en-US" sz="2400" dirty="0"/>
              <a:t> (</a:t>
            </a:r>
            <a:r>
              <a:rPr lang="en-US" sz="2400" dirty="0" err="1"/>
              <a:t>sls</a:t>
            </a:r>
            <a:r>
              <a:rPr lang="en-US" sz="2400" dirty="0"/>
              <a:t> is an alias for serverless)</a:t>
            </a:r>
          </a:p>
          <a:p>
            <a:r>
              <a:rPr lang="en-US" sz="2400" dirty="0"/>
              <a:t>As software can change with upgrades, </a:t>
            </a:r>
            <a:r>
              <a:rPr lang="en-US" sz="2400" b="1" dirty="0"/>
              <a:t>lock</a:t>
            </a:r>
            <a:r>
              <a:rPr lang="en-US" sz="2400" dirty="0"/>
              <a:t> in your </a:t>
            </a:r>
            <a:r>
              <a:rPr lang="en-US" sz="2400" b="1" dirty="0"/>
              <a:t>versions</a:t>
            </a:r>
            <a:r>
              <a:rPr lang="en-US" sz="2400" dirty="0"/>
              <a:t> for </a:t>
            </a:r>
            <a:r>
              <a:rPr lang="en-US" sz="2400" b="1" dirty="0"/>
              <a:t>reproducibility</a:t>
            </a:r>
            <a:endParaRPr lang="en-US" sz="2400" dirty="0"/>
          </a:p>
          <a:p>
            <a:pPr marL="0" indent="0">
              <a:buNone/>
            </a:pPr>
            <a:endParaRPr lang="en-US" sz="2400" dirty="0"/>
          </a:p>
          <a:p>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a:p>
            <a:pPr marL="0" indent="0">
              <a:buNone/>
            </a:pPr>
            <a:endParaRPr lang="en-US" dirty="0"/>
          </a:p>
        </p:txBody>
      </p:sp>
      <p:pic>
        <p:nvPicPr>
          <p:cNvPr id="6" name="Picture 5" descr="A picture containing text&#10;&#10;Description automatically generated">
            <a:extLst>
              <a:ext uri="{FF2B5EF4-FFF2-40B4-BE49-F238E27FC236}">
                <a16:creationId xmlns:a16="http://schemas.microsoft.com/office/drawing/2014/main" id="{CECC14ED-8D1E-F546-BAD9-F8F9F1237470}"/>
              </a:ext>
            </a:extLst>
          </p:cNvPr>
          <p:cNvPicPr>
            <a:picLocks noChangeAspect="1"/>
          </p:cNvPicPr>
          <p:nvPr/>
        </p:nvPicPr>
        <p:blipFill>
          <a:blip r:embed="rId3"/>
          <a:stretch>
            <a:fillRect/>
          </a:stretch>
        </p:blipFill>
        <p:spPr>
          <a:xfrm>
            <a:off x="103909" y="4073181"/>
            <a:ext cx="8936182" cy="1929048"/>
          </a:xfrm>
          <a:prstGeom prst="rect">
            <a:avLst/>
          </a:prstGeom>
        </p:spPr>
      </p:pic>
    </p:spTree>
    <p:extLst>
      <p:ext uri="{BB962C8B-B14F-4D97-AF65-F5344CB8AC3E}">
        <p14:creationId xmlns:p14="http://schemas.microsoft.com/office/powerpoint/2010/main" val="1289980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Build Dependencies with Docker</a:t>
            </a:r>
          </a:p>
        </p:txBody>
      </p:sp>
      <p:pic>
        <p:nvPicPr>
          <p:cNvPr id="3" name="Picture 2">
            <a:extLst>
              <a:ext uri="{FF2B5EF4-FFF2-40B4-BE49-F238E27FC236}">
                <a16:creationId xmlns:a16="http://schemas.microsoft.com/office/drawing/2014/main" id="{68D5A061-98E6-F94B-A7C4-61B60B1A63A4}"/>
              </a:ext>
            </a:extLst>
          </p:cNvPr>
          <p:cNvPicPr>
            <a:picLocks noChangeAspect="1"/>
          </p:cNvPicPr>
          <p:nvPr/>
        </p:nvPicPr>
        <p:blipFill>
          <a:blip r:embed="rId3"/>
          <a:stretch>
            <a:fillRect/>
          </a:stretch>
        </p:blipFill>
        <p:spPr>
          <a:xfrm>
            <a:off x="1123949" y="1732263"/>
            <a:ext cx="6896100" cy="2743200"/>
          </a:xfrm>
          <a:prstGeom prst="rect">
            <a:avLst/>
          </a:prstGeom>
        </p:spPr>
      </p:pic>
      <p:sp>
        <p:nvSpPr>
          <p:cNvPr id="9" name="Content Placeholder 4">
            <a:extLst>
              <a:ext uri="{FF2B5EF4-FFF2-40B4-BE49-F238E27FC236}">
                <a16:creationId xmlns:a16="http://schemas.microsoft.com/office/drawing/2014/main" id="{D860023B-35AA-3440-BA9D-E13E63CED282}"/>
              </a:ext>
            </a:extLst>
          </p:cNvPr>
          <p:cNvSpPr txBox="1">
            <a:spLocks/>
          </p:cNvSpPr>
          <p:nvPr/>
        </p:nvSpPr>
        <p:spPr>
          <a:xfrm>
            <a:off x="486250" y="4836126"/>
            <a:ext cx="8171499" cy="1696292"/>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t>A sandbox environment that is almost identical to the one set up in AWS Lambda (libraries, environment variables, etc..)</a:t>
            </a:r>
          </a:p>
          <a:p>
            <a:pPr marL="0" indent="0" algn="ctr">
              <a:buNone/>
            </a:pPr>
            <a:r>
              <a:rPr lang="en-US" sz="2400" dirty="0">
                <a:hlinkClick r:id="rId4"/>
              </a:rPr>
              <a:t>https://github.com/lambci/docker-lambda</a:t>
            </a:r>
            <a:r>
              <a:rPr lang="en-US" sz="2400" dirty="0"/>
              <a:t>	 </a:t>
            </a:r>
            <a:endParaRPr lang="en-US" dirty="0"/>
          </a:p>
          <a:p>
            <a:pPr marL="0" indent="0">
              <a:buNone/>
            </a:pPr>
            <a:endParaRPr lang="en-US" dirty="0"/>
          </a:p>
          <a:p>
            <a:endParaRPr lang="en-US" dirty="0"/>
          </a:p>
          <a:p>
            <a:pPr marL="0" indent="0">
              <a:buFont typeface="Arial" charset="0"/>
              <a:buNone/>
            </a:pPr>
            <a:endParaRPr lang="en-US" sz="1600" i="1" dirty="0"/>
          </a:p>
          <a:p>
            <a:pPr marL="0" indent="0">
              <a:buFont typeface="Arial" charset="0"/>
              <a:buNone/>
            </a:pPr>
            <a:endParaRPr lang="en-US" dirty="0"/>
          </a:p>
          <a:p>
            <a:pPr marL="0" indent="0">
              <a:buFont typeface="Arial" charset="0"/>
              <a:buNone/>
            </a:pPr>
            <a:endParaRPr lang="en-US" dirty="0"/>
          </a:p>
        </p:txBody>
      </p:sp>
    </p:spTree>
    <p:extLst>
      <p:ext uri="{BB962C8B-B14F-4D97-AF65-F5344CB8AC3E}">
        <p14:creationId xmlns:p14="http://schemas.microsoft.com/office/powerpoint/2010/main" val="183723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C9C15-90E5-4304-8A55-B2A517ADB20D}"/>
              </a:ext>
            </a:extLst>
          </p:cNvPr>
          <p:cNvSpPr>
            <a:spLocks noGrp="1"/>
          </p:cNvSpPr>
          <p:nvPr>
            <p:ph type="title"/>
          </p:nvPr>
        </p:nvSpPr>
        <p:spPr/>
        <p:txBody>
          <a:bodyPr/>
          <a:lstStyle/>
          <a:p>
            <a:r>
              <a:rPr lang="en-US" dirty="0"/>
              <a:t>Demo</a:t>
            </a:r>
          </a:p>
        </p:txBody>
      </p:sp>
      <p:graphicFrame>
        <p:nvGraphicFramePr>
          <p:cNvPr id="6" name="Table 5">
            <a:extLst>
              <a:ext uri="{FF2B5EF4-FFF2-40B4-BE49-F238E27FC236}">
                <a16:creationId xmlns:a16="http://schemas.microsoft.com/office/drawing/2014/main" id="{3C91CE52-4B3C-42E5-8D33-725B2966A8FC}"/>
              </a:ext>
            </a:extLst>
          </p:cNvPr>
          <p:cNvGraphicFramePr>
            <a:graphicFrameLocks noGrp="1"/>
          </p:cNvGraphicFramePr>
          <p:nvPr>
            <p:extLst>
              <p:ext uri="{D42A27DB-BD31-4B8C-83A1-F6EECF244321}">
                <p14:modId xmlns:p14="http://schemas.microsoft.com/office/powerpoint/2010/main" val="947288912"/>
              </p:ext>
            </p:extLst>
          </p:nvPr>
        </p:nvGraphicFramePr>
        <p:xfrm>
          <a:off x="457200" y="1795242"/>
          <a:ext cx="8229600" cy="3063240"/>
        </p:xfrm>
        <a:graphic>
          <a:graphicData uri="http://schemas.openxmlformats.org/drawingml/2006/table">
            <a:tbl>
              <a:tblPr firstRow="1" bandRow="1">
                <a:tableStyleId>{2D5ABB26-0587-4C30-8999-92F81FD0307C}</a:tableStyleId>
              </a:tblPr>
              <a:tblGrid>
                <a:gridCol w="6407227">
                  <a:extLst>
                    <a:ext uri="{9D8B030D-6E8A-4147-A177-3AD203B41FA5}">
                      <a16:colId xmlns:a16="http://schemas.microsoft.com/office/drawing/2014/main" val="20000"/>
                    </a:ext>
                  </a:extLst>
                </a:gridCol>
                <a:gridCol w="1822373">
                  <a:extLst>
                    <a:ext uri="{9D8B030D-6E8A-4147-A177-3AD203B41FA5}">
                      <a16:colId xmlns:a16="http://schemas.microsoft.com/office/drawing/2014/main" val="20001"/>
                    </a:ext>
                  </a:extLst>
                </a:gridCol>
              </a:tblGrid>
              <a:tr h="364500">
                <a:tc>
                  <a:txBody>
                    <a:bodyPr/>
                    <a:lstStyle/>
                    <a:p>
                      <a:r>
                        <a:rPr lang="en-US" sz="2400" b="1" i="0" kern="1200" cap="all" dirty="0">
                          <a:solidFill>
                            <a:schemeClr val="bg1">
                              <a:lumMod val="50000"/>
                            </a:schemeClr>
                          </a:solidFill>
                          <a:latin typeface="Calibri" panose="020F0502020204030204" pitchFamily="34" charset="0"/>
                          <a:ea typeface="+mj-ea"/>
                          <a:cs typeface="Calibri" panose="020F0502020204030204" pitchFamily="34" charset="0"/>
                        </a:rPr>
                        <a:t>TOPIC</a:t>
                      </a:r>
                    </a:p>
                  </a:txBody>
                  <a:tcPr marL="68580" marR="68580" marT="34290" marB="34290">
                    <a:lnT w="12700" cap="flat" cmpd="sng" algn="ctr">
                      <a:solidFill>
                        <a:schemeClr val="bg2"/>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marL="0" algn="l" defTabSz="914400" rtl="0" eaLnBrk="1" latinLnBrk="0" hangingPunct="1"/>
                      <a:r>
                        <a:rPr lang="en-US" sz="2400" b="1" i="0" kern="1200" cap="all" dirty="0">
                          <a:solidFill>
                            <a:schemeClr val="bg1">
                              <a:lumMod val="50000"/>
                            </a:schemeClr>
                          </a:solidFill>
                          <a:latin typeface="Calibri" panose="020F0502020204030204" pitchFamily="34" charset="0"/>
                          <a:ea typeface="+mj-ea"/>
                          <a:cs typeface="Calibri" panose="020F0502020204030204" pitchFamily="34" charset="0"/>
                        </a:rPr>
                        <a:t>Time</a:t>
                      </a:r>
                    </a:p>
                  </a:txBody>
                  <a:tcPr marL="68580" marR="68580" marT="34290" marB="34290">
                    <a:lnT w="12700" cap="flat" cmpd="sng" algn="ctr">
                      <a:solidFill>
                        <a:schemeClr val="bg2"/>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10000"/>
                  </a:ext>
                </a:extLst>
              </a:tr>
              <a:tr h="2301422">
                <a:tc>
                  <a:txBody>
                    <a:bodyPr/>
                    <a:lstStyle/>
                    <a:p>
                      <a:pPr marL="0" indent="0">
                        <a:buFont typeface="Arial" panose="020B0604020202020204" pitchFamily="34" charset="0"/>
                        <a:buNone/>
                      </a:pPr>
                      <a:r>
                        <a:rPr lang="en-US" sz="2400" b="1" baseline="0" dirty="0">
                          <a:latin typeface="Calibri" panose="020F0502020204030204" pitchFamily="34" charset="0"/>
                          <a:cs typeface="Calibri" panose="020F0502020204030204" pitchFamily="34" charset="0"/>
                        </a:rPr>
                        <a:t>Discovery</a:t>
                      </a:r>
                    </a:p>
                    <a:p>
                      <a:pPr marL="285750" marR="0" lvl="0" indent="-285750" algn="l" defTabSz="457200" rtl="0" eaLnBrk="1" fontAlgn="auto" latinLnBrk="0" hangingPunct="1">
                        <a:lnSpc>
                          <a:spcPct val="100000"/>
                        </a:lnSpc>
                        <a:spcBef>
                          <a:spcPts val="0"/>
                        </a:spcBef>
                        <a:spcAft>
                          <a:spcPts val="0"/>
                        </a:spcAft>
                        <a:buClrTx/>
                        <a:buSzTx/>
                        <a:buFont typeface="Arial" charset="0"/>
                        <a:buChar char="•"/>
                        <a:tabLst/>
                        <a:defRPr/>
                      </a:pPr>
                      <a:r>
                        <a:rPr lang="en-US" sz="2400" kern="1200" dirty="0">
                          <a:solidFill>
                            <a:schemeClr val="tx1"/>
                          </a:solidFill>
                          <a:latin typeface="+mn-lt"/>
                          <a:ea typeface="+mn-ea"/>
                          <a:cs typeface="+mn-cs"/>
                        </a:rPr>
                        <a:t>Show YAML file configuration</a:t>
                      </a:r>
                    </a:p>
                    <a:p>
                      <a:pPr marL="285750" marR="0" lvl="0" indent="-285750" algn="l" defTabSz="457200" rtl="0" eaLnBrk="1" fontAlgn="auto" latinLnBrk="0" hangingPunct="1">
                        <a:lnSpc>
                          <a:spcPct val="100000"/>
                        </a:lnSpc>
                        <a:spcBef>
                          <a:spcPts val="0"/>
                        </a:spcBef>
                        <a:spcAft>
                          <a:spcPts val="0"/>
                        </a:spcAft>
                        <a:buClrTx/>
                        <a:buSzTx/>
                        <a:buFont typeface="Arial" charset="0"/>
                        <a:buChar char="•"/>
                        <a:tabLst/>
                        <a:defRPr/>
                      </a:pPr>
                      <a:r>
                        <a:rPr lang="en-US" sz="2400" kern="1200" dirty="0">
                          <a:solidFill>
                            <a:schemeClr val="tx1"/>
                          </a:solidFill>
                          <a:latin typeface="+mn-lt"/>
                          <a:ea typeface="+mn-ea"/>
                          <a:cs typeface="+mn-cs"/>
                        </a:rPr>
                        <a:t>Open </a:t>
                      </a:r>
                      <a:r>
                        <a:rPr lang="en-US" sz="2400" kern="1200" dirty="0" err="1">
                          <a:solidFill>
                            <a:schemeClr val="tx1"/>
                          </a:solidFill>
                          <a:latin typeface="+mn-lt"/>
                          <a:ea typeface="+mn-ea"/>
                          <a:cs typeface="+mn-cs"/>
                        </a:rPr>
                        <a:t>Pipfile</a:t>
                      </a:r>
                      <a:r>
                        <a:rPr lang="en-US" sz="2400" kern="1200" dirty="0">
                          <a:solidFill>
                            <a:schemeClr val="tx1"/>
                          </a:solidFill>
                          <a:latin typeface="+mn-lt"/>
                          <a:ea typeface="+mn-ea"/>
                          <a:cs typeface="+mn-cs"/>
                        </a:rPr>
                        <a:t> and </a:t>
                      </a:r>
                      <a:r>
                        <a:rPr lang="en-US" sz="2400" kern="1200" dirty="0" err="1">
                          <a:solidFill>
                            <a:schemeClr val="tx1"/>
                          </a:solidFill>
                          <a:latin typeface="+mn-lt"/>
                          <a:ea typeface="+mn-ea"/>
                          <a:cs typeface="+mn-cs"/>
                        </a:rPr>
                        <a:t>package.json</a:t>
                      </a:r>
                      <a:r>
                        <a:rPr lang="en-US" sz="2400" kern="1200" dirty="0">
                          <a:solidFill>
                            <a:schemeClr val="tx1"/>
                          </a:solidFill>
                          <a:latin typeface="+mn-lt"/>
                          <a:ea typeface="+mn-ea"/>
                          <a:cs typeface="+mn-cs"/>
                        </a:rPr>
                        <a:t> files</a:t>
                      </a:r>
                    </a:p>
                    <a:p>
                      <a:pPr marL="285750" marR="0" lvl="0" indent="-285750" algn="l" defTabSz="457200" rtl="0" eaLnBrk="1" fontAlgn="auto" latinLnBrk="0" hangingPunct="1">
                        <a:lnSpc>
                          <a:spcPct val="100000"/>
                        </a:lnSpc>
                        <a:spcBef>
                          <a:spcPts val="0"/>
                        </a:spcBef>
                        <a:spcAft>
                          <a:spcPts val="0"/>
                        </a:spcAft>
                        <a:buClrTx/>
                        <a:buSzTx/>
                        <a:buFont typeface="Arial" charset="0"/>
                        <a:buChar char="•"/>
                        <a:tabLst/>
                        <a:defRPr/>
                      </a:pPr>
                      <a:r>
                        <a:rPr lang="en-US" sz="2400" kern="1200" dirty="0">
                          <a:solidFill>
                            <a:schemeClr val="tx1"/>
                          </a:solidFill>
                          <a:latin typeface="+mn-lt"/>
                          <a:ea typeface="+mn-ea"/>
                          <a:cs typeface="+mn-cs"/>
                        </a:rPr>
                        <a:t>Review the python directory structure</a:t>
                      </a:r>
                    </a:p>
                    <a:p>
                      <a:pPr marL="285750" marR="0" lvl="0" indent="-285750" algn="l" defTabSz="457200" rtl="0" eaLnBrk="1" fontAlgn="auto" latinLnBrk="0" hangingPunct="1">
                        <a:lnSpc>
                          <a:spcPct val="100000"/>
                        </a:lnSpc>
                        <a:spcBef>
                          <a:spcPts val="0"/>
                        </a:spcBef>
                        <a:spcAft>
                          <a:spcPts val="0"/>
                        </a:spcAft>
                        <a:buClrTx/>
                        <a:buSzTx/>
                        <a:buFont typeface="Arial" charset="0"/>
                        <a:buChar char="•"/>
                        <a:tabLst/>
                        <a:defRPr/>
                      </a:pPr>
                      <a:r>
                        <a:rPr lang="en-US" sz="2400" kern="1200" dirty="0">
                          <a:solidFill>
                            <a:schemeClr val="tx1"/>
                          </a:solidFill>
                          <a:latin typeface="+mn-lt"/>
                          <a:ea typeface="+mn-ea"/>
                          <a:cs typeface="+mn-cs"/>
                        </a:rPr>
                        <a:t>Invoke the lambda function locally</a:t>
                      </a:r>
                    </a:p>
                    <a:p>
                      <a:pPr marL="285750" marR="0" lvl="0" indent="-285750" algn="l" defTabSz="457200" rtl="0" eaLnBrk="1" fontAlgn="auto" latinLnBrk="0" hangingPunct="1">
                        <a:lnSpc>
                          <a:spcPct val="100000"/>
                        </a:lnSpc>
                        <a:spcBef>
                          <a:spcPts val="0"/>
                        </a:spcBef>
                        <a:spcAft>
                          <a:spcPts val="0"/>
                        </a:spcAft>
                        <a:buClrTx/>
                        <a:buSzTx/>
                        <a:buFont typeface="Arial" charset="0"/>
                        <a:buChar char="•"/>
                        <a:tabLst/>
                        <a:defRPr/>
                      </a:pPr>
                      <a:r>
                        <a:rPr lang="en-US" sz="2400" kern="1200" dirty="0">
                          <a:solidFill>
                            <a:schemeClr val="tx1"/>
                          </a:solidFill>
                          <a:latin typeface="+mn-lt"/>
                          <a:ea typeface="+mn-ea"/>
                          <a:cs typeface="+mn-cs"/>
                        </a:rPr>
                        <a:t>Deploy to AWS</a:t>
                      </a:r>
                    </a:p>
                    <a:p>
                      <a:pPr marL="285750" marR="0" lvl="0" indent="-285750" algn="l" defTabSz="457200" rtl="0" eaLnBrk="1" fontAlgn="auto" latinLnBrk="0" hangingPunct="1">
                        <a:lnSpc>
                          <a:spcPct val="100000"/>
                        </a:lnSpc>
                        <a:spcBef>
                          <a:spcPts val="0"/>
                        </a:spcBef>
                        <a:spcAft>
                          <a:spcPts val="0"/>
                        </a:spcAft>
                        <a:buClrTx/>
                        <a:buSzTx/>
                        <a:buFont typeface="Arial" charset="0"/>
                        <a:buChar char="•"/>
                        <a:tabLst/>
                        <a:defRPr/>
                      </a:pPr>
                      <a:r>
                        <a:rPr lang="en-US" sz="2400" kern="1200" dirty="0">
                          <a:solidFill>
                            <a:schemeClr val="tx1"/>
                          </a:solidFill>
                          <a:latin typeface="+mn-lt"/>
                          <a:ea typeface="+mn-ea"/>
                          <a:cs typeface="+mn-cs"/>
                        </a:rPr>
                        <a:t>Confirm the results</a:t>
                      </a:r>
                    </a:p>
                  </a:txBody>
                  <a:tcPr marL="68580" marR="68580" marT="34290" marB="34290">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r>
                        <a:rPr lang="en-US" sz="2400" baseline="0" dirty="0">
                          <a:latin typeface="Calibri" panose="020F0502020204030204" pitchFamily="34" charset="0"/>
                          <a:cs typeface="Calibri" panose="020F0502020204030204" pitchFamily="34" charset="0"/>
                        </a:rPr>
                        <a:t>3 minutes</a:t>
                      </a:r>
                      <a:endParaRPr lang="en-US" sz="2400" dirty="0">
                        <a:latin typeface="Calibri" panose="020F0502020204030204" pitchFamily="34" charset="0"/>
                        <a:cs typeface="Calibri" panose="020F0502020204030204" pitchFamily="34" charset="0"/>
                      </a:endParaRPr>
                    </a:p>
                  </a:txBody>
                  <a:tcPr marL="68580" marR="68580" marT="34290" marB="34290">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54918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E867A-C4F6-495A-B5B9-8ECEC8380CB6}"/>
              </a:ext>
            </a:extLst>
          </p:cNvPr>
          <p:cNvSpPr>
            <a:spLocks noGrp="1"/>
          </p:cNvSpPr>
          <p:nvPr>
            <p:ph type="title"/>
          </p:nvPr>
        </p:nvSpPr>
        <p:spPr/>
        <p:txBody>
          <a:bodyPr/>
          <a:lstStyle/>
          <a:p>
            <a:r>
              <a:rPr lang="en-US" dirty="0">
                <a:cs typeface="Arial"/>
              </a:rPr>
              <a:t>Sreeni Stuff goes here</a:t>
            </a:r>
            <a:endParaRPr lang="en-US" dirty="0"/>
          </a:p>
        </p:txBody>
      </p:sp>
      <p:sp>
        <p:nvSpPr>
          <p:cNvPr id="3" name="Content Placeholder 2">
            <a:extLst>
              <a:ext uri="{FF2B5EF4-FFF2-40B4-BE49-F238E27FC236}">
                <a16:creationId xmlns:a16="http://schemas.microsoft.com/office/drawing/2014/main" id="{D3B6111A-2981-4F16-A1AE-17B3B448F9C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33674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6298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Abstract</a:t>
            </a:r>
          </a:p>
        </p:txBody>
      </p:sp>
      <p:sp>
        <p:nvSpPr>
          <p:cNvPr id="11" name="TextBox 10">
            <a:extLst>
              <a:ext uri="{FF2B5EF4-FFF2-40B4-BE49-F238E27FC236}">
                <a16:creationId xmlns:a16="http://schemas.microsoft.com/office/drawing/2014/main" id="{88FDCBAF-9F2B-436C-8858-0FF1B1F970A2}"/>
              </a:ext>
            </a:extLst>
          </p:cNvPr>
          <p:cNvSpPr txBox="1"/>
          <p:nvPr/>
        </p:nvSpPr>
        <p:spPr>
          <a:xfrm>
            <a:off x="390525" y="1457325"/>
            <a:ext cx="8601075" cy="52014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595959"/>
                </a:solidFill>
                <a:cs typeface="Arial"/>
              </a:rPr>
              <a:t>Goal of this project</a:t>
            </a:r>
            <a:endParaRPr lang="en-US" sz="1600" b="1" dirty="0">
              <a:solidFill>
                <a:srgbClr val="000000"/>
              </a:solidFill>
              <a:cs typeface="Arial"/>
            </a:endParaRPr>
          </a:p>
          <a:p>
            <a:pPr marL="285750" indent="-285750">
              <a:buFont typeface="Arial"/>
              <a:buChar char="•"/>
            </a:pPr>
            <a:r>
              <a:rPr lang="en-US" sz="1400" dirty="0">
                <a:solidFill>
                  <a:srgbClr val="595959"/>
                </a:solidFill>
                <a:cs typeface="Arial"/>
              </a:rPr>
              <a:t>Research and development of cloud technology and it can be used to train a model and make predictions on cloud infrastructure.  </a:t>
            </a:r>
            <a:endParaRPr lang="en-US" sz="1400" dirty="0">
              <a:solidFill>
                <a:srgbClr val="000000"/>
              </a:solidFill>
              <a:cs typeface="Arial"/>
            </a:endParaRPr>
          </a:p>
          <a:p>
            <a:endParaRPr lang="en-US" sz="1000" dirty="0">
              <a:solidFill>
                <a:srgbClr val="595959"/>
              </a:solidFill>
              <a:cs typeface="Arial"/>
            </a:endParaRPr>
          </a:p>
          <a:p>
            <a:r>
              <a:rPr lang="en-US" sz="2400" b="1" dirty="0">
                <a:solidFill>
                  <a:srgbClr val="595959"/>
                </a:solidFill>
                <a:cs typeface="Arial"/>
              </a:rPr>
              <a:t>Question of interest</a:t>
            </a:r>
            <a:endParaRPr lang="en-US" b="1" dirty="0">
              <a:solidFill>
                <a:srgbClr val="000000"/>
              </a:solidFill>
              <a:cs typeface="Arial"/>
            </a:endParaRPr>
          </a:p>
          <a:p>
            <a:pPr marL="171450" indent="-171450">
              <a:buFont typeface="Arial"/>
              <a:buChar char="•"/>
            </a:pPr>
            <a:r>
              <a:rPr lang="en-US" sz="1400" dirty="0">
                <a:solidFill>
                  <a:srgbClr val="595959"/>
                </a:solidFill>
                <a:cs typeface="Arial"/>
              </a:rPr>
              <a:t>Given the size, location, date and other relevant features from the dataset, can we predict the cause of a wildfire in a cloud based, scalable way?</a:t>
            </a:r>
            <a:endParaRPr lang="en-US" sz="1400" dirty="0">
              <a:solidFill>
                <a:srgbClr val="000000"/>
              </a:solidFill>
              <a:cs typeface="Arial"/>
            </a:endParaRPr>
          </a:p>
          <a:p>
            <a:endParaRPr lang="en-US" sz="1000" dirty="0">
              <a:solidFill>
                <a:srgbClr val="595959"/>
              </a:solidFill>
              <a:cs typeface="Arial"/>
            </a:endParaRPr>
          </a:p>
          <a:p>
            <a:endParaRPr lang="en-US" sz="1000" dirty="0">
              <a:solidFill>
                <a:srgbClr val="595959"/>
              </a:solidFill>
              <a:cs typeface="Arial"/>
            </a:endParaRPr>
          </a:p>
          <a:p>
            <a:r>
              <a:rPr lang="en-US" sz="2400" b="1" dirty="0">
                <a:solidFill>
                  <a:srgbClr val="595959"/>
                </a:solidFill>
                <a:cs typeface="Arial"/>
              </a:rPr>
              <a:t>Remember Cloud is:</a:t>
            </a:r>
            <a:endParaRPr lang="en-US" sz="2400" b="1" dirty="0">
              <a:solidFill>
                <a:srgbClr val="000000"/>
              </a:solidFill>
              <a:cs typeface="Arial"/>
            </a:endParaRPr>
          </a:p>
          <a:p>
            <a:pPr marL="171450" indent="-171450">
              <a:buFont typeface="Arial"/>
              <a:buChar char="•"/>
            </a:pPr>
            <a:r>
              <a:rPr lang="en-US" sz="1400" dirty="0">
                <a:solidFill>
                  <a:srgbClr val="595959"/>
                </a:solidFill>
                <a:cs typeface="Arial"/>
              </a:rPr>
              <a:t>Model of computing where servers, networks, storage, development tools, and even applications (apps) are enabled through the internet.</a:t>
            </a:r>
            <a:endParaRPr lang="en-US" sz="2400" dirty="0">
              <a:solidFill>
                <a:srgbClr val="000000"/>
              </a:solidFill>
              <a:cs typeface="Arial"/>
            </a:endParaRPr>
          </a:p>
          <a:p>
            <a:pPr marL="171450" indent="-171450">
              <a:buFont typeface="Arial"/>
              <a:buChar char="•"/>
            </a:pPr>
            <a:r>
              <a:rPr lang="en-US" sz="1400" dirty="0">
                <a:solidFill>
                  <a:srgbClr val="595959"/>
                </a:solidFill>
                <a:cs typeface="Arial"/>
              </a:rPr>
              <a:t>5 characteristics of cloud computing environment</a:t>
            </a:r>
            <a:endParaRPr lang="en-US" sz="1400" dirty="0">
              <a:cs typeface="Arial"/>
            </a:endParaRPr>
          </a:p>
          <a:p>
            <a:pPr marL="742950" lvl="1" indent="-285750">
              <a:buFont typeface="Arial"/>
              <a:buChar char="•"/>
            </a:pPr>
            <a:r>
              <a:rPr lang="en-US" sz="1400" b="1" i="1" dirty="0">
                <a:solidFill>
                  <a:srgbClr val="595959"/>
                </a:solidFill>
                <a:cs typeface="Arial"/>
              </a:rPr>
              <a:t>On-demand self-service</a:t>
            </a:r>
            <a:r>
              <a:rPr lang="en-US" sz="1400" dirty="0">
                <a:solidFill>
                  <a:srgbClr val="595959"/>
                </a:solidFill>
                <a:cs typeface="Arial"/>
              </a:rPr>
              <a:t>: </a:t>
            </a:r>
            <a:r>
              <a:rPr lang="en-US" sz="1000" dirty="0">
                <a:solidFill>
                  <a:srgbClr val="595959"/>
                </a:solidFill>
                <a:cs typeface="Arial"/>
              </a:rPr>
              <a:t>User can provision computing resources without human intervention including server time, storage, and software resources</a:t>
            </a:r>
          </a:p>
          <a:p>
            <a:pPr marL="742950" lvl="1" indent="-285750">
              <a:buFont typeface="Arial"/>
              <a:buChar char="•"/>
            </a:pPr>
            <a:r>
              <a:rPr lang="en-US" sz="1400" b="1" i="1" dirty="0">
                <a:solidFill>
                  <a:srgbClr val="595959"/>
                </a:solidFill>
                <a:cs typeface="Arial"/>
              </a:rPr>
              <a:t>Broadband Network Access</a:t>
            </a:r>
            <a:r>
              <a:rPr lang="en-US" sz="1400" dirty="0">
                <a:solidFill>
                  <a:srgbClr val="595959"/>
                </a:solidFill>
                <a:cs typeface="Arial"/>
              </a:rPr>
              <a:t>: </a:t>
            </a:r>
            <a:r>
              <a:rPr lang="en-US" sz="1000" dirty="0">
                <a:solidFill>
                  <a:srgbClr val="595959"/>
                </a:solidFill>
                <a:cs typeface="Arial"/>
              </a:rPr>
              <a:t>Resources can be accessed through public network</a:t>
            </a:r>
            <a:endParaRPr lang="en-US" sz="1000" dirty="0">
              <a:solidFill>
                <a:srgbClr val="000000"/>
              </a:solidFill>
              <a:cs typeface="Arial"/>
            </a:endParaRPr>
          </a:p>
          <a:p>
            <a:pPr marL="742950" lvl="1" indent="-285750">
              <a:buFont typeface="Arial"/>
              <a:buChar char="•"/>
            </a:pPr>
            <a:r>
              <a:rPr lang="en-US" sz="1400" b="1" i="1" dirty="0">
                <a:solidFill>
                  <a:srgbClr val="595959"/>
                </a:solidFill>
                <a:cs typeface="Arial"/>
              </a:rPr>
              <a:t>Resource Pooling</a:t>
            </a:r>
            <a:r>
              <a:rPr lang="en-US" sz="1400" dirty="0">
                <a:solidFill>
                  <a:srgbClr val="595959"/>
                </a:solidFill>
                <a:cs typeface="Arial"/>
              </a:rPr>
              <a:t>: </a:t>
            </a:r>
            <a:r>
              <a:rPr lang="en-US" sz="1000" dirty="0">
                <a:solidFill>
                  <a:srgbClr val="595959"/>
                </a:solidFill>
                <a:cs typeface="Arial"/>
              </a:rPr>
              <a:t>Services are pooled to serve multiple consumers using multi-tenant model.  Physical and virtual resources allocation are dynamic based upon demand</a:t>
            </a:r>
          </a:p>
          <a:p>
            <a:pPr marL="742950" lvl="1" indent="-285750">
              <a:buFont typeface="Arial"/>
              <a:buChar char="•"/>
            </a:pPr>
            <a:r>
              <a:rPr lang="en-US" sz="1400" b="1" i="1" dirty="0">
                <a:solidFill>
                  <a:srgbClr val="595959"/>
                </a:solidFill>
                <a:cs typeface="Arial"/>
              </a:rPr>
              <a:t>Rapid Elasticity</a:t>
            </a:r>
            <a:r>
              <a:rPr lang="en-US" sz="1400" dirty="0">
                <a:solidFill>
                  <a:srgbClr val="595959"/>
                </a:solidFill>
                <a:cs typeface="Arial"/>
              </a:rPr>
              <a:t>: </a:t>
            </a:r>
            <a:r>
              <a:rPr lang="en-US" sz="1000" dirty="0">
                <a:solidFill>
                  <a:srgbClr val="595959"/>
                </a:solidFill>
                <a:cs typeface="Arial"/>
              </a:rPr>
              <a:t>Resources can be elastically provisioned and related to enable scaling whereas consumers seem to get virtually unlimited resources</a:t>
            </a:r>
            <a:endParaRPr lang="en-US" sz="1000" dirty="0">
              <a:solidFill>
                <a:srgbClr val="000000"/>
              </a:solidFill>
              <a:cs typeface="Arial"/>
            </a:endParaRPr>
          </a:p>
          <a:p>
            <a:pPr marL="742950" lvl="1" indent="-285750">
              <a:buFont typeface="Arial"/>
              <a:buChar char="•"/>
            </a:pPr>
            <a:r>
              <a:rPr lang="en-US" sz="1400" b="1" i="1" dirty="0">
                <a:solidFill>
                  <a:srgbClr val="595959"/>
                </a:solidFill>
                <a:cs typeface="Arial"/>
              </a:rPr>
              <a:t>Measured Services</a:t>
            </a:r>
            <a:r>
              <a:rPr lang="en-US" sz="1400" dirty="0">
                <a:solidFill>
                  <a:srgbClr val="595959"/>
                </a:solidFill>
                <a:cs typeface="Arial"/>
              </a:rPr>
              <a:t>: </a:t>
            </a:r>
            <a:r>
              <a:rPr lang="en-US" sz="1000" dirty="0">
                <a:solidFill>
                  <a:srgbClr val="595959"/>
                </a:solidFill>
                <a:cs typeface="Arial"/>
              </a:rPr>
              <a:t>Automatically optimize and control resources where resources utilization can be monitored, reported and controlled.</a:t>
            </a:r>
            <a:r>
              <a:rPr lang="en-US" sz="1400" dirty="0">
                <a:solidFill>
                  <a:srgbClr val="595959"/>
                </a:solidFill>
                <a:cs typeface="Arial"/>
              </a:rPr>
              <a:t> </a:t>
            </a:r>
            <a:r>
              <a:rPr lang="en-US" sz="1000" dirty="0">
                <a:solidFill>
                  <a:srgbClr val="595959"/>
                </a:solidFill>
                <a:cs typeface="Arial"/>
              </a:rPr>
              <a:t> </a:t>
            </a:r>
            <a:endParaRPr lang="en-US" sz="1000" dirty="0">
              <a:solidFill>
                <a:srgbClr val="000000"/>
              </a:solidFill>
              <a:cs typeface="Arial"/>
            </a:endParaRPr>
          </a:p>
          <a:p>
            <a:endParaRPr lang="en-US" dirty="0"/>
          </a:p>
        </p:txBody>
      </p:sp>
    </p:spTree>
    <p:extLst>
      <p:ext uri="{BB962C8B-B14F-4D97-AF65-F5344CB8AC3E}">
        <p14:creationId xmlns:p14="http://schemas.microsoft.com/office/powerpoint/2010/main" val="973086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C9C15-90E5-4304-8A55-B2A517ADB20D}"/>
              </a:ext>
            </a:extLst>
          </p:cNvPr>
          <p:cNvSpPr>
            <a:spLocks noGrp="1"/>
          </p:cNvSpPr>
          <p:nvPr>
            <p:ph type="title"/>
          </p:nvPr>
        </p:nvSpPr>
        <p:spPr/>
        <p:txBody>
          <a:bodyPr/>
          <a:lstStyle/>
          <a:p>
            <a:r>
              <a:rPr lang="en-US" dirty="0"/>
              <a:t>Data set Overview</a:t>
            </a:r>
          </a:p>
        </p:txBody>
      </p:sp>
      <p:sp>
        <p:nvSpPr>
          <p:cNvPr id="3" name="TextBox 2">
            <a:extLst>
              <a:ext uri="{FF2B5EF4-FFF2-40B4-BE49-F238E27FC236}">
                <a16:creationId xmlns:a16="http://schemas.microsoft.com/office/drawing/2014/main" id="{C7F5466F-99C1-4526-BF64-CB4B58758F9A}"/>
              </a:ext>
            </a:extLst>
          </p:cNvPr>
          <p:cNvSpPr txBox="1"/>
          <p:nvPr/>
        </p:nvSpPr>
        <p:spPr>
          <a:xfrm>
            <a:off x="390525" y="1457325"/>
            <a:ext cx="860107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dirty="0">
              <a:solidFill>
                <a:srgbClr val="595959"/>
              </a:solidFill>
              <a:cs typeface="Arial"/>
            </a:endParaRPr>
          </a:p>
        </p:txBody>
      </p:sp>
      <p:sp>
        <p:nvSpPr>
          <p:cNvPr id="5" name="TextBox 4">
            <a:extLst>
              <a:ext uri="{FF2B5EF4-FFF2-40B4-BE49-F238E27FC236}">
                <a16:creationId xmlns:a16="http://schemas.microsoft.com/office/drawing/2014/main" id="{F431C594-07A5-4661-B7B8-18DA62F7910F}"/>
              </a:ext>
            </a:extLst>
          </p:cNvPr>
          <p:cNvSpPr txBox="1"/>
          <p:nvPr/>
        </p:nvSpPr>
        <p:spPr>
          <a:xfrm>
            <a:off x="390525" y="1580435"/>
            <a:ext cx="8601075" cy="51398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ea typeface="+mn-lt"/>
                <a:cs typeface="+mn-lt"/>
              </a:rPr>
              <a:t>1.88 Million US Wildfires - 24 years of geo-referenced wildfire records</a:t>
            </a:r>
          </a:p>
          <a:p>
            <a:endParaRPr lang="en-US" sz="1000" dirty="0">
              <a:cs typeface="Arial"/>
            </a:endParaRPr>
          </a:p>
          <a:p>
            <a:r>
              <a:rPr lang="en-US" sz="1200" dirty="0">
                <a:ea typeface="+mn-lt"/>
                <a:cs typeface="+mn-lt"/>
              </a:rPr>
              <a:t>Wildfires have broken out all over the western region of the United States in 2020, devastating communities and creating smoke plumes that can be seen even from space via satellite images. Some billows of smoke have carried over to places as far away as London, and it has been said that cities such as San Francisco and Seattle have some of the lowest quality of air on the entire planet currently due to the fires. As one of us lives close to the Bobcat Fire in California, which has currently burned over 93 thousand acres of land, the team thought it would be an interesting topic to delve into the data that has been collected in this domain over the past quarter century or so to mine any insights.</a:t>
            </a:r>
            <a:endParaRPr lang="en-US" sz="1200" dirty="0"/>
          </a:p>
          <a:p>
            <a:endParaRPr lang="en-US" dirty="0"/>
          </a:p>
          <a:p>
            <a:r>
              <a:rPr lang="en-US" dirty="0">
                <a:ea typeface="+mn-lt"/>
                <a:cs typeface="+mn-lt"/>
                <a:hlinkClick r:id="rId2"/>
              </a:rPr>
              <a:t>Kaggle dataset</a:t>
            </a:r>
            <a:r>
              <a:rPr lang="en-US" dirty="0">
                <a:ea typeface="+mn-lt"/>
                <a:cs typeface="+mn-lt"/>
              </a:rPr>
              <a:t> on 24 years of wildfires in the United States from 1992 to 2015. </a:t>
            </a:r>
          </a:p>
          <a:p>
            <a:endParaRPr lang="en-US" dirty="0">
              <a:ea typeface="+mn-lt"/>
              <a:cs typeface="+mn-lt"/>
            </a:endParaRPr>
          </a:p>
          <a:p>
            <a:r>
              <a:rPr lang="en-US" b="1" dirty="0">
                <a:ea typeface="+mn-lt"/>
                <a:cs typeface="+mn-lt"/>
              </a:rPr>
              <a:t>Core attributes on each fire captured including:</a:t>
            </a:r>
            <a:endParaRPr lang="en-US" b="1" dirty="0">
              <a:cs typeface="Arial"/>
            </a:endParaRPr>
          </a:p>
          <a:p>
            <a:pPr marL="285750" indent="-285750">
              <a:buFont typeface="Arial"/>
              <a:buChar char="•"/>
            </a:pPr>
            <a:r>
              <a:rPr lang="en-US" sz="1400" dirty="0">
                <a:ea typeface="+mn-lt"/>
                <a:cs typeface="+mn-lt"/>
              </a:rPr>
              <a:t>Discovery Date</a:t>
            </a:r>
            <a:endParaRPr lang="en-US" sz="1400" dirty="0">
              <a:cs typeface="Arial"/>
            </a:endParaRPr>
          </a:p>
          <a:p>
            <a:pPr marL="285750" indent="-285750">
              <a:buFont typeface="Arial"/>
              <a:buChar char="•"/>
            </a:pPr>
            <a:r>
              <a:rPr lang="en-US" sz="1400" dirty="0">
                <a:ea typeface="+mn-lt"/>
                <a:cs typeface="+mn-lt"/>
              </a:rPr>
              <a:t>Final fire size</a:t>
            </a:r>
            <a:endParaRPr lang="en-US" sz="1400" dirty="0">
              <a:cs typeface="Arial"/>
            </a:endParaRPr>
          </a:p>
          <a:p>
            <a:pPr marL="285750" indent="-285750">
              <a:buFont typeface="Arial"/>
              <a:buChar char="•"/>
            </a:pPr>
            <a:r>
              <a:rPr lang="en-US" sz="1400" dirty="0">
                <a:ea typeface="+mn-lt"/>
                <a:cs typeface="+mn-lt"/>
              </a:rPr>
              <a:t>Point location (least as precise as Public Land Survey System) section (1-square mile grid)</a:t>
            </a:r>
            <a:endParaRPr lang="en-US" sz="1400" dirty="0">
              <a:cs typeface="Arial"/>
            </a:endParaRPr>
          </a:p>
          <a:p>
            <a:br>
              <a:rPr lang="en-US" dirty="0"/>
            </a:br>
            <a:endParaRPr lang="en-US" dirty="0"/>
          </a:p>
          <a:p>
            <a:r>
              <a:rPr lang="en-US" sz="2000" dirty="0">
                <a:ea typeface="+mn-lt"/>
                <a:cs typeface="+mn-lt"/>
              </a:rPr>
              <a:t>In all, the data set includes 1.88 million geo-referenced wildfire records that equates to 140 million acres burned over the 24-year timeframe.</a:t>
            </a:r>
            <a:endParaRPr lang="en-US" sz="2000" dirty="0">
              <a:cs typeface="Arial"/>
            </a:endParaRPr>
          </a:p>
          <a:p>
            <a:br>
              <a:rPr lang="en-US" dirty="0"/>
            </a:br>
            <a:endParaRPr lang="en-US" dirty="0"/>
          </a:p>
        </p:txBody>
      </p:sp>
    </p:spTree>
    <p:extLst>
      <p:ext uri="{BB962C8B-B14F-4D97-AF65-F5344CB8AC3E}">
        <p14:creationId xmlns:p14="http://schemas.microsoft.com/office/powerpoint/2010/main" val="2369930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Solution Aspect - Methodology</a:t>
            </a:r>
          </a:p>
        </p:txBody>
      </p:sp>
      <p:sp>
        <p:nvSpPr>
          <p:cNvPr id="10" name="TextBox 9">
            <a:extLst>
              <a:ext uri="{FF2B5EF4-FFF2-40B4-BE49-F238E27FC236}">
                <a16:creationId xmlns:a16="http://schemas.microsoft.com/office/drawing/2014/main" id="{91CFA85A-1BC0-4D92-93B6-B4FC78FA09F5}"/>
              </a:ext>
            </a:extLst>
          </p:cNvPr>
          <p:cNvSpPr txBox="1"/>
          <p:nvPr/>
        </p:nvSpPr>
        <p:spPr>
          <a:xfrm>
            <a:off x="396153" y="1500660"/>
            <a:ext cx="8601075" cy="59964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400" b="1" dirty="0">
                <a:ea typeface="+mn-lt"/>
                <a:cs typeface="+mn-lt"/>
              </a:rPr>
              <a:t>Cloud to help predict the cause of wildfires:</a:t>
            </a:r>
            <a:endParaRPr lang="en-US" b="1" dirty="0"/>
          </a:p>
          <a:p>
            <a:pPr marL="171450" indent="-171450">
              <a:lnSpc>
                <a:spcPct val="150000"/>
              </a:lnSpc>
              <a:buFont typeface="Arial"/>
              <a:buChar char="•"/>
            </a:pPr>
            <a:r>
              <a:rPr lang="en-US" dirty="0">
                <a:ea typeface="+mn-lt"/>
                <a:cs typeface="+mn-lt"/>
              </a:rPr>
              <a:t>Ascertain dataset</a:t>
            </a:r>
          </a:p>
          <a:p>
            <a:pPr marL="171450" indent="-171450">
              <a:lnSpc>
                <a:spcPct val="150000"/>
              </a:lnSpc>
              <a:buFont typeface="Arial"/>
              <a:buChar char="•"/>
            </a:pPr>
            <a:r>
              <a:rPr lang="en-US" dirty="0">
                <a:ea typeface="+mn-lt"/>
                <a:cs typeface="+mn-lt"/>
              </a:rPr>
              <a:t>Explore data doing exploratory data analysis</a:t>
            </a:r>
          </a:p>
          <a:p>
            <a:pPr marL="171450" indent="-171450">
              <a:lnSpc>
                <a:spcPct val="150000"/>
              </a:lnSpc>
              <a:buFont typeface="Arial"/>
              <a:buChar char="•"/>
            </a:pPr>
            <a:r>
              <a:rPr lang="en-US" dirty="0">
                <a:ea typeface="+mn-lt"/>
                <a:cs typeface="+mn-lt"/>
              </a:rPr>
              <a:t>Create classification models</a:t>
            </a:r>
          </a:p>
          <a:p>
            <a:pPr marL="628650" lvl="1" indent="-171450">
              <a:lnSpc>
                <a:spcPct val="150000"/>
              </a:lnSpc>
              <a:buFont typeface="Arial"/>
              <a:buChar char="•"/>
            </a:pPr>
            <a:r>
              <a:rPr lang="en-US" dirty="0">
                <a:ea typeface="+mn-lt"/>
                <a:cs typeface="+mn-lt"/>
              </a:rPr>
              <a:t>Naive Bayes</a:t>
            </a:r>
            <a:endParaRPr lang="en-US" dirty="0">
              <a:cs typeface="Arial"/>
            </a:endParaRPr>
          </a:p>
          <a:p>
            <a:pPr marL="628650" lvl="1" indent="-171450">
              <a:lnSpc>
                <a:spcPct val="150000"/>
              </a:lnSpc>
              <a:buFont typeface="Arial"/>
              <a:buChar char="•"/>
            </a:pPr>
            <a:r>
              <a:rPr lang="en-US" dirty="0">
                <a:ea typeface="+mn-lt"/>
                <a:cs typeface="+mn-lt"/>
              </a:rPr>
              <a:t>Decision Trees</a:t>
            </a:r>
            <a:endParaRPr lang="en-US" dirty="0">
              <a:cs typeface="Arial"/>
            </a:endParaRPr>
          </a:p>
          <a:p>
            <a:pPr marL="628650" lvl="1" indent="-171450">
              <a:lnSpc>
                <a:spcPct val="150000"/>
              </a:lnSpc>
              <a:buFont typeface="Arial"/>
              <a:buChar char="•"/>
            </a:pPr>
            <a:r>
              <a:rPr lang="en-US" dirty="0">
                <a:ea typeface="+mn-lt"/>
                <a:cs typeface="+mn-lt"/>
              </a:rPr>
              <a:t>Measure model performance </a:t>
            </a:r>
          </a:p>
          <a:p>
            <a:pPr marL="171450" indent="-171450">
              <a:lnSpc>
                <a:spcPct val="150000"/>
              </a:lnSpc>
              <a:buFont typeface="Arial"/>
              <a:buChar char="•"/>
            </a:pPr>
            <a:r>
              <a:rPr lang="en-US" dirty="0">
                <a:ea typeface="+mn-lt"/>
                <a:cs typeface="+mn-lt"/>
              </a:rPr>
              <a:t>Deploy model to AWS infrastructure</a:t>
            </a:r>
            <a:endParaRPr lang="en-US" dirty="0">
              <a:cs typeface="Arial"/>
            </a:endParaRPr>
          </a:p>
          <a:p>
            <a:pPr marL="742950" lvl="1" indent="-285750">
              <a:lnSpc>
                <a:spcPct val="150000"/>
              </a:lnSpc>
              <a:buFont typeface="Arial"/>
              <a:buChar char="•"/>
            </a:pPr>
            <a:r>
              <a:rPr lang="en-US" dirty="0">
                <a:ea typeface="+mn-lt"/>
                <a:cs typeface="+mn-lt"/>
              </a:rPr>
              <a:t>Create gateway for REST based API call</a:t>
            </a:r>
            <a:endParaRPr lang="en-US" dirty="0">
              <a:cs typeface="Arial"/>
            </a:endParaRPr>
          </a:p>
          <a:p>
            <a:pPr marL="742950" lvl="1" indent="-285750">
              <a:lnSpc>
                <a:spcPct val="150000"/>
              </a:lnSpc>
              <a:buFont typeface="Arial"/>
              <a:buChar char="•"/>
            </a:pPr>
            <a:r>
              <a:rPr lang="en-US" dirty="0">
                <a:ea typeface="+mn-lt"/>
                <a:cs typeface="+mn-lt"/>
              </a:rPr>
              <a:t>Use AWS lambda to deploy model to then fulfill prediction request</a:t>
            </a:r>
            <a:endParaRPr lang="en-US" dirty="0">
              <a:cs typeface="Arial"/>
            </a:endParaRPr>
          </a:p>
          <a:p>
            <a:pPr marL="742950" lvl="1" indent="-285750">
              <a:lnSpc>
                <a:spcPct val="150000"/>
              </a:lnSpc>
              <a:buFont typeface="Arial"/>
              <a:buChar char="•"/>
            </a:pPr>
            <a:r>
              <a:rPr lang="en-US" dirty="0">
                <a:ea typeface="+mn-lt"/>
                <a:cs typeface="+mn-lt"/>
              </a:rPr>
              <a:t>Track model execution request using Amazon’s Relational Database Service (Amazon RDS) </a:t>
            </a:r>
            <a:endParaRPr lang="en-US" dirty="0">
              <a:cs typeface="Arial"/>
            </a:endParaRPr>
          </a:p>
          <a:p>
            <a:pPr>
              <a:lnSpc>
                <a:spcPct val="150000"/>
              </a:lnSpc>
            </a:pPr>
            <a:br>
              <a:rPr lang="en-US" dirty="0"/>
            </a:br>
            <a:endParaRPr lang="en-US" dirty="0">
              <a:cs typeface="Arial"/>
            </a:endParaRPr>
          </a:p>
        </p:txBody>
      </p:sp>
    </p:spTree>
    <p:extLst>
      <p:ext uri="{BB962C8B-B14F-4D97-AF65-F5344CB8AC3E}">
        <p14:creationId xmlns:p14="http://schemas.microsoft.com/office/powerpoint/2010/main" val="2501262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EDA - Visualization</a:t>
            </a:r>
          </a:p>
        </p:txBody>
      </p:sp>
      <p:sp>
        <p:nvSpPr>
          <p:cNvPr id="10" name="TextBox 9">
            <a:extLst>
              <a:ext uri="{FF2B5EF4-FFF2-40B4-BE49-F238E27FC236}">
                <a16:creationId xmlns:a16="http://schemas.microsoft.com/office/drawing/2014/main" id="{91CFA85A-1BC0-4D92-93B6-B4FC78FA09F5}"/>
              </a:ext>
            </a:extLst>
          </p:cNvPr>
          <p:cNvSpPr txBox="1"/>
          <p:nvPr/>
        </p:nvSpPr>
        <p:spPr>
          <a:xfrm>
            <a:off x="390525" y="1457325"/>
            <a:ext cx="860107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mn-lt"/>
                <a:cs typeface="+mn-lt"/>
              </a:rPr>
              <a:t>Distribution of the causes of wildfires as seen in Fig 1.</a:t>
            </a:r>
            <a:endParaRPr lang="en-US" sz="1400">
              <a:cs typeface="Arial"/>
            </a:endParaRPr>
          </a:p>
        </p:txBody>
      </p:sp>
      <p:pic>
        <p:nvPicPr>
          <p:cNvPr id="3" name="Picture 3" descr="Fig 1 - Causes of US Wildfires">
            <a:extLst>
              <a:ext uri="{FF2B5EF4-FFF2-40B4-BE49-F238E27FC236}">
                <a16:creationId xmlns:a16="http://schemas.microsoft.com/office/drawing/2014/main" id="{23F2AB38-7E9A-4CCF-B5DF-B051D93C0070}"/>
              </a:ext>
            </a:extLst>
          </p:cNvPr>
          <p:cNvPicPr>
            <a:picLocks noChangeAspect="1"/>
          </p:cNvPicPr>
          <p:nvPr/>
        </p:nvPicPr>
        <p:blipFill>
          <a:blip r:embed="rId2"/>
          <a:stretch>
            <a:fillRect/>
          </a:stretch>
        </p:blipFill>
        <p:spPr>
          <a:xfrm>
            <a:off x="609600" y="1943100"/>
            <a:ext cx="7924800" cy="4324350"/>
          </a:xfrm>
          <a:prstGeom prst="rect">
            <a:avLst/>
          </a:prstGeom>
        </p:spPr>
      </p:pic>
      <p:sp>
        <p:nvSpPr>
          <p:cNvPr id="5" name="TextBox 4">
            <a:extLst>
              <a:ext uri="{FF2B5EF4-FFF2-40B4-BE49-F238E27FC236}">
                <a16:creationId xmlns:a16="http://schemas.microsoft.com/office/drawing/2014/main" id="{D00F2BCE-66B4-4C46-BAFC-8FFD1034CE40}"/>
              </a:ext>
            </a:extLst>
          </p:cNvPr>
          <p:cNvSpPr txBox="1"/>
          <p:nvPr/>
        </p:nvSpPr>
        <p:spPr>
          <a:xfrm>
            <a:off x="542925" y="6267450"/>
            <a:ext cx="3619500"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ea typeface="+mn-lt"/>
                <a:cs typeface="+mn-lt"/>
              </a:rPr>
              <a:t>Fig 1 - Causes of US Wildfires</a:t>
            </a:r>
            <a:endParaRPr lang="en-US" sz="900">
              <a:cs typeface="Arial"/>
            </a:endParaRPr>
          </a:p>
        </p:txBody>
      </p:sp>
    </p:spTree>
    <p:extLst>
      <p:ext uri="{BB962C8B-B14F-4D97-AF65-F5344CB8AC3E}">
        <p14:creationId xmlns:p14="http://schemas.microsoft.com/office/powerpoint/2010/main" val="2844380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EDA - Visualization</a:t>
            </a:r>
          </a:p>
        </p:txBody>
      </p:sp>
      <p:sp>
        <p:nvSpPr>
          <p:cNvPr id="10" name="TextBox 9">
            <a:extLst>
              <a:ext uri="{FF2B5EF4-FFF2-40B4-BE49-F238E27FC236}">
                <a16:creationId xmlns:a16="http://schemas.microsoft.com/office/drawing/2014/main" id="{91CFA85A-1BC0-4D92-93B6-B4FC78FA09F5}"/>
              </a:ext>
            </a:extLst>
          </p:cNvPr>
          <p:cNvSpPr txBox="1"/>
          <p:nvPr/>
        </p:nvSpPr>
        <p:spPr>
          <a:xfrm>
            <a:off x="390525" y="1457325"/>
            <a:ext cx="860107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mn-lt"/>
                <a:cs typeface="+mn-lt"/>
              </a:rPr>
              <a:t>Looking at the number of wildfires per year, it’s somewhat consistent year over year.  While some years are higher, especially 2006, distribution of fires is spread out over the years as seen in Fig 2.</a:t>
            </a:r>
          </a:p>
        </p:txBody>
      </p:sp>
      <p:sp>
        <p:nvSpPr>
          <p:cNvPr id="5" name="TextBox 4">
            <a:extLst>
              <a:ext uri="{FF2B5EF4-FFF2-40B4-BE49-F238E27FC236}">
                <a16:creationId xmlns:a16="http://schemas.microsoft.com/office/drawing/2014/main" id="{D00F2BCE-66B4-4C46-BAFC-8FFD1034CE40}"/>
              </a:ext>
            </a:extLst>
          </p:cNvPr>
          <p:cNvSpPr txBox="1"/>
          <p:nvPr/>
        </p:nvSpPr>
        <p:spPr>
          <a:xfrm>
            <a:off x="552450" y="5953125"/>
            <a:ext cx="3619500"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ea typeface="+mn-lt"/>
                <a:cs typeface="+mn-lt"/>
              </a:rPr>
              <a:t>Fig 2 - Annual Count of US Wildfires</a:t>
            </a:r>
          </a:p>
        </p:txBody>
      </p:sp>
      <p:pic>
        <p:nvPicPr>
          <p:cNvPr id="4" name="Picture 5" descr="Chart, bar chart&#10;&#10;Description automatically generated">
            <a:extLst>
              <a:ext uri="{FF2B5EF4-FFF2-40B4-BE49-F238E27FC236}">
                <a16:creationId xmlns:a16="http://schemas.microsoft.com/office/drawing/2014/main" id="{81DCC094-9D77-4CBD-846D-BBEACEA63082}"/>
              </a:ext>
            </a:extLst>
          </p:cNvPr>
          <p:cNvPicPr>
            <a:picLocks noChangeAspect="1"/>
          </p:cNvPicPr>
          <p:nvPr/>
        </p:nvPicPr>
        <p:blipFill>
          <a:blip r:embed="rId2"/>
          <a:stretch>
            <a:fillRect/>
          </a:stretch>
        </p:blipFill>
        <p:spPr>
          <a:xfrm>
            <a:off x="547687" y="2009775"/>
            <a:ext cx="7953375" cy="3981450"/>
          </a:xfrm>
          <a:prstGeom prst="rect">
            <a:avLst/>
          </a:prstGeom>
        </p:spPr>
      </p:pic>
    </p:spTree>
    <p:extLst>
      <p:ext uri="{BB962C8B-B14F-4D97-AF65-F5344CB8AC3E}">
        <p14:creationId xmlns:p14="http://schemas.microsoft.com/office/powerpoint/2010/main" val="2022351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EDA - Visualization</a:t>
            </a:r>
          </a:p>
        </p:txBody>
      </p:sp>
      <p:sp>
        <p:nvSpPr>
          <p:cNvPr id="10" name="TextBox 9">
            <a:extLst>
              <a:ext uri="{FF2B5EF4-FFF2-40B4-BE49-F238E27FC236}">
                <a16:creationId xmlns:a16="http://schemas.microsoft.com/office/drawing/2014/main" id="{91CFA85A-1BC0-4D92-93B6-B4FC78FA09F5}"/>
              </a:ext>
            </a:extLst>
          </p:cNvPr>
          <p:cNvSpPr txBox="1"/>
          <p:nvPr/>
        </p:nvSpPr>
        <p:spPr>
          <a:xfrm>
            <a:off x="390525" y="1457325"/>
            <a:ext cx="860107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mn-lt"/>
                <a:cs typeface="+mn-lt"/>
              </a:rPr>
              <a:t>Now looking at the wildfires by state, there’s a skew in the data on the state.  The first 10 states make up a large majority of total number of wildfires as seen in Fig 3.</a:t>
            </a:r>
          </a:p>
        </p:txBody>
      </p:sp>
      <p:pic>
        <p:nvPicPr>
          <p:cNvPr id="3" name="Picture 5" descr="Chart, histogram&#10;&#10;Description automatically generated">
            <a:extLst>
              <a:ext uri="{FF2B5EF4-FFF2-40B4-BE49-F238E27FC236}">
                <a16:creationId xmlns:a16="http://schemas.microsoft.com/office/drawing/2014/main" id="{8F11E569-AC29-418C-B581-66BA3A1D0B00}"/>
              </a:ext>
            </a:extLst>
          </p:cNvPr>
          <p:cNvPicPr>
            <a:picLocks noChangeAspect="1"/>
          </p:cNvPicPr>
          <p:nvPr/>
        </p:nvPicPr>
        <p:blipFill>
          <a:blip r:embed="rId2"/>
          <a:stretch>
            <a:fillRect/>
          </a:stretch>
        </p:blipFill>
        <p:spPr>
          <a:xfrm>
            <a:off x="438150" y="2074214"/>
            <a:ext cx="8058150" cy="3976398"/>
          </a:xfrm>
          <a:prstGeom prst="rect">
            <a:avLst/>
          </a:prstGeom>
        </p:spPr>
      </p:pic>
      <p:sp>
        <p:nvSpPr>
          <p:cNvPr id="5" name="TextBox 4">
            <a:extLst>
              <a:ext uri="{FF2B5EF4-FFF2-40B4-BE49-F238E27FC236}">
                <a16:creationId xmlns:a16="http://schemas.microsoft.com/office/drawing/2014/main" id="{D00F2BCE-66B4-4C46-BAFC-8FFD1034CE40}"/>
              </a:ext>
            </a:extLst>
          </p:cNvPr>
          <p:cNvSpPr txBox="1"/>
          <p:nvPr/>
        </p:nvSpPr>
        <p:spPr>
          <a:xfrm>
            <a:off x="542925" y="5972175"/>
            <a:ext cx="3619500"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ea typeface="+mn-lt"/>
                <a:cs typeface="+mn-lt"/>
              </a:rPr>
              <a:t>Fig 3 - US Wildfires by State</a:t>
            </a:r>
            <a:endParaRPr lang="en-US" sz="900">
              <a:cs typeface="Arial"/>
            </a:endParaRPr>
          </a:p>
        </p:txBody>
      </p:sp>
    </p:spTree>
    <p:extLst>
      <p:ext uri="{BB962C8B-B14F-4D97-AF65-F5344CB8AC3E}">
        <p14:creationId xmlns:p14="http://schemas.microsoft.com/office/powerpoint/2010/main" val="1402217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Model Performance</a:t>
            </a:r>
          </a:p>
        </p:txBody>
      </p:sp>
      <p:sp>
        <p:nvSpPr>
          <p:cNvPr id="10" name="TextBox 9">
            <a:extLst>
              <a:ext uri="{FF2B5EF4-FFF2-40B4-BE49-F238E27FC236}">
                <a16:creationId xmlns:a16="http://schemas.microsoft.com/office/drawing/2014/main" id="{91CFA85A-1BC0-4D92-93B6-B4FC78FA09F5}"/>
              </a:ext>
            </a:extLst>
          </p:cNvPr>
          <p:cNvSpPr txBox="1"/>
          <p:nvPr/>
        </p:nvSpPr>
        <p:spPr>
          <a:xfrm>
            <a:off x="380672" y="1619250"/>
            <a:ext cx="86010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Once the model has been defined, predictions can be made on new and unseen data.  Table 3 below shows the performance of each of the models</a:t>
            </a:r>
            <a:endParaRPr lang="en-US" dirty="0">
              <a:cs typeface="Arial"/>
            </a:endParaRPr>
          </a:p>
        </p:txBody>
      </p:sp>
      <p:sp>
        <p:nvSpPr>
          <p:cNvPr id="5" name="TextBox 4">
            <a:extLst>
              <a:ext uri="{FF2B5EF4-FFF2-40B4-BE49-F238E27FC236}">
                <a16:creationId xmlns:a16="http://schemas.microsoft.com/office/drawing/2014/main" id="{D00F2BCE-66B4-4C46-BAFC-8FFD1034CE40}"/>
              </a:ext>
            </a:extLst>
          </p:cNvPr>
          <p:cNvSpPr txBox="1"/>
          <p:nvPr/>
        </p:nvSpPr>
        <p:spPr>
          <a:xfrm>
            <a:off x="561975" y="5524500"/>
            <a:ext cx="3619500"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ea typeface="+mn-lt"/>
                <a:cs typeface="+mn-lt"/>
              </a:rPr>
              <a:t>Table 3 – Model Performance</a:t>
            </a:r>
            <a:endParaRPr lang="en-US" sz="900">
              <a:cs typeface="Arial"/>
            </a:endParaRPr>
          </a:p>
        </p:txBody>
      </p:sp>
      <p:graphicFrame>
        <p:nvGraphicFramePr>
          <p:cNvPr id="4" name="Table 5">
            <a:extLst>
              <a:ext uri="{FF2B5EF4-FFF2-40B4-BE49-F238E27FC236}">
                <a16:creationId xmlns:a16="http://schemas.microsoft.com/office/drawing/2014/main" id="{C848E221-F138-460A-B4E6-DA3BCEE39FBA}"/>
              </a:ext>
            </a:extLst>
          </p:cNvPr>
          <p:cNvGraphicFramePr>
            <a:graphicFrameLocks noGrp="1"/>
          </p:cNvGraphicFramePr>
          <p:nvPr>
            <p:extLst>
              <p:ext uri="{D42A27DB-BD31-4B8C-83A1-F6EECF244321}">
                <p14:modId xmlns:p14="http://schemas.microsoft.com/office/powerpoint/2010/main" val="4130670676"/>
              </p:ext>
            </p:extLst>
          </p:nvPr>
        </p:nvGraphicFramePr>
        <p:xfrm>
          <a:off x="630555" y="2752471"/>
          <a:ext cx="8101310" cy="3038474"/>
        </p:xfrm>
        <a:graphic>
          <a:graphicData uri="http://schemas.openxmlformats.org/drawingml/2006/table">
            <a:tbl>
              <a:tblPr firstRow="1" bandRow="1">
                <a:tableStyleId>{5C22544A-7EE6-4342-B048-85BDC9FD1C3A}</a:tableStyleId>
              </a:tblPr>
              <a:tblGrid>
                <a:gridCol w="4050655">
                  <a:extLst>
                    <a:ext uri="{9D8B030D-6E8A-4147-A177-3AD203B41FA5}">
                      <a16:colId xmlns:a16="http://schemas.microsoft.com/office/drawing/2014/main" val="2162036562"/>
                    </a:ext>
                  </a:extLst>
                </a:gridCol>
                <a:gridCol w="4050655">
                  <a:extLst>
                    <a:ext uri="{9D8B030D-6E8A-4147-A177-3AD203B41FA5}">
                      <a16:colId xmlns:a16="http://schemas.microsoft.com/office/drawing/2014/main" val="1839060096"/>
                    </a:ext>
                  </a:extLst>
                </a:gridCol>
              </a:tblGrid>
              <a:tr h="523874">
                <a:tc>
                  <a:txBody>
                    <a:bodyPr/>
                    <a:lstStyle/>
                    <a:p>
                      <a:r>
                        <a:rPr lang="en-US" dirty="0"/>
                        <a:t>Naïve Bayes</a:t>
                      </a:r>
                    </a:p>
                  </a:txBody>
                  <a:tcPr/>
                </a:tc>
                <a:tc>
                  <a:txBody>
                    <a:bodyPr/>
                    <a:lstStyle/>
                    <a:p>
                      <a:r>
                        <a:rPr lang="en-US" dirty="0"/>
                        <a:t>Decision Tree</a:t>
                      </a:r>
                    </a:p>
                  </a:txBody>
                  <a:tcPr/>
                </a:tc>
                <a:extLst>
                  <a:ext uri="{0D108BD9-81ED-4DB2-BD59-A6C34878D82A}">
                    <a16:rowId xmlns:a16="http://schemas.microsoft.com/office/drawing/2014/main" val="1462554081"/>
                  </a:ext>
                </a:extLst>
              </a:tr>
              <a:tr h="251460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88878679"/>
                  </a:ext>
                </a:extLst>
              </a:tr>
            </a:tbl>
          </a:graphicData>
        </a:graphic>
      </p:graphicFrame>
      <p:pic>
        <p:nvPicPr>
          <p:cNvPr id="6" name="Picture 6" descr="Table&#10;&#10;Description automatically generated">
            <a:extLst>
              <a:ext uri="{FF2B5EF4-FFF2-40B4-BE49-F238E27FC236}">
                <a16:creationId xmlns:a16="http://schemas.microsoft.com/office/drawing/2014/main" id="{1327F434-4395-4975-B8B5-B01C0BD55403}"/>
              </a:ext>
            </a:extLst>
          </p:cNvPr>
          <p:cNvPicPr>
            <a:picLocks noChangeAspect="1"/>
          </p:cNvPicPr>
          <p:nvPr/>
        </p:nvPicPr>
        <p:blipFill>
          <a:blip r:embed="rId2"/>
          <a:stretch>
            <a:fillRect/>
          </a:stretch>
        </p:blipFill>
        <p:spPr>
          <a:xfrm>
            <a:off x="938212" y="3476625"/>
            <a:ext cx="3381375" cy="2057400"/>
          </a:xfrm>
          <a:prstGeom prst="rect">
            <a:avLst/>
          </a:prstGeom>
        </p:spPr>
      </p:pic>
      <p:pic>
        <p:nvPicPr>
          <p:cNvPr id="7" name="Picture 7" descr="A close up of a piece of paper&#10;&#10;Description automatically generated">
            <a:extLst>
              <a:ext uri="{FF2B5EF4-FFF2-40B4-BE49-F238E27FC236}">
                <a16:creationId xmlns:a16="http://schemas.microsoft.com/office/drawing/2014/main" id="{B72A4832-4FBD-42BB-A2EF-9B5F637561D0}"/>
              </a:ext>
            </a:extLst>
          </p:cNvPr>
          <p:cNvPicPr>
            <a:picLocks noChangeAspect="1"/>
          </p:cNvPicPr>
          <p:nvPr/>
        </p:nvPicPr>
        <p:blipFill>
          <a:blip r:embed="rId3"/>
          <a:stretch>
            <a:fillRect/>
          </a:stretch>
        </p:blipFill>
        <p:spPr>
          <a:xfrm>
            <a:off x="4938712" y="3471862"/>
            <a:ext cx="3350890" cy="2105025"/>
          </a:xfrm>
          <a:prstGeom prst="rect">
            <a:avLst/>
          </a:prstGeom>
        </p:spPr>
      </p:pic>
    </p:spTree>
    <p:extLst>
      <p:ext uri="{BB962C8B-B14F-4D97-AF65-F5344CB8AC3E}">
        <p14:creationId xmlns:p14="http://schemas.microsoft.com/office/powerpoint/2010/main" val="2822207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01760-3C2B-4914-802C-7921866DC72E}"/>
              </a:ext>
            </a:extLst>
          </p:cNvPr>
          <p:cNvSpPr>
            <a:spLocks noGrp="1"/>
          </p:cNvSpPr>
          <p:nvPr>
            <p:ph type="title"/>
          </p:nvPr>
        </p:nvSpPr>
        <p:spPr/>
        <p:txBody>
          <a:bodyPr/>
          <a:lstStyle/>
          <a:p>
            <a:r>
              <a:rPr lang="en-US" dirty="0">
                <a:cs typeface="Arial"/>
              </a:rPr>
              <a:t>Cloud Deployment</a:t>
            </a:r>
            <a:endParaRPr lang="en-US" dirty="0"/>
          </a:p>
        </p:txBody>
      </p:sp>
      <p:sp>
        <p:nvSpPr>
          <p:cNvPr id="6" name="Content Placeholder 5">
            <a:extLst>
              <a:ext uri="{FF2B5EF4-FFF2-40B4-BE49-F238E27FC236}">
                <a16:creationId xmlns:a16="http://schemas.microsoft.com/office/drawing/2014/main" id="{296B1057-D90B-4F6F-ABBD-3E9179C32A23}"/>
              </a:ext>
            </a:extLst>
          </p:cNvPr>
          <p:cNvSpPr>
            <a:spLocks noGrp="1"/>
          </p:cNvSpPr>
          <p:nvPr>
            <p:ph idx="1"/>
          </p:nvPr>
        </p:nvSpPr>
        <p:spPr>
          <a:xfrm>
            <a:off x="457200" y="1877291"/>
            <a:ext cx="8229600" cy="2625436"/>
          </a:xfrm>
        </p:spPr>
        <p:txBody>
          <a:bodyPr vert="horz" lIns="91440" tIns="45720" rIns="91440" bIns="45720" rtlCol="0" anchor="t">
            <a:noAutofit/>
          </a:bodyPr>
          <a:lstStyle/>
          <a:p>
            <a:pPr>
              <a:buFont typeface="Arial"/>
            </a:pPr>
            <a:r>
              <a:rPr lang="en-US" sz="2800" dirty="0">
                <a:ea typeface="+mn-lt"/>
                <a:cs typeface="+mn-lt"/>
              </a:rPr>
              <a:t>Next is the cloud deployment and at a high overview utilized: </a:t>
            </a:r>
            <a:endParaRPr lang="en-US" sz="2800" dirty="0">
              <a:cs typeface="Arial"/>
            </a:endParaRPr>
          </a:p>
          <a:p>
            <a:pPr lvl="1"/>
            <a:r>
              <a:rPr lang="en-US" sz="2400" dirty="0">
                <a:ea typeface="+mn-lt"/>
                <a:cs typeface="+mn-lt"/>
              </a:rPr>
              <a:t>Configure Serverless framework</a:t>
            </a:r>
            <a:endParaRPr lang="en-US" sz="2400" dirty="0">
              <a:cs typeface="Arial"/>
            </a:endParaRPr>
          </a:p>
          <a:p>
            <a:pPr lvl="1"/>
            <a:r>
              <a:rPr lang="en-US" sz="2400" dirty="0">
                <a:ea typeface="+mn-lt"/>
                <a:cs typeface="+mn-lt"/>
              </a:rPr>
              <a:t>API Gateway</a:t>
            </a:r>
            <a:endParaRPr lang="en-US" sz="2400" dirty="0">
              <a:cs typeface="Arial"/>
            </a:endParaRPr>
          </a:p>
          <a:p>
            <a:pPr lvl="1"/>
            <a:r>
              <a:rPr lang="en-US" sz="2400" dirty="0">
                <a:ea typeface="+mn-lt"/>
                <a:cs typeface="+mn-lt"/>
              </a:rPr>
              <a:t>Lambda functions</a:t>
            </a:r>
            <a:endParaRPr lang="en-US" sz="2400" dirty="0">
              <a:cs typeface="Arial"/>
            </a:endParaRPr>
          </a:p>
          <a:p>
            <a:pPr lvl="1"/>
            <a:r>
              <a:rPr lang="en-US" sz="2400" dirty="0">
                <a:ea typeface="+mn-lt"/>
                <a:cs typeface="+mn-lt"/>
              </a:rPr>
              <a:t>RDS</a:t>
            </a:r>
            <a:endParaRPr lang="en-US" sz="2400" dirty="0">
              <a:cs typeface="Arial"/>
            </a:endParaRPr>
          </a:p>
          <a:p>
            <a:r>
              <a:rPr lang="en-US" sz="2800" dirty="0">
                <a:ea typeface="+mn-lt"/>
                <a:cs typeface="+mn-lt"/>
              </a:rPr>
              <a:t>Chance will now walk you through each of those cloud components and how it was deployed to AWS</a:t>
            </a:r>
            <a:br>
              <a:rPr lang="en-US" sz="2800" dirty="0"/>
            </a:br>
            <a:endParaRPr lang="en-US" sz="2800" dirty="0">
              <a:cs typeface="Arial"/>
            </a:endParaRPr>
          </a:p>
        </p:txBody>
      </p:sp>
    </p:spTree>
    <p:extLst>
      <p:ext uri="{BB962C8B-B14F-4D97-AF65-F5344CB8AC3E}">
        <p14:creationId xmlns:p14="http://schemas.microsoft.com/office/powerpoint/2010/main" val="1455677800"/>
      </p:ext>
    </p:extLst>
  </p:cSld>
  <p:clrMapOvr>
    <a:masterClrMapping/>
  </p:clrMapOvr>
</p:sld>
</file>

<file path=ppt/theme/theme1.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2U</Template>
  <TotalTime>707</TotalTime>
  <Words>1335</Words>
  <Application>Microsoft Office PowerPoint</Application>
  <PresentationFormat>On-screen Show (4:3)</PresentationFormat>
  <Paragraphs>238</Paragraphs>
  <Slides>16</Slides>
  <Notes>5</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1_Body Slides</vt:lpstr>
      <vt:lpstr>US Wildfire Analysis</vt:lpstr>
      <vt:lpstr>Abstract</vt:lpstr>
      <vt:lpstr>Data set Overview</vt:lpstr>
      <vt:lpstr>Solution Aspect - Methodology</vt:lpstr>
      <vt:lpstr>EDA - Visualization</vt:lpstr>
      <vt:lpstr>EDA - Visualization</vt:lpstr>
      <vt:lpstr>EDA - Visualization</vt:lpstr>
      <vt:lpstr>Model Performance</vt:lpstr>
      <vt:lpstr>Cloud Deployment</vt:lpstr>
      <vt:lpstr>AWS Serverless Predication Flow</vt:lpstr>
      <vt:lpstr>Serverless Framework</vt:lpstr>
      <vt:lpstr>Local Setup and Validation</vt:lpstr>
      <vt:lpstr>Build Dependencies with Docker</vt:lpstr>
      <vt:lpstr>Demo</vt:lpstr>
      <vt:lpstr>Sreeni Stuff goes here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dc:title>
  <dc:creator>Microsoft Office User</dc:creator>
  <cp:lastModifiedBy>Robinson, Chance</cp:lastModifiedBy>
  <cp:revision>78</cp:revision>
  <dcterms:created xsi:type="dcterms:W3CDTF">2019-09-23T08:00:29Z</dcterms:created>
  <dcterms:modified xsi:type="dcterms:W3CDTF">2020-11-22T22:30:18Z</dcterms:modified>
</cp:coreProperties>
</file>