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7e33cf36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7e33cf36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7e33cf36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7e33cf36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7e33cf36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7e33cf36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7e33cf36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7e33cf36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7d511390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7d511390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7e33cf36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7e33cf36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7e33cf36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7e33cf36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7e33cf36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7e33cf36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7e33cf36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7e33cf36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7e33cf36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7e33cf36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7d511390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7d511390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7e33cf36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7e33cf36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7d511390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7d511390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7e33cf36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7e33cf36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7e33cf36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7e33cf36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7e33cf36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7e33cf36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7e33cf36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7e33cf36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7d511390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7d511390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7d51139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7d51139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7e33cf36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7e33cf36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7e33cf36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7e33cf36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7e33cf3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7e33cf3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7e33cf36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7e33cf3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7e33cf36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7e33cf3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7e33cf3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7e33cf3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7e33cf3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7e33cf3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7d511390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7d511390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7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Comparação de desempenho entre servidor web que utiliza Corotinas e servidor web que utiliza Threads em Python</a:t>
            </a:r>
            <a:endParaRPr sz="27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535700"/>
            <a:ext cx="7688100" cy="13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Disciplina</a:t>
            </a:r>
            <a:r>
              <a:rPr lang="pt-BR" sz="1200"/>
              <a:t>: Probabilidade e </a:t>
            </a:r>
            <a:r>
              <a:rPr lang="pt-BR" sz="1200"/>
              <a:t>Estatística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Professor: Dr. José Donizetti de Lima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Aluno: Robinson D. S. Santos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UTFPR – Campus Pato Branco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Detalhes</a:t>
            </a:r>
            <a:r>
              <a:rPr lang="pt-BR" sz="2780"/>
              <a:t> do teste</a:t>
            </a:r>
            <a:endParaRPr sz="2780"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cada requisição web o servidor deve gerar um </a:t>
            </a:r>
            <a:r>
              <a:rPr b="1"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hash</a:t>
            </a:r>
            <a:r>
              <a:rPr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(PoW) com o tamanho de </a:t>
            </a:r>
            <a:r>
              <a:rPr b="1"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256 bytes</a:t>
            </a:r>
            <a:r>
              <a:rPr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sendo que os </a:t>
            </a:r>
            <a:r>
              <a:rPr b="1"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primeiros devem </a:t>
            </a:r>
            <a:r>
              <a:rPr b="1"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zeros</a:t>
            </a:r>
            <a:r>
              <a:rPr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Exemplo de hash</a:t>
            </a:r>
            <a:endParaRPr sz="2780"/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Raleway"/>
              <a:buChar char="●"/>
            </a:pPr>
            <a:r>
              <a:rPr b="1" lang="pt-BR" sz="197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Não válido</a:t>
            </a:r>
            <a:r>
              <a:rPr lang="pt-BR" sz="197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6bc39b1ec2121714986bc88d551251eac91c9df08f847c245c243bbed088ea02</a:t>
            </a:r>
            <a:endParaRPr sz="1979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Raleway"/>
              <a:buChar char="●"/>
            </a:pPr>
            <a:r>
              <a:rPr b="1" lang="pt-BR" sz="197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Válido</a:t>
            </a:r>
            <a:r>
              <a:rPr lang="pt-BR" sz="1979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0000a456e7b5a5eb059e721fb431436883143101275c4077f83fe70298f5623d</a:t>
            </a:r>
            <a:endParaRPr sz="1979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80"/>
              <a:t>Teste t de Student para Amostras Independentes</a:t>
            </a:r>
            <a:endParaRPr sz="2480"/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teste de hipóteses utilizado é o teste t de Student para amostras independentes. Ele é usado para comparar as médias de duas amostras independentes e determinar se há diferença estatisticamente significativa entre elas.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ctrTitle"/>
          </p:nvPr>
        </p:nvSpPr>
        <p:spPr>
          <a:xfrm>
            <a:off x="729450" y="1322450"/>
            <a:ext cx="3213600" cy="19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Uso do teste T de amostras independentes</a:t>
            </a:r>
            <a:endParaRPr sz="278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400" y="978325"/>
            <a:ext cx="4347175" cy="35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Teste de Hipóteses</a:t>
            </a:r>
            <a:endParaRPr sz="2780"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Não há diferença significativa entre os tempos de resposta dos dois servidores web.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Há diferença significativa entre os tempos de resposta dos dois servidores web.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80"/>
              <a:t>Cálculo da Estatística t</a:t>
            </a:r>
            <a:endParaRPr sz="2480"/>
          </a:p>
        </p:txBody>
      </p:sp>
      <p:sp>
        <p:nvSpPr>
          <p:cNvPr id="171" name="Google Shape;171;p27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estatística t é calculada usando a seguinte fórmula: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(x̄1 - x̄2) / (s_p * √(1/n1 + 1/n2))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x̄1 e x̄2 são as médias das duas amostras.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s_p é o desvio padrão combinado das duas amostras.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n1 e n2 são os tamanhos das duas amostras.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80"/>
              <a:t>Cálculo da Estatística t</a:t>
            </a:r>
            <a:endParaRPr sz="2480"/>
          </a:p>
        </p:txBody>
      </p:sp>
      <p:sp>
        <p:nvSpPr>
          <p:cNvPr id="177" name="Google Shape;177;p28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desvio padrão combinado (s_p) é calculado usando a seguinte fórmula: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s_p = √(((n1 - 1) * s1^2 + (n2 - 1) * s2^2) / (n1 + n2 - 2))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s1 e s2 são os desvios padrão das duas amostras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80"/>
              <a:t>Cálculo do Valor p</a:t>
            </a:r>
            <a:endParaRPr sz="2480"/>
          </a:p>
        </p:txBody>
      </p:sp>
      <p:sp>
        <p:nvSpPr>
          <p:cNvPr id="183" name="Google Shape;183;p29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valor p é a probabilidade de obter uma estatística t tão extrema quanto a calculada, assumindo que a hipótese nula é verdadeira. Ele é calculado usando a distribuição t de Student com graus de liberdade iguais a n1 + n2 - 2.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80"/>
              <a:t>Decisão</a:t>
            </a:r>
            <a:endParaRPr sz="2480"/>
          </a:p>
        </p:txBody>
      </p:sp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decisão de rejeitar ou não a hipótese nula é tomada comparando o valor p com o nível de significância (α). Se o valor p for menor que α, a hipótese nula é rejeitada. Caso contrário, a hipótese nula não é rejeitada.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80"/>
              <a:t>Interpretação dos Resultados</a:t>
            </a:r>
            <a:endParaRPr sz="2480"/>
          </a:p>
        </p:txBody>
      </p:sp>
      <p:sp>
        <p:nvSpPr>
          <p:cNvPr id="195" name="Google Shape;195;p31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estatística t indica a diferença entre as médias das duas amostras em unidades de erro padrão. Quanto maior o valor absoluto da estatística t, maior a evidência contra a hipótese nula.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valor p indica a probabilidade de observar os dados, ou dados mais extremos, se a hipótese nula fosse verdadeira. Um valor p pequeno (menor que α) indica que é improvável observar os dados se a hipótese nula fosse verdadeira, fornecendo evidências para rejeitá-la.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O que são Threads</a:t>
            </a:r>
            <a:endParaRPr sz="278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thread é uma unidade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básica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utilização de CPU que roda dentro de um processo. Ele possui sua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própria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pilha, conjunto de registradores e contador de programa, mas compartilha memória e recursos com outras threads dentro do mesmo processo. Threads são utilizadas para executar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múltiplas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tarefas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concorrentemente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dentro de uma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única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aplicação.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80"/>
              <a:t>Resultados obtidos</a:t>
            </a:r>
            <a:endParaRPr sz="248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ctrTitle"/>
          </p:nvPr>
        </p:nvSpPr>
        <p:spPr>
          <a:xfrm>
            <a:off x="729450" y="1322450"/>
            <a:ext cx="25734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Amostra de tempo de resposta das requisições</a:t>
            </a:r>
            <a:endParaRPr sz="278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000" y="1338163"/>
            <a:ext cx="5536351" cy="231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ctrTitle"/>
          </p:nvPr>
        </p:nvSpPr>
        <p:spPr>
          <a:xfrm>
            <a:off x="729450" y="1322450"/>
            <a:ext cx="2573400" cy="1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Gráfico de requisições</a:t>
            </a:r>
            <a:endParaRPr sz="2780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675" y="764075"/>
            <a:ext cx="5245350" cy="39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Teste de Hipóteses</a:t>
            </a:r>
            <a:endParaRPr sz="2780"/>
          </a:p>
        </p:txBody>
      </p:sp>
      <p:sp>
        <p:nvSpPr>
          <p:cNvPr id="218" name="Google Shape;218;p35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Hipóteses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H0: Não há diferença significativa entre os tempos de resposta das duas APIs.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H1: Há diferença significativa entre os tempos de resposta das duas APIs.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 Estatístico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 t de Student para amostras independentes.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Nível de significância (α): 0,05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Resultado do t</a:t>
            </a:r>
            <a:r>
              <a:rPr lang="pt-BR" sz="2780"/>
              <a:t>este de Hipóteses</a:t>
            </a:r>
            <a:endParaRPr sz="2780"/>
          </a:p>
        </p:txBody>
      </p:sp>
      <p:sp>
        <p:nvSpPr>
          <p:cNvPr id="224" name="Google Shape;224;p36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 Estatístico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 t de Student para amostras independentes.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Nível de significância (α):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0,05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do Teste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Estatística t: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-261.85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 p: </a:t>
            </a: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1.67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Resultado do t</a:t>
            </a:r>
            <a:r>
              <a:rPr lang="pt-BR" sz="2780"/>
              <a:t>este de Hipóteses</a:t>
            </a:r>
            <a:endParaRPr sz="2780"/>
          </a:p>
        </p:txBody>
      </p:sp>
      <p:sp>
        <p:nvSpPr>
          <p:cNvPr id="230" name="Google Shape;230;p37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Rejeitamos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hipótese nula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diferença significativa</a:t>
            </a:r>
            <a:r>
              <a:rPr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os tempos de resposta.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Conclusão</a:t>
            </a:r>
            <a:endParaRPr sz="2780"/>
          </a:p>
        </p:txBody>
      </p: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dados evidenciam que existe uma diferença substancial nos tempos de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resposta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das </a:t>
            </a:r>
            <a:r>
              <a:rPr i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dois servidores web.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servidor web que utiliza corotinas foi capaz de responder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requisições em um tempo muito menor. Desta forma, para esse cenário, o uso de corotina mostrou-se a abordagem mais eficiente.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Perguntas?</a:t>
            </a:r>
            <a:endParaRPr sz="278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Obrigado!</a:t>
            </a:r>
            <a:endParaRPr sz="27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O que são Corotinas</a:t>
            </a:r>
            <a:endParaRPr sz="278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corotina é uma estrutura de multitarefa leve e cooperativa. Ao contrário das threads, as corotinas não são mapeadas diretamente para threads nativas. Em vez disso, eles são gerenciados em tempo de execução pela própria aplicação e podem ser suspensos e retomados sem bloquear a thread principal.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Características</a:t>
            </a:r>
            <a:r>
              <a:rPr lang="pt-BR" sz="2780"/>
              <a:t> das </a:t>
            </a:r>
            <a:r>
              <a:rPr lang="pt-BR" sz="2780"/>
              <a:t>Threads</a:t>
            </a:r>
            <a:endParaRPr sz="278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Pesadas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Criar e gerenciar threads pode fazer uso intensivo de recurso.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Bloqueio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Threads podem bloquear outras threads, especialmente se elas estão aguardando por algum recurso ou operações de IO.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Troca de contexto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Alternar entre threads requer salvar e carregar seus estados, o qual pode ser custoso.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Gerenciadas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pelo sistema operacional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Threads são gerenciadas pelo sistema operacional, o qual pode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adicionar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overhead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Características das Corotinas</a:t>
            </a:r>
            <a:endParaRPr sz="2780"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729625" y="2332450"/>
            <a:ext cx="7688100" cy="25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319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34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</a:t>
            </a:r>
            <a:r>
              <a:rPr lang="pt-BR" sz="34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corotinas são muito mais leves que as threads; você pode criar milhares de corotinas sem sobrecarga significativa.</a:t>
            </a:r>
            <a:endParaRPr sz="342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9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34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bloqueio</a:t>
            </a:r>
            <a:r>
              <a:rPr lang="pt-BR" sz="34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corotinas utilizam funções de suspensão para gerar controle sem bloquear o thread, fazendo uso eficiente dos recursos.</a:t>
            </a:r>
            <a:endParaRPr sz="342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9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34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Menos sobrecarga</a:t>
            </a:r>
            <a:r>
              <a:rPr lang="pt-BR" sz="34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alternância de contexto entre corotinas é mais rápida e consome menos recursos em comparação com threads.</a:t>
            </a:r>
            <a:endParaRPr sz="342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19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t-BR" sz="34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Controlado pelo desenvolvedor</a:t>
            </a:r>
            <a:r>
              <a:rPr lang="pt-BR" sz="34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corotinas fornecem um controle mais refinado sobre a execução de tarefas</a:t>
            </a:r>
            <a:endParaRPr sz="342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80"/>
              <a:t>Quando </a:t>
            </a:r>
            <a:r>
              <a:rPr lang="pt-BR" sz="2680"/>
              <a:t>utilizar</a:t>
            </a:r>
            <a:r>
              <a:rPr lang="pt-BR" sz="2680"/>
              <a:t> threads</a:t>
            </a:r>
            <a:endParaRPr sz="2680"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Tarefas vinculadas à CPU: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Tarefas que exigem processamento significativo da CPU e se beneficiam da execução paralela.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Bibliotecas existentes baseadas em threads: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Bibliotecas que dependem muito de threads e não podem ser facilmente adaptadas a corotinas.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Programação de sistema de baixo nível: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Quando precisa de controle refinado sobre recursos de hardware e desempenho.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80"/>
              <a:t>Quando utilizar corotinas</a:t>
            </a:r>
            <a:endParaRPr sz="2680"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Programação Assíncrona: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Tarefas que envolvem muitas operações de I/O, como solicitações de rede ou leitura de disco.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Escalabilidade: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Grande número de tarefas simultâneas de forma eficiente, sem esgotar os recursos do sistema.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mais simples: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assíncrono limpo, de fácil manutenção e menos sujeito a erros.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Objetivo</a:t>
            </a:r>
            <a:endParaRPr sz="2780"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Identificar através de </a:t>
            </a:r>
            <a:r>
              <a:rPr b="1"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teste de hipótese se existe diferença significativa</a:t>
            </a:r>
            <a:r>
              <a:rPr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na resposta do servidor web que utiliza </a:t>
            </a:r>
            <a:r>
              <a:rPr b="1"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Corotinas</a:t>
            </a:r>
            <a:r>
              <a:rPr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comparada com o servidor web que utiliza </a:t>
            </a:r>
            <a:r>
              <a:rPr b="1" lang="pt-BR" sz="218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Threads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729450" y="1322450"/>
            <a:ext cx="76881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80"/>
              <a:t>Ambiente de teste</a:t>
            </a:r>
            <a:endParaRPr sz="2780"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729625" y="2332450"/>
            <a:ext cx="76881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Ambiente de Teste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web executados em ambiente local.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Hardware: AMD Ryzen™ 5 5600 × 12, NVIDIA GeForce RTX™ 4060, 64,0 GiB, 2,0 TB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Software: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Fedora Linux 41 (Workstation Edition), Python 3.13.1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Flask Python 3.13.1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Amostra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requisições: 100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Métrica: Tempo de resposta (segundos)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