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11 - Exceptions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Fragen</a:t>
            </a:r>
            <a:endParaRPr/>
          </a:p>
        </p:txBody>
      </p:sp>
      <p:sp>
        <p:nvSpPr>
          <p:cNvPr id="149" name="Google Shape;149;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4. Übungsaufgaben</a:t>
            </a:r>
            <a:endParaRPr/>
          </a:p>
        </p:txBody>
      </p:sp>
      <p:sp>
        <p:nvSpPr>
          <p:cNvPr id="155" name="Google Shape;155;p2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Für die heutige Übungsaufgabe ist die Klasse bereits vorhanden und liegt im Git. Die main-Funktion und eine dubiose Funktion “divide(int[] arr, Object divisor)” sind vorgegeben. Von letzterer ist eigentlich nicht wirklich wichtig was diese macht, denn sie ist in erster Linie extrem schlecht geschrieben und wirft bei passendem Input viele Exceptions.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Deine Aufgaben: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Fange alle Exceptions direkt in der divide-Funktion ab, die durch die Funktionsaufrufe aus der main-Funktion heraus geworfen werden!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Schreibe die Methode so um, dass sie am Ende auf jeden Fall eine “LolExcpetion” wirft. Die musst du selber schreiben! Es soll möglich sein, der LolException einen String als Nachricht mitzugeben. Fange diese Exception in der main-Funktion.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Exceptions</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Exceptions der Java-Bibliothek</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Benutzerdefinierte Exceptions</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Umgang mit Exceptions</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Behandeln von Exceptions</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Nachvollziehen von Exceptions</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Fragen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Übungsaufgaben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 Exceptions</a:t>
            </a:r>
            <a:endParaRPr/>
          </a:p>
        </p:txBody>
      </p:sp>
      <p:sp>
        <p:nvSpPr>
          <p:cNvPr id="97" name="Google Shape;97;p1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Exceptions (engl., Ausnahmen) sind Reaktionen auf bestimmte, inkonsistente Zustände des Programms.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Exceptions können “</a:t>
            </a:r>
            <a:r>
              <a:rPr b="1" i="0" lang="de" sz="1600" u="none" cap="none" strike="noStrike">
                <a:solidFill>
                  <a:schemeClr val="dk1"/>
                </a:solidFill>
                <a:latin typeface="Arial"/>
                <a:ea typeface="Arial"/>
                <a:cs typeface="Arial"/>
                <a:sym typeface="Arial"/>
              </a:rPr>
              <a:t>geworfen</a:t>
            </a:r>
            <a:r>
              <a:rPr b="0" i="0" lang="de" sz="1600" u="none" cap="none" strike="noStrike">
                <a:solidFill>
                  <a:schemeClr val="dk1"/>
                </a:solidFill>
                <a:latin typeface="Arial"/>
                <a:ea typeface="Arial"/>
                <a:cs typeface="Arial"/>
                <a:sym typeface="Arial"/>
              </a:rPr>
              <a:t>”, “</a:t>
            </a:r>
            <a:r>
              <a:rPr b="1" i="0" lang="de" sz="1600" u="none" cap="none" strike="noStrike">
                <a:solidFill>
                  <a:schemeClr val="dk1"/>
                </a:solidFill>
                <a:latin typeface="Arial"/>
                <a:ea typeface="Arial"/>
                <a:cs typeface="Arial"/>
                <a:sym typeface="Arial"/>
              </a:rPr>
              <a:t>weitergereicht</a:t>
            </a:r>
            <a:r>
              <a:rPr b="0" i="0" lang="de" sz="1600" u="none" cap="none" strike="noStrike">
                <a:solidFill>
                  <a:schemeClr val="dk1"/>
                </a:solidFill>
                <a:latin typeface="Arial"/>
                <a:ea typeface="Arial"/>
                <a:cs typeface="Arial"/>
                <a:sym typeface="Arial"/>
              </a:rPr>
              <a:t>” und “</a:t>
            </a:r>
            <a:r>
              <a:rPr b="1" i="0" lang="de" sz="1600" u="none" cap="none" strike="noStrike">
                <a:solidFill>
                  <a:schemeClr val="dk1"/>
                </a:solidFill>
                <a:latin typeface="Arial"/>
                <a:ea typeface="Arial"/>
                <a:cs typeface="Arial"/>
                <a:sym typeface="Arial"/>
              </a:rPr>
              <a:t>gefangen</a:t>
            </a:r>
            <a:r>
              <a:rPr b="0" i="0" lang="de" sz="1600" u="none" cap="none" strike="noStrike">
                <a:solidFill>
                  <a:schemeClr val="dk1"/>
                </a:solidFill>
                <a:latin typeface="Arial"/>
                <a:ea typeface="Arial"/>
                <a:cs typeface="Arial"/>
                <a:sym typeface="Arial"/>
              </a:rPr>
              <a:t>” werden.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Programme können sich von Exceptions - im Gegensatz zu Errors - grundsätzlich erholen.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Es gibt in Java zwei verschiedene Arten von Exceptions: Die die von der Klasse RuntimeException erben, und die die es nicht tun.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Erbt eine Exception von RuntimeException, so ist sie </a:t>
            </a:r>
            <a:r>
              <a:rPr b="1" i="0" lang="de" sz="1600" u="none" cap="none" strike="noStrike">
                <a:solidFill>
                  <a:schemeClr val="dk1"/>
                </a:solidFill>
                <a:latin typeface="Arial"/>
                <a:ea typeface="Arial"/>
                <a:cs typeface="Arial"/>
                <a:sym typeface="Arial"/>
              </a:rPr>
              <a:t>implizit</a:t>
            </a:r>
            <a:r>
              <a:rPr b="0" i="0" lang="de" sz="1600" u="none" cap="none" strike="noStrike">
                <a:solidFill>
                  <a:schemeClr val="dk1"/>
                </a:solidFill>
                <a:latin typeface="Arial"/>
                <a:ea typeface="Arial"/>
                <a:cs typeface="Arial"/>
                <a:sym typeface="Arial"/>
              </a:rPr>
              <a:t>, ansonsten ist sie </a:t>
            </a:r>
            <a:r>
              <a:rPr b="1" i="0" lang="de" sz="1600" u="none" cap="none" strike="noStrike">
                <a:solidFill>
                  <a:schemeClr val="dk1"/>
                </a:solidFill>
                <a:latin typeface="Arial"/>
                <a:ea typeface="Arial"/>
                <a:cs typeface="Arial"/>
                <a:sym typeface="Arial"/>
              </a:rPr>
              <a:t>explizit</a:t>
            </a:r>
            <a:r>
              <a:rPr b="0" i="0" lang="de" sz="1600" u="none" cap="none" strike="noStrike">
                <a:solidFill>
                  <a:schemeClr val="dk1"/>
                </a:solidFill>
                <a:latin typeface="Arial"/>
                <a:ea typeface="Arial"/>
                <a:cs typeface="Arial"/>
                <a:sym typeface="Arial"/>
              </a:rPr>
              <a:t>. Wir gehen auf den Unterschied später noch ein.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 Exceptions der Java-Bibliothek </a:t>
            </a:r>
            <a:endParaRPr/>
          </a:p>
        </p:txBody>
      </p:sp>
      <p:sp>
        <p:nvSpPr>
          <p:cNvPr id="103" name="Google Shape;103;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Hier einige Beispiele von Exceptions, die die Java-Bibliothek bereitstellt und in entsprechenden Fällen wirft:</a:t>
            </a:r>
            <a:endParaRPr b="0" i="0" sz="1600" u="none" cap="none" strike="noStrike">
              <a:solidFill>
                <a:schemeClr val="dk1"/>
              </a:solidFill>
              <a:latin typeface="Arial"/>
              <a:ea typeface="Arial"/>
              <a:cs typeface="Arial"/>
              <a:sym typeface="Arial"/>
            </a:endParaRPr>
          </a:p>
        </p:txBody>
      </p:sp>
      <p:pic>
        <p:nvPicPr>
          <p:cNvPr id="104" name="Google Shape;104;p19"/>
          <p:cNvPicPr preferRelativeResize="0"/>
          <p:nvPr/>
        </p:nvPicPr>
        <p:blipFill rotWithShape="1">
          <a:blip r:embed="rId3">
            <a:alphaModFix/>
          </a:blip>
          <a:srcRect b="0" l="0" r="0" t="0"/>
          <a:stretch/>
        </p:blipFill>
        <p:spPr>
          <a:xfrm>
            <a:off x="622425" y="3548550"/>
            <a:ext cx="4158974" cy="728800"/>
          </a:xfrm>
          <a:prstGeom prst="rect">
            <a:avLst/>
          </a:prstGeom>
          <a:noFill/>
          <a:ln>
            <a:noFill/>
          </a:ln>
        </p:spPr>
      </p:pic>
      <p:pic>
        <p:nvPicPr>
          <p:cNvPr id="105" name="Google Shape;105;p19"/>
          <p:cNvPicPr preferRelativeResize="0"/>
          <p:nvPr/>
        </p:nvPicPr>
        <p:blipFill rotWithShape="1">
          <a:blip r:embed="rId4">
            <a:alphaModFix/>
          </a:blip>
          <a:srcRect b="0" l="0" r="0" t="0"/>
          <a:stretch/>
        </p:blipFill>
        <p:spPr>
          <a:xfrm>
            <a:off x="431800" y="1457225"/>
            <a:ext cx="4810450" cy="853150"/>
          </a:xfrm>
          <a:prstGeom prst="rect">
            <a:avLst/>
          </a:prstGeom>
          <a:noFill/>
          <a:ln>
            <a:noFill/>
          </a:ln>
        </p:spPr>
      </p:pic>
      <p:pic>
        <p:nvPicPr>
          <p:cNvPr id="106" name="Google Shape;106;p19"/>
          <p:cNvPicPr preferRelativeResize="0"/>
          <p:nvPr/>
        </p:nvPicPr>
        <p:blipFill rotWithShape="1">
          <a:blip r:embed="rId5">
            <a:alphaModFix/>
          </a:blip>
          <a:srcRect b="0" l="0" r="0" t="0"/>
          <a:stretch/>
        </p:blipFill>
        <p:spPr>
          <a:xfrm>
            <a:off x="3127250" y="2526100"/>
            <a:ext cx="5353801" cy="80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1.2. Benutzerdefinierte Exceptions</a:t>
            </a:r>
            <a:endParaRPr/>
          </a:p>
        </p:txBody>
      </p:sp>
      <p:sp>
        <p:nvSpPr>
          <p:cNvPr id="112" name="Google Shape;112;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In Java ist es möglich, sich eigene Exceptions mit eigenem Verhalten zu definieren.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Alle Exceptions, sowohl die aus der Java-Bibliothek, als auch eigens definierte erben direkt oder indirekt von Exception.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Exception-Klassen sind Klassen und können, wie andere Klassen auch, instanziiert werden.</a:t>
            </a:r>
            <a:endParaRPr b="0" i="0" sz="1600" u="none" cap="none" strike="noStrike">
              <a:solidFill>
                <a:schemeClr val="dk1"/>
              </a:solidFill>
              <a:latin typeface="Arial"/>
              <a:ea typeface="Arial"/>
              <a:cs typeface="Arial"/>
              <a:sym typeface="Arial"/>
            </a:endParaRPr>
          </a:p>
        </p:txBody>
      </p:sp>
      <p:pic>
        <p:nvPicPr>
          <p:cNvPr id="113" name="Google Shape;113;p20"/>
          <p:cNvPicPr preferRelativeResize="0"/>
          <p:nvPr/>
        </p:nvPicPr>
        <p:blipFill rotWithShape="1">
          <a:blip r:embed="rId3">
            <a:alphaModFix/>
          </a:blip>
          <a:srcRect b="0" l="0" r="0" t="0"/>
          <a:stretch/>
        </p:blipFill>
        <p:spPr>
          <a:xfrm>
            <a:off x="2554225" y="1144400"/>
            <a:ext cx="4035550" cy="1116625"/>
          </a:xfrm>
          <a:prstGeom prst="rect">
            <a:avLst/>
          </a:prstGeom>
          <a:noFill/>
          <a:ln>
            <a:noFill/>
          </a:ln>
        </p:spPr>
      </p:pic>
      <p:pic>
        <p:nvPicPr>
          <p:cNvPr id="114" name="Google Shape;114;p20"/>
          <p:cNvPicPr preferRelativeResize="0"/>
          <p:nvPr/>
        </p:nvPicPr>
        <p:blipFill rotWithShape="1">
          <a:blip r:embed="rId4">
            <a:alphaModFix/>
          </a:blip>
          <a:srcRect b="0" l="0" r="0" t="0"/>
          <a:stretch/>
        </p:blipFill>
        <p:spPr>
          <a:xfrm>
            <a:off x="2375763" y="3715400"/>
            <a:ext cx="4392475" cy="254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2.1. Behandeln von Exceptions</a:t>
            </a:r>
            <a:endParaRPr/>
          </a:p>
        </p:txBody>
      </p:sp>
      <p:sp>
        <p:nvSpPr>
          <p:cNvPr id="120" name="Google Shape;120;p21"/>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Es gibt in Java mehrere Schlüsselwörter im Kontext von Exceptions: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1" i="0" lang="de" sz="1600" u="none" cap="none" strike="noStrike">
                <a:solidFill>
                  <a:schemeClr val="dk1"/>
                </a:solidFill>
                <a:latin typeface="Arial"/>
                <a:ea typeface="Arial"/>
                <a:cs typeface="Arial"/>
                <a:sym typeface="Arial"/>
              </a:rPr>
              <a:t>try-catch</a:t>
            </a:r>
            <a:r>
              <a:rPr b="0" i="0" lang="de" sz="1600" u="none" cap="none" strike="noStrike">
                <a:solidFill>
                  <a:schemeClr val="dk1"/>
                </a:solidFill>
                <a:latin typeface="Arial"/>
                <a:ea typeface="Arial"/>
                <a:cs typeface="Arial"/>
                <a:sym typeface="Arial"/>
              </a:rPr>
              <a:t>: try-catch-(finally)-Blöcke behandeln Exceptions. Tritt in dem try-Block oder dessen Stack (weitere Funktionsaufrufe) eine Exception auf, so wird der try-Block direkt beendet. Die Exception kann dann mit einem catch-Block abgefangen werden.</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r>
              <a:rPr b="0" i="0" lang="de" sz="1600" u="none" cap="none" strike="noStrike">
                <a:solidFill>
                  <a:schemeClr val="dk1"/>
                </a:solidFill>
                <a:latin typeface="Arial"/>
                <a:ea typeface="Arial"/>
                <a:cs typeface="Arial"/>
                <a:sym typeface="Arial"/>
              </a:rPr>
              <a:t>Die Exception wird in dem Fall nicht weitergereicht. Das Programm läuft nach dem catch-Block weiter und stürzt nicht ab. Gibt es keinen catch-Block mit dem passenden Exception-Typ, so wird die Exception dennoch weitergereicht. Es können beliebig viele catch-Blöcke definiert werden.</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pic>
        <p:nvPicPr>
          <p:cNvPr id="121" name="Google Shape;121;p21"/>
          <p:cNvPicPr preferRelativeResize="0"/>
          <p:nvPr/>
        </p:nvPicPr>
        <p:blipFill rotWithShape="1">
          <a:blip r:embed="rId3">
            <a:alphaModFix/>
          </a:blip>
          <a:srcRect b="0" l="0" r="0" t="0"/>
          <a:stretch/>
        </p:blipFill>
        <p:spPr>
          <a:xfrm>
            <a:off x="3005375" y="2121250"/>
            <a:ext cx="3133250" cy="108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2.1. Behandeln von Exceptions</a:t>
            </a:r>
            <a:endParaRPr/>
          </a:p>
        </p:txBody>
      </p:sp>
      <p:sp>
        <p:nvSpPr>
          <p:cNvPr id="127" name="Google Shape;127;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1" i="0" lang="de" sz="1600" u="none" cap="none" strike="noStrike">
                <a:solidFill>
                  <a:schemeClr val="dk1"/>
                </a:solidFill>
                <a:latin typeface="Arial"/>
                <a:ea typeface="Arial"/>
                <a:cs typeface="Arial"/>
                <a:sym typeface="Arial"/>
              </a:rPr>
              <a:t>finally: </a:t>
            </a:r>
            <a:r>
              <a:rPr b="0" i="0" lang="de" sz="1600" u="none" cap="none" strike="noStrike">
                <a:solidFill>
                  <a:schemeClr val="dk1"/>
                </a:solidFill>
                <a:latin typeface="Arial"/>
                <a:ea typeface="Arial"/>
                <a:cs typeface="Arial"/>
                <a:sym typeface="Arial"/>
              </a:rPr>
              <a:t>Der finally-Block steht direkt im Anschluss an die catch-Blöcke (oder den try-Block wenn keine catch-Blöcke definiert wurden. Entweder ein catch- oder ein finally-Block muss mindestens vorhanden sein).</a:t>
            </a:r>
            <a:br>
              <a:rPr b="0" i="0" lang="de" sz="1600" u="none" cap="none" strike="noStrike">
                <a:solidFill>
                  <a:schemeClr val="dk1"/>
                </a:solidFill>
                <a:latin typeface="Arial"/>
                <a:ea typeface="Arial"/>
                <a:cs typeface="Arial"/>
                <a:sym typeface="Arial"/>
              </a:rPr>
            </a:br>
            <a:r>
              <a:rPr b="0" i="0" lang="de" sz="1600" u="none" cap="none" strike="noStrike">
                <a:solidFill>
                  <a:schemeClr val="dk1"/>
                </a:solidFill>
                <a:latin typeface="Arial"/>
                <a:ea typeface="Arial"/>
                <a:cs typeface="Arial"/>
                <a:sym typeface="Arial"/>
              </a:rPr>
              <a:t>Der finally-Block wird immer ausgeführt - unabhängig davon, ob eine Exception geworfen wurde oder nicht und auch unabhängig davon, ob diese erfolgreich gefangen wurde oder nicht.</a:t>
            </a:r>
            <a:endParaRPr b="0" i="0" sz="1600" u="none" cap="none" strike="noStrike">
              <a:solidFill>
                <a:schemeClr val="dk1"/>
              </a:solidFill>
              <a:latin typeface="Arial"/>
              <a:ea typeface="Arial"/>
              <a:cs typeface="Arial"/>
              <a:sym typeface="Arial"/>
            </a:endParaRPr>
          </a:p>
        </p:txBody>
      </p:sp>
      <p:pic>
        <p:nvPicPr>
          <p:cNvPr id="128" name="Google Shape;128;p22"/>
          <p:cNvPicPr preferRelativeResize="0"/>
          <p:nvPr/>
        </p:nvPicPr>
        <p:blipFill rotWithShape="1">
          <a:blip r:embed="rId3">
            <a:alphaModFix/>
          </a:blip>
          <a:srcRect b="0" l="0" r="0" t="0"/>
          <a:stretch/>
        </p:blipFill>
        <p:spPr>
          <a:xfrm>
            <a:off x="2224288" y="2412899"/>
            <a:ext cx="4695425" cy="1316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2.1. Behandeln von Exceptions</a:t>
            </a:r>
            <a:endParaRPr/>
          </a:p>
        </p:txBody>
      </p:sp>
      <p:sp>
        <p:nvSpPr>
          <p:cNvPr id="134" name="Google Shape;134;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Wir haben uns bis jetzt mit dem “</a:t>
            </a:r>
            <a:r>
              <a:rPr b="1" i="0" lang="de" sz="1500" u="none" cap="none" strike="noStrike">
                <a:solidFill>
                  <a:schemeClr val="dk1"/>
                </a:solidFill>
                <a:latin typeface="Arial"/>
                <a:ea typeface="Arial"/>
                <a:cs typeface="Arial"/>
                <a:sym typeface="Arial"/>
              </a:rPr>
              <a:t>fangen</a:t>
            </a:r>
            <a:r>
              <a:rPr b="0" i="0" lang="de" sz="1500" u="none" cap="none" strike="noStrike">
                <a:solidFill>
                  <a:schemeClr val="dk1"/>
                </a:solidFill>
                <a:latin typeface="Arial"/>
                <a:ea typeface="Arial"/>
                <a:cs typeface="Arial"/>
                <a:sym typeface="Arial"/>
              </a:rPr>
              <a:t>” beschäftigt. Nun noch zum “</a:t>
            </a:r>
            <a:r>
              <a:rPr b="1" i="0" lang="de" sz="1500" u="none" cap="none" strike="noStrike">
                <a:solidFill>
                  <a:schemeClr val="dk1"/>
                </a:solidFill>
                <a:latin typeface="Arial"/>
                <a:ea typeface="Arial"/>
                <a:cs typeface="Arial"/>
                <a:sym typeface="Arial"/>
              </a:rPr>
              <a:t>werfen</a:t>
            </a:r>
            <a:r>
              <a:rPr b="0" i="0" lang="de" sz="1500" u="none" cap="none" strike="noStrike">
                <a:solidFill>
                  <a:schemeClr val="dk1"/>
                </a:solidFill>
                <a:latin typeface="Arial"/>
                <a:ea typeface="Arial"/>
                <a:cs typeface="Arial"/>
                <a:sym typeface="Arial"/>
              </a:rPr>
              <a:t>” und “</a:t>
            </a:r>
            <a:r>
              <a:rPr b="1" i="0" lang="de" sz="1500" u="none" cap="none" strike="noStrike">
                <a:solidFill>
                  <a:schemeClr val="dk1"/>
                </a:solidFill>
                <a:latin typeface="Arial"/>
                <a:ea typeface="Arial"/>
                <a:cs typeface="Arial"/>
                <a:sym typeface="Arial"/>
              </a:rPr>
              <a:t>weiterreichen</a:t>
            </a:r>
            <a:r>
              <a:rPr b="0" i="0" lang="de"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500" u="none" cap="none" strike="noStrike">
              <a:solidFill>
                <a:schemeClr val="dk1"/>
              </a:solidFill>
              <a:latin typeface="Arial"/>
              <a:ea typeface="Arial"/>
              <a:cs typeface="Arial"/>
              <a:sym typeface="Arial"/>
            </a:endParaRPr>
          </a:p>
          <a:p>
            <a:pPr indent="-311150" lvl="0" marL="457200" marR="0" rtl="0" algn="l">
              <a:lnSpc>
                <a:spcPct val="100000"/>
              </a:lnSpc>
              <a:spcBef>
                <a:spcPts val="320"/>
              </a:spcBef>
              <a:spcAft>
                <a:spcPts val="0"/>
              </a:spcAft>
              <a:buClr>
                <a:srgbClr val="000000"/>
              </a:buClr>
              <a:buSzPts val="1300"/>
              <a:buFont typeface="Arial"/>
              <a:buChar char="●"/>
            </a:pPr>
            <a:r>
              <a:rPr b="1" i="0" lang="de" sz="1500" u="none" cap="none" strike="noStrike">
                <a:solidFill>
                  <a:schemeClr val="dk1"/>
                </a:solidFill>
                <a:latin typeface="Arial"/>
                <a:ea typeface="Arial"/>
                <a:cs typeface="Arial"/>
                <a:sym typeface="Arial"/>
              </a:rPr>
              <a:t>throw</a:t>
            </a:r>
            <a:r>
              <a:rPr b="0" i="0" lang="de" sz="1500" u="none" cap="none" strike="noStrike">
                <a:solidFill>
                  <a:schemeClr val="dk1"/>
                </a:solidFill>
                <a:latin typeface="Arial"/>
                <a:ea typeface="Arial"/>
                <a:cs typeface="Arial"/>
                <a:sym typeface="Arial"/>
              </a:rPr>
              <a:t>: Mit dem Schlüsselwort throw können beliebige Exceptions explizit geworfen werden. Explizite Exceptions müssen mit dem throw-Statement geworfen werden, während implizite Exceptions auch durch andere Operationen geworfen werden können (z.B. Division durch 0).</a:t>
            </a:r>
            <a:endParaRPr b="0" i="0" sz="1500" u="none" cap="none" strike="noStrike">
              <a:solidFill>
                <a:schemeClr val="dk1"/>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de" sz="1500" u="none" cap="none" strike="noStrike">
                <a:solidFill>
                  <a:schemeClr val="dk1"/>
                </a:solidFill>
                <a:latin typeface="Arial"/>
                <a:ea typeface="Arial"/>
                <a:cs typeface="Arial"/>
                <a:sym typeface="Arial"/>
              </a:rPr>
              <a:t>throws</a:t>
            </a:r>
            <a:r>
              <a:rPr b="0" i="0" lang="de" sz="1500" u="none" cap="none" strike="noStrike">
                <a:solidFill>
                  <a:schemeClr val="dk1"/>
                </a:solidFill>
                <a:latin typeface="Arial"/>
                <a:ea typeface="Arial"/>
                <a:cs typeface="Arial"/>
                <a:sym typeface="Arial"/>
              </a:rPr>
              <a:t>: Dieses Schlüsselwort muss bei Methoden und Funktionen gesetzt werden, die</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Char char="-"/>
            </a:pPr>
            <a:r>
              <a:rPr b="0" i="0" lang="de" sz="1500" u="none" cap="none" strike="noStrike">
                <a:solidFill>
                  <a:schemeClr val="dk1"/>
                </a:solidFill>
                <a:latin typeface="Arial"/>
                <a:ea typeface="Arial"/>
                <a:cs typeface="Arial"/>
                <a:sym typeface="Arial"/>
              </a:rPr>
              <a:t>eine Funktion aufrufen, die eine explizite Exception wirft</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Char char="-"/>
            </a:pPr>
            <a:r>
              <a:rPr b="0" i="0" lang="de" sz="1500" u="none" cap="none" strike="noStrike">
                <a:solidFill>
                  <a:schemeClr val="dk1"/>
                </a:solidFill>
                <a:latin typeface="Arial"/>
                <a:ea typeface="Arial"/>
                <a:cs typeface="Arial"/>
                <a:sym typeface="Arial"/>
              </a:rPr>
              <a:t>selber eine explizite Exception werfen und nicht fangen</a:t>
            </a:r>
            <a:endParaRPr b="0" i="0" sz="1500" u="none" cap="none" strike="noStrike">
              <a:solidFill>
                <a:schemeClr val="dk1"/>
              </a:solidFill>
              <a:latin typeface="Arial"/>
              <a:ea typeface="Arial"/>
              <a:cs typeface="Arial"/>
              <a:sym typeface="Arial"/>
            </a:endParaRPr>
          </a:p>
          <a:p>
            <a:pPr indent="0" lvl="0" marL="457200" marR="0" rtl="0" algn="l">
              <a:lnSpc>
                <a:spcPct val="100000"/>
              </a:lnSpc>
              <a:spcBef>
                <a:spcPts val="320"/>
              </a:spcBef>
              <a:spcAft>
                <a:spcPts val="0"/>
              </a:spcAft>
              <a:buClr>
                <a:srgbClr val="000000"/>
              </a:buClr>
              <a:buSzPts val="1400"/>
              <a:buFont typeface="Arial"/>
              <a:buNone/>
            </a:pPr>
            <a:br>
              <a:rPr b="0" i="0" lang="de" sz="1500" u="none" cap="none" strike="noStrike">
                <a:solidFill>
                  <a:schemeClr val="dk1"/>
                </a:solidFill>
                <a:latin typeface="Arial"/>
                <a:ea typeface="Arial"/>
                <a:cs typeface="Arial"/>
                <a:sym typeface="Arial"/>
              </a:rPr>
            </a:br>
            <a:br>
              <a:rPr b="0" i="0" lang="de" sz="1500" u="none" cap="none" strike="noStrike">
                <a:solidFill>
                  <a:schemeClr val="dk1"/>
                </a:solidFill>
                <a:latin typeface="Arial"/>
                <a:ea typeface="Arial"/>
                <a:cs typeface="Arial"/>
                <a:sym typeface="Arial"/>
              </a:rPr>
            </a:br>
            <a:br>
              <a:rPr b="0" i="0" lang="de" sz="1500" u="none" cap="none" strike="noStrike">
                <a:solidFill>
                  <a:schemeClr val="dk1"/>
                </a:solidFill>
                <a:latin typeface="Arial"/>
                <a:ea typeface="Arial"/>
                <a:cs typeface="Arial"/>
                <a:sym typeface="Arial"/>
              </a:rPr>
            </a:br>
            <a:br>
              <a:rPr b="0" i="0" lang="de" sz="1500" u="none" cap="none" strike="noStrike">
                <a:solidFill>
                  <a:schemeClr val="dk1"/>
                </a:solidFill>
                <a:latin typeface="Arial"/>
                <a:ea typeface="Arial"/>
                <a:cs typeface="Arial"/>
                <a:sym typeface="Arial"/>
              </a:rPr>
            </a:br>
            <a:r>
              <a:rPr b="0" i="0" lang="de" sz="1500" u="none" cap="none" strike="noStrike">
                <a:solidFill>
                  <a:schemeClr val="dk1"/>
                </a:solidFill>
                <a:latin typeface="Arial"/>
                <a:ea typeface="Arial"/>
                <a:cs typeface="Arial"/>
                <a:sym typeface="Arial"/>
              </a:rPr>
              <a:t>Wird dieses Schlüsselwort bei einer expliziten Exception gesetzt, müssen aufrufende Funktionen und Methoden die Exception fangen oder selber weiterreichen.</a:t>
            </a:r>
            <a:endParaRPr b="0" i="0" sz="1500" u="none" cap="none" strike="noStrike">
              <a:solidFill>
                <a:schemeClr val="dk1"/>
              </a:solidFill>
              <a:latin typeface="Arial"/>
              <a:ea typeface="Arial"/>
              <a:cs typeface="Arial"/>
              <a:sym typeface="Arial"/>
            </a:endParaRPr>
          </a:p>
        </p:txBody>
      </p:sp>
      <p:pic>
        <p:nvPicPr>
          <p:cNvPr id="135" name="Google Shape;135;p23"/>
          <p:cNvPicPr preferRelativeResize="0"/>
          <p:nvPr/>
        </p:nvPicPr>
        <p:blipFill rotWithShape="1">
          <a:blip r:embed="rId3">
            <a:alphaModFix/>
          </a:blip>
          <a:srcRect b="0" l="0" r="0" t="0"/>
          <a:stretch/>
        </p:blipFill>
        <p:spPr>
          <a:xfrm>
            <a:off x="1769925" y="3004874"/>
            <a:ext cx="5699451" cy="788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2.2. Nachvollziehen von Exceptions</a:t>
            </a:r>
            <a:endParaRPr/>
          </a:p>
        </p:txBody>
      </p:sp>
      <p:sp>
        <p:nvSpPr>
          <p:cNvPr id="141" name="Google Shape;141;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Exceptions haben in Java einen sogenannten “Stacktrace”. Das ist der Funktionsaufruf-Pfad, auch dem die Exception geworfen wurde. Anhand dessen lässt sich in der Regel super nachvollziehen, an welcher Stelle,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mit welchen Parametern, warum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eine Exception zustande kam</a:t>
            </a:r>
            <a:endParaRPr b="0" i="0" sz="1600" u="none" cap="none" strike="noStrike">
              <a:solidFill>
                <a:schemeClr val="dk1"/>
              </a:solidFill>
              <a:latin typeface="Arial"/>
              <a:ea typeface="Arial"/>
              <a:cs typeface="Arial"/>
              <a:sym typeface="Arial"/>
            </a:endParaRPr>
          </a:p>
        </p:txBody>
      </p:sp>
      <p:pic>
        <p:nvPicPr>
          <p:cNvPr id="142" name="Google Shape;142;p24"/>
          <p:cNvPicPr preferRelativeResize="0"/>
          <p:nvPr/>
        </p:nvPicPr>
        <p:blipFill rotWithShape="1">
          <a:blip r:embed="rId3">
            <a:alphaModFix/>
          </a:blip>
          <a:srcRect b="0" l="0" r="0" t="0"/>
          <a:stretch/>
        </p:blipFill>
        <p:spPr>
          <a:xfrm>
            <a:off x="3954175" y="1545500"/>
            <a:ext cx="4678674" cy="1589975"/>
          </a:xfrm>
          <a:prstGeom prst="rect">
            <a:avLst/>
          </a:prstGeom>
          <a:noFill/>
          <a:ln>
            <a:noFill/>
          </a:ln>
        </p:spPr>
      </p:pic>
      <p:pic>
        <p:nvPicPr>
          <p:cNvPr id="143" name="Google Shape;143;p24"/>
          <p:cNvPicPr preferRelativeResize="0"/>
          <p:nvPr/>
        </p:nvPicPr>
        <p:blipFill rotWithShape="1">
          <a:blip r:embed="rId4">
            <a:alphaModFix/>
          </a:blip>
          <a:srcRect b="0" l="0" r="0" t="0"/>
          <a:stretch/>
        </p:blipFill>
        <p:spPr>
          <a:xfrm>
            <a:off x="1304388" y="3408626"/>
            <a:ext cx="6535224" cy="7858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