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f899bc6e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f899bc6e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5d36d87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5d36d87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 Id="rId4"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05 - Objektorientierung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1.3.1. Getter und Setter</a:t>
            </a:r>
            <a:endParaRPr/>
          </a:p>
        </p:txBody>
      </p:sp>
      <p:sp>
        <p:nvSpPr>
          <p:cNvPr id="147" name="Google Shape;147;p25"/>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Attribute sollten, um Namenskonflikte zu vermeiden, in der Regel als “private” deklariert werden. Um den Zugriff auf diese Attribute zu gewähren, werden oft sog. Getter und Setter benutzt. Das sind “public”-Methoden, die auf die “private”-Attribute zugreifen können.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Ja nachdem, ob das Attribut gelesen oder geschrieben werden darf, können nur Getter, nur Setter, beides oder keins von beidem definiert werden.</a:t>
            </a:r>
            <a:endParaRPr b="0" i="0" sz="1600" u="none" cap="none" strike="noStrike">
              <a:solidFill>
                <a:schemeClr val="dk1"/>
              </a:solidFill>
              <a:latin typeface="Arial"/>
              <a:ea typeface="Arial"/>
              <a:cs typeface="Arial"/>
              <a:sym typeface="Arial"/>
            </a:endParaRPr>
          </a:p>
        </p:txBody>
      </p:sp>
      <p:pic>
        <p:nvPicPr>
          <p:cNvPr id="148" name="Google Shape;148;p25"/>
          <p:cNvPicPr preferRelativeResize="0"/>
          <p:nvPr/>
        </p:nvPicPr>
        <p:blipFill rotWithShape="1">
          <a:blip r:embed="rId3">
            <a:alphaModFix/>
          </a:blip>
          <a:srcRect b="0" l="0" r="0" t="0"/>
          <a:stretch/>
        </p:blipFill>
        <p:spPr>
          <a:xfrm>
            <a:off x="4690448" y="2571750"/>
            <a:ext cx="3582124" cy="1465000"/>
          </a:xfrm>
          <a:prstGeom prst="rect">
            <a:avLst/>
          </a:prstGeom>
          <a:noFill/>
          <a:ln>
            <a:noFill/>
          </a:ln>
        </p:spPr>
      </p:pic>
      <p:pic>
        <p:nvPicPr>
          <p:cNvPr id="149" name="Google Shape;149;p25"/>
          <p:cNvPicPr preferRelativeResize="0"/>
          <p:nvPr/>
        </p:nvPicPr>
        <p:blipFill rotWithShape="1">
          <a:blip r:embed="rId4">
            <a:alphaModFix/>
          </a:blip>
          <a:srcRect b="0" l="0" r="0" t="0"/>
          <a:stretch/>
        </p:blipFill>
        <p:spPr>
          <a:xfrm>
            <a:off x="1098400" y="2571741"/>
            <a:ext cx="2590215" cy="4774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1.4. Konstruktoren</a:t>
            </a:r>
            <a:endParaRPr/>
          </a:p>
        </p:txBody>
      </p:sp>
      <p:sp>
        <p:nvSpPr>
          <p:cNvPr id="155" name="Google Shape;155;p2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Um eine Java-Klasse zu instanziieren, muss man den Konstruktor dieser Klasse aufrufen. Das ist im Wesentlichen eine Funktion mit besonderer Signatur, die initiale Operationen vornehmen kann.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rPr b="0" i="0" lang="de" sz="1600" u="none" cap="none" strike="noStrike">
                <a:solidFill>
                  <a:schemeClr val="dk1"/>
                </a:solidFill>
                <a:latin typeface="Arial"/>
                <a:ea typeface="Arial"/>
                <a:cs typeface="Arial"/>
                <a:sym typeface="Arial"/>
              </a:rPr>
              <a:t>Jede Java-Klasse hat einen default-Konstruktor, der keine Parameter erhält und keine Operationen vornimmt. Diesen Konstruktor kann man jedoch auch überschreiben, und eigene Operationen definieren.</a:t>
            </a:r>
            <a:endParaRPr b="0" i="0" sz="1600" u="none" cap="none" strike="noStrike">
              <a:solidFill>
                <a:schemeClr val="dk1"/>
              </a:solidFill>
              <a:latin typeface="Arial"/>
              <a:ea typeface="Arial"/>
              <a:cs typeface="Arial"/>
              <a:sym typeface="Arial"/>
            </a:endParaRPr>
          </a:p>
        </p:txBody>
      </p:sp>
      <p:pic>
        <p:nvPicPr>
          <p:cNvPr id="156" name="Google Shape;156;p26"/>
          <p:cNvPicPr preferRelativeResize="0"/>
          <p:nvPr/>
        </p:nvPicPr>
        <p:blipFill rotWithShape="1">
          <a:blip r:embed="rId3">
            <a:alphaModFix/>
          </a:blip>
          <a:srcRect b="0" l="0" r="0" t="0"/>
          <a:stretch/>
        </p:blipFill>
        <p:spPr>
          <a:xfrm>
            <a:off x="2493123" y="1490975"/>
            <a:ext cx="4157750" cy="1151250"/>
          </a:xfrm>
          <a:prstGeom prst="rect">
            <a:avLst/>
          </a:prstGeom>
          <a:noFill/>
          <a:ln>
            <a:noFill/>
          </a:ln>
        </p:spPr>
      </p:pic>
      <p:pic>
        <p:nvPicPr>
          <p:cNvPr id="157" name="Google Shape;157;p26"/>
          <p:cNvPicPr preferRelativeResize="0"/>
          <p:nvPr/>
        </p:nvPicPr>
        <p:blipFill rotWithShape="1">
          <a:blip r:embed="rId4">
            <a:alphaModFix/>
          </a:blip>
          <a:srcRect b="0" l="0" r="0" t="0"/>
          <a:stretch/>
        </p:blipFill>
        <p:spPr>
          <a:xfrm>
            <a:off x="3625063" y="3710950"/>
            <a:ext cx="1893875" cy="650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1.5. Instanziierung und Nutzung</a:t>
            </a:r>
            <a:endParaRPr/>
          </a:p>
        </p:txBody>
      </p:sp>
      <p:sp>
        <p:nvSpPr>
          <p:cNvPr id="163" name="Google Shape;163;p2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Um eine Klasse zu instanziieren wird das Schlüsselwort “new” verwendet</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Der Rückgabe</a:t>
            </a:r>
            <a:r>
              <a:rPr lang="de"/>
              <a:t>wert</a:t>
            </a:r>
            <a:r>
              <a:rPr b="0" i="0" lang="de" sz="1600" u="none" cap="none" strike="noStrike">
                <a:solidFill>
                  <a:schemeClr val="dk1"/>
                </a:solidFill>
                <a:latin typeface="Arial"/>
                <a:ea typeface="Arial"/>
                <a:cs typeface="Arial"/>
                <a:sym typeface="Arial"/>
              </a:rPr>
              <a:t> eines Konstruktors ist immer e</a:t>
            </a:r>
            <a:r>
              <a:rPr lang="de"/>
              <a:t>in Objekt vom Typ der</a:t>
            </a:r>
            <a:r>
              <a:rPr b="0" i="0" lang="de" sz="1600" u="none" cap="none" strike="noStrike">
                <a:solidFill>
                  <a:schemeClr val="dk1"/>
                </a:solidFill>
                <a:latin typeface="Arial"/>
                <a:ea typeface="Arial"/>
                <a:cs typeface="Arial"/>
                <a:sym typeface="Arial"/>
              </a:rPr>
              <a:t> Klasse selber, man kann </a:t>
            </a:r>
            <a:r>
              <a:rPr lang="de"/>
              <a:t>das Objekt</a:t>
            </a:r>
            <a:r>
              <a:rPr b="0" i="0" lang="de" sz="1600" u="none" cap="none" strike="noStrike">
                <a:solidFill>
                  <a:schemeClr val="dk1"/>
                </a:solidFill>
                <a:latin typeface="Arial"/>
                <a:ea typeface="Arial"/>
                <a:cs typeface="Arial"/>
                <a:sym typeface="Arial"/>
              </a:rPr>
              <a:t> also in einer Variable vom Typ der Klasse speichern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Auf Methoden kann man über die Instanz der Klasse zugreifen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Auf Funktionen kann man über die Klasse selber zugreifen</a:t>
            </a:r>
            <a:endParaRPr b="0" i="0" sz="1600" u="none" cap="none" strike="noStrike">
              <a:solidFill>
                <a:schemeClr val="dk1"/>
              </a:solidFill>
              <a:latin typeface="Arial"/>
              <a:ea typeface="Arial"/>
              <a:cs typeface="Arial"/>
              <a:sym typeface="Arial"/>
            </a:endParaRPr>
          </a:p>
        </p:txBody>
      </p:sp>
      <p:pic>
        <p:nvPicPr>
          <p:cNvPr id="164" name="Google Shape;164;p27"/>
          <p:cNvPicPr preferRelativeResize="0"/>
          <p:nvPr/>
        </p:nvPicPr>
        <p:blipFill rotWithShape="1">
          <a:blip r:embed="rId3">
            <a:alphaModFix/>
          </a:blip>
          <a:srcRect b="0" l="0" r="0" t="0"/>
          <a:stretch/>
        </p:blipFill>
        <p:spPr>
          <a:xfrm>
            <a:off x="1661388" y="2132550"/>
            <a:ext cx="5821225" cy="1973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Fragen</a:t>
            </a:r>
            <a:endParaRPr/>
          </a:p>
        </p:txBody>
      </p:sp>
      <p:sp>
        <p:nvSpPr>
          <p:cNvPr id="170" name="Google Shape;170;p28"/>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3. Übungsaufgabe</a:t>
            </a:r>
            <a:endParaRPr/>
          </a:p>
        </p:txBody>
      </p:sp>
      <p:sp>
        <p:nvSpPr>
          <p:cNvPr id="176" name="Google Shape;176;p2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Du kannst die Objektorientierung jetzt am Beispiel eines Kreises üben. Du brauchst dafür folgende 2 Klassen mit den aufgeführten Eigenschaften: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Circle</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1" i="0" lang="de" sz="1600" u="none" cap="none" strike="noStrike">
                <a:solidFill>
                  <a:schemeClr val="dk1"/>
                </a:solidFill>
                <a:latin typeface="Arial"/>
                <a:ea typeface="Arial"/>
                <a:cs typeface="Arial"/>
                <a:sym typeface="Arial"/>
              </a:rPr>
              <a:t>Radius (double)</a:t>
            </a:r>
            <a:r>
              <a:rPr b="0" i="0" lang="de" sz="1600" u="none" cap="none" strike="noStrike">
                <a:solidFill>
                  <a:schemeClr val="dk1"/>
                </a:solidFill>
                <a:latin typeface="Arial"/>
                <a:ea typeface="Arial"/>
                <a:cs typeface="Arial"/>
                <a:sym typeface="Arial"/>
              </a:rPr>
              <a:t> als Attribut und </a:t>
            </a:r>
            <a:r>
              <a:rPr b="1" i="0" lang="de" sz="1600" u="none" cap="none" strike="noStrike">
                <a:solidFill>
                  <a:schemeClr val="dk1"/>
                </a:solidFill>
                <a:latin typeface="Arial"/>
                <a:ea typeface="Arial"/>
                <a:cs typeface="Arial"/>
                <a:sym typeface="Arial"/>
              </a:rPr>
              <a:t>Summe der Radien </a:t>
            </a:r>
            <a:r>
              <a:rPr b="1" lang="de"/>
              <a:t>sowie</a:t>
            </a:r>
            <a:r>
              <a:rPr b="1" i="0" lang="de" sz="1600" u="none" cap="none" strike="noStrike">
                <a:solidFill>
                  <a:schemeClr val="dk1"/>
                </a:solidFill>
                <a:latin typeface="Arial"/>
                <a:ea typeface="Arial"/>
                <a:cs typeface="Arial"/>
                <a:sym typeface="Arial"/>
              </a:rPr>
              <a:t> Anzahl der Kreise als Klassenvariablen</a:t>
            </a:r>
            <a:r>
              <a:rPr b="0" i="0" lang="de" sz="1600" u="none" cap="none" strike="noStrike">
                <a:solidFill>
                  <a:schemeClr val="dk1"/>
                </a:solidFill>
                <a:latin typeface="Arial"/>
                <a:ea typeface="Arial"/>
                <a:cs typeface="Arial"/>
                <a:sym typeface="Arial"/>
              </a:rPr>
              <a:t>, sowie die Kreiszahl </a:t>
            </a:r>
            <a:r>
              <a:rPr b="1" i="0" lang="de" sz="1600" u="none" cap="none" strike="noStrike">
                <a:solidFill>
                  <a:schemeClr val="dk1"/>
                </a:solidFill>
                <a:latin typeface="Arial"/>
                <a:ea typeface="Arial"/>
                <a:cs typeface="Arial"/>
                <a:sym typeface="Arial"/>
              </a:rPr>
              <a:t>Pi als statische Konstante</a:t>
            </a:r>
            <a:endParaRPr b="1"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1" i="0" lang="de" sz="1600" u="none" cap="none" strike="noStrike">
                <a:solidFill>
                  <a:schemeClr val="dk1"/>
                </a:solidFill>
                <a:latin typeface="Arial"/>
                <a:ea typeface="Arial"/>
                <a:cs typeface="Arial"/>
                <a:sym typeface="Arial"/>
              </a:rPr>
              <a:t>Konstruktor</a:t>
            </a:r>
            <a:r>
              <a:rPr b="0" i="0" lang="de" sz="1600" u="none" cap="none" strike="noStrike">
                <a:solidFill>
                  <a:schemeClr val="dk1"/>
                </a:solidFill>
                <a:latin typeface="Arial"/>
                <a:ea typeface="Arial"/>
                <a:cs typeface="Arial"/>
                <a:sym typeface="Arial"/>
              </a:rPr>
              <a:t>, der den </a:t>
            </a:r>
            <a:r>
              <a:rPr b="1" i="0" lang="de" sz="1600" u="none" cap="none" strike="noStrike">
                <a:solidFill>
                  <a:schemeClr val="dk1"/>
                </a:solidFill>
                <a:latin typeface="Arial"/>
                <a:ea typeface="Arial"/>
                <a:cs typeface="Arial"/>
                <a:sym typeface="Arial"/>
              </a:rPr>
              <a:t>Radius entgegennimmt und setzt</a:t>
            </a:r>
            <a:r>
              <a:rPr b="0" i="0" lang="de" sz="1600" u="none" cap="none" strike="noStrike">
                <a:solidFill>
                  <a:schemeClr val="dk1"/>
                </a:solidFill>
                <a:latin typeface="Arial"/>
                <a:ea typeface="Arial"/>
                <a:cs typeface="Arial"/>
                <a:sym typeface="Arial"/>
              </a:rPr>
              <a:t>, sowie die </a:t>
            </a:r>
            <a:r>
              <a:rPr b="1" i="0" lang="de" sz="1600" u="none" cap="none" strike="noStrike">
                <a:solidFill>
                  <a:schemeClr val="dk1"/>
                </a:solidFill>
                <a:latin typeface="Arial"/>
                <a:ea typeface="Arial"/>
                <a:cs typeface="Arial"/>
                <a:sym typeface="Arial"/>
              </a:rPr>
              <a:t>Radiensumme und Kreisanzahl aktualisiert</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1" i="0" lang="de" sz="1600" u="none" cap="none" strike="noStrike">
                <a:solidFill>
                  <a:schemeClr val="dk1"/>
                </a:solidFill>
                <a:latin typeface="Arial"/>
                <a:ea typeface="Arial"/>
                <a:cs typeface="Arial"/>
                <a:sym typeface="Arial"/>
              </a:rPr>
              <a:t>Methoden</a:t>
            </a:r>
            <a:r>
              <a:rPr b="0" i="0" lang="de" sz="1600" u="none" cap="none" strike="noStrike">
                <a:solidFill>
                  <a:schemeClr val="dk1"/>
                </a:solidFill>
                <a:latin typeface="Arial"/>
                <a:ea typeface="Arial"/>
                <a:cs typeface="Arial"/>
                <a:sym typeface="Arial"/>
              </a:rPr>
              <a:t> für </a:t>
            </a:r>
            <a:r>
              <a:rPr b="1" i="0" lang="de" sz="1600" u="none" cap="none" strike="noStrike">
                <a:solidFill>
                  <a:schemeClr val="dk1"/>
                </a:solidFill>
                <a:latin typeface="Arial"/>
                <a:ea typeface="Arial"/>
                <a:cs typeface="Arial"/>
                <a:sym typeface="Arial"/>
              </a:rPr>
              <a:t>Umfang</a:t>
            </a:r>
            <a:r>
              <a:rPr b="0" i="0" lang="de" sz="1600" u="none" cap="none" strike="noStrike">
                <a:solidFill>
                  <a:schemeClr val="dk1"/>
                </a:solidFill>
                <a:latin typeface="Arial"/>
                <a:ea typeface="Arial"/>
                <a:cs typeface="Arial"/>
                <a:sym typeface="Arial"/>
              </a:rPr>
              <a:t> und </a:t>
            </a:r>
            <a:r>
              <a:rPr b="1" i="0" lang="de" sz="1600" u="none" cap="none" strike="noStrike">
                <a:solidFill>
                  <a:schemeClr val="dk1"/>
                </a:solidFill>
                <a:latin typeface="Arial"/>
                <a:ea typeface="Arial"/>
                <a:cs typeface="Arial"/>
                <a:sym typeface="Arial"/>
              </a:rPr>
              <a:t>Fläche </a:t>
            </a:r>
            <a:r>
              <a:rPr b="0" i="0" lang="de" sz="1600" u="none" cap="none" strike="noStrike">
                <a:solidFill>
                  <a:schemeClr val="dk1"/>
                </a:solidFill>
                <a:latin typeface="Arial"/>
                <a:ea typeface="Arial"/>
                <a:cs typeface="Arial"/>
                <a:sym typeface="Arial"/>
              </a:rPr>
              <a:t>des Kreises, sowie eine Methode, die einen Parameter von Typ Circle nimmt und überprüft, </a:t>
            </a:r>
            <a:r>
              <a:rPr b="1" i="0" lang="de" sz="1600" u="none" cap="none" strike="noStrike">
                <a:solidFill>
                  <a:schemeClr val="dk1"/>
                </a:solidFill>
                <a:latin typeface="Arial"/>
                <a:ea typeface="Arial"/>
                <a:cs typeface="Arial"/>
                <a:sym typeface="Arial"/>
              </a:rPr>
              <a:t>ob der aktuelle Kreis größer ist</a:t>
            </a:r>
            <a:r>
              <a:rPr b="0" i="0" lang="de" sz="1600" u="none" cap="none" strike="noStrike">
                <a:solidFill>
                  <a:schemeClr val="dk1"/>
                </a:solidFill>
                <a:latin typeface="Arial"/>
                <a:ea typeface="Arial"/>
                <a:cs typeface="Arial"/>
                <a:sym typeface="Arial"/>
              </a:rPr>
              <a:t>, als der übergebene. Der Rückgabewert soll dementsprechend boolean sein.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1" i="0" lang="de" sz="1600" u="none" cap="none" strike="noStrike">
                <a:solidFill>
                  <a:schemeClr val="dk1"/>
                </a:solidFill>
                <a:latin typeface="Arial"/>
                <a:ea typeface="Arial"/>
                <a:cs typeface="Arial"/>
                <a:sym typeface="Arial"/>
              </a:rPr>
              <a:t>Funktion</a:t>
            </a:r>
            <a:r>
              <a:rPr b="0" i="0" lang="de" sz="1600" u="none" cap="none" strike="noStrike">
                <a:solidFill>
                  <a:schemeClr val="dk1"/>
                </a:solidFill>
                <a:latin typeface="Arial"/>
                <a:ea typeface="Arial"/>
                <a:cs typeface="Arial"/>
                <a:sym typeface="Arial"/>
              </a:rPr>
              <a:t>, die den </a:t>
            </a:r>
            <a:r>
              <a:rPr b="1" i="0" lang="de" sz="1600" u="none" cap="none" strike="noStrike">
                <a:solidFill>
                  <a:schemeClr val="dk1"/>
                </a:solidFill>
                <a:latin typeface="Arial"/>
                <a:ea typeface="Arial"/>
                <a:cs typeface="Arial"/>
                <a:sym typeface="Arial"/>
              </a:rPr>
              <a:t>Durchschnittlichen Radius aller Kreise</a:t>
            </a:r>
            <a:r>
              <a:rPr b="0" i="0" lang="de" sz="1600" u="none" cap="none" strike="noStrike">
                <a:solidFill>
                  <a:schemeClr val="dk1"/>
                </a:solidFill>
                <a:latin typeface="Arial"/>
                <a:ea typeface="Arial"/>
                <a:cs typeface="Arial"/>
                <a:sym typeface="Arial"/>
              </a:rPr>
              <a:t> zurückgibt</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1" i="0" lang="de" sz="1600" u="none" cap="none" strike="noStrike">
                <a:solidFill>
                  <a:schemeClr val="dk1"/>
                </a:solidFill>
                <a:latin typeface="Arial"/>
                <a:ea typeface="Arial"/>
                <a:cs typeface="Arial"/>
                <a:sym typeface="Arial"/>
              </a:rPr>
              <a:t>Getter und Setter</a:t>
            </a:r>
            <a:r>
              <a:rPr b="0" i="0" lang="de" sz="1600" u="none" cap="none" strike="noStrike">
                <a:solidFill>
                  <a:schemeClr val="dk1"/>
                </a:solidFill>
                <a:latin typeface="Arial"/>
                <a:ea typeface="Arial"/>
                <a:cs typeface="Arial"/>
                <a:sym typeface="Arial"/>
              </a:rPr>
              <a:t> für den </a:t>
            </a:r>
            <a:r>
              <a:rPr b="1" i="0" lang="de" sz="1600" u="none" cap="none" strike="noStrike">
                <a:solidFill>
                  <a:schemeClr val="dk1"/>
                </a:solidFill>
                <a:latin typeface="Arial"/>
                <a:ea typeface="Arial"/>
                <a:cs typeface="Arial"/>
                <a:sym typeface="Arial"/>
              </a:rPr>
              <a:t>Radius</a:t>
            </a:r>
            <a:r>
              <a:rPr b="0" i="0" lang="de" sz="1600" u="none" cap="none" strike="noStrike">
                <a:solidFill>
                  <a:schemeClr val="dk1"/>
                </a:solidFill>
                <a:latin typeface="Arial"/>
                <a:ea typeface="Arial"/>
                <a:cs typeface="Arial"/>
                <a:sym typeface="Arial"/>
              </a:rPr>
              <a:t> (vorsicht, die Summe der Radien muss im Setter aktualisiert werden)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Main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Erstellt neue Instanzen der Circle-Klasse und testet alle Funktionalitäten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30200" lvl="0" marL="457200" marR="0" rtl="0" algn="l">
              <a:lnSpc>
                <a:spcPct val="100000"/>
              </a:lnSpc>
              <a:spcBef>
                <a:spcPts val="32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Objektorientierung</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Schlüsselwörter</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static vs. non static</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this</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SzPts val="1600"/>
              <a:buAutoNum type="arabicPeriod"/>
            </a:pPr>
            <a:r>
              <a:rPr lang="de"/>
              <a:t>null</a:t>
            </a:r>
            <a:endParaRPr/>
          </a:p>
          <a:p>
            <a:pPr indent="-330200" lvl="2" marL="13716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final</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Attribute und Klassenvariablen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Methoden und Funktionen</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Getter und Setter</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Konstruktoren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Instanziierung und Nutzung</a:t>
            </a:r>
            <a:br>
              <a:rPr b="0" i="0" lang="de" sz="1600" u="none" cap="none" strike="noStrike">
                <a:solidFill>
                  <a:schemeClr val="dk1"/>
                </a:solidFill>
                <a:latin typeface="Arial"/>
                <a:ea typeface="Arial"/>
                <a:cs typeface="Arial"/>
                <a:sym typeface="Arial"/>
              </a:rPr>
            </a:br>
            <a:endParaRPr/>
          </a:p>
          <a:p>
            <a:pPr indent="-330200" lvl="0" marL="457200" marR="0" rtl="0" algn="l">
              <a:lnSpc>
                <a:spcPct val="100000"/>
              </a:lnSpc>
              <a:spcBef>
                <a:spcPts val="0"/>
              </a:spcBef>
              <a:spcAft>
                <a:spcPts val="0"/>
              </a:spcAft>
              <a:buClr>
                <a:schemeClr val="dk1"/>
              </a:buClr>
              <a:buSzPts val="1600"/>
              <a:buFont typeface="Arial"/>
              <a:buAutoNum type="arabicPeriod"/>
            </a:pPr>
            <a:r>
              <a:rPr b="0" i="0" lang="de" sz="1600" u="none" cap="none" strike="noStrike">
                <a:solidFill>
                  <a:schemeClr val="dk1"/>
                </a:solidFill>
                <a:latin typeface="Arial"/>
                <a:ea typeface="Arial"/>
                <a:cs typeface="Arial"/>
                <a:sym typeface="Arial"/>
              </a:rPr>
              <a:t>Fragen</a:t>
            </a:r>
            <a:br>
              <a:rPr b="0" i="0" lang="de" sz="1600" u="none" cap="none" strike="noStrike">
                <a:solidFill>
                  <a:schemeClr val="dk1"/>
                </a:solidFill>
                <a:latin typeface="Arial"/>
                <a:ea typeface="Arial"/>
                <a:cs typeface="Arial"/>
                <a:sym typeface="Arial"/>
              </a:rPr>
            </a:br>
            <a:endParaRPr/>
          </a:p>
          <a:p>
            <a:pPr indent="-330200" lvl="0" marL="457200" marR="0" rtl="0" algn="l">
              <a:lnSpc>
                <a:spcPct val="100000"/>
              </a:lnSpc>
              <a:spcBef>
                <a:spcPts val="0"/>
              </a:spcBef>
              <a:spcAft>
                <a:spcPts val="0"/>
              </a:spcAft>
              <a:buClr>
                <a:schemeClr val="dk1"/>
              </a:buClr>
              <a:buSzPts val="1600"/>
              <a:buFont typeface="Arial"/>
              <a:buAutoNum type="arabicPeriod"/>
            </a:pPr>
            <a:r>
              <a:rPr b="0" i="0" lang="de" sz="1600" u="none" cap="none" strike="noStrike">
                <a:solidFill>
                  <a:schemeClr val="dk1"/>
                </a:solidFill>
                <a:latin typeface="Arial"/>
                <a:ea typeface="Arial"/>
                <a:cs typeface="Arial"/>
                <a:sym typeface="Arial"/>
              </a:rPr>
              <a:t>Übungsaufgabe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 Objektorientierung</a:t>
            </a:r>
            <a:endParaRPr/>
          </a:p>
        </p:txBody>
      </p:sp>
      <p:sp>
        <p:nvSpPr>
          <p:cNvPr id="97" name="Google Shape;97;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Bislang kennen wir in Java nur die primitiven Datentypen (von Ausnahmen wie der Scanner-Klasse oder String abgesehen).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In Java ist es jedoch auch möglich, sich eigene, komplexere Datentypen selber zu definieren oder bereits bestehende Datentypen aus der Java-API zu nutzen.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Diese komplexeren Datentypen nennt man </a:t>
            </a:r>
            <a:r>
              <a:rPr b="1" lang="de"/>
              <a:t>Referenzdatentypen</a:t>
            </a:r>
            <a:r>
              <a:rPr lang="de"/>
              <a:t>, da Variablen dieser Datentypen nicht das Objekts selber, sondern eine Referenz darauf enthalten. Daraus ergeben sich auch einige Unterschiede im Umgang, die wir später klären.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Man definiert sich eigene Datentypen durch das Schreiben von Klassen (siehe letzte Session), wie wir im folgenden sehen.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1.1.1. static vs. non static</a:t>
            </a:r>
            <a:endParaRPr/>
          </a:p>
        </p:txBody>
      </p:sp>
      <p:sp>
        <p:nvSpPr>
          <p:cNvPr id="103" name="Google Shape;103;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Das Schlüsselwort “static” vor Attributen, Methoden, oder Klassen bedeutet, dass das Attribut / die Methode / die Klasse </a:t>
            </a:r>
            <a:r>
              <a:rPr b="1" i="0" lang="de" sz="1600" u="none" cap="none" strike="noStrike">
                <a:solidFill>
                  <a:schemeClr val="dk1"/>
                </a:solidFill>
                <a:latin typeface="Arial"/>
                <a:ea typeface="Arial"/>
                <a:cs typeface="Arial"/>
                <a:sym typeface="Arial"/>
              </a:rPr>
              <a:t>zur gesamten Klasse und nicht zur Instanz der Klasse ( =&gt; Objekt) gehört</a:t>
            </a:r>
            <a:r>
              <a:rPr b="0" i="0" lang="de" sz="1600" u="none" cap="none" strike="noStrike">
                <a:solidFill>
                  <a:schemeClr val="dk1"/>
                </a:solidFill>
                <a:latin typeface="Arial"/>
                <a:ea typeface="Arial"/>
                <a:cs typeface="Arial"/>
                <a:sym typeface="Arial"/>
              </a:rPr>
              <a:t>. </a:t>
            </a:r>
            <a:endParaRPr/>
          </a:p>
          <a:p>
            <a:pPr indent="0" lvl="0" marL="0" marR="0" rtl="0" algn="l">
              <a:lnSpc>
                <a:spcPct val="100000"/>
              </a:lnSpc>
              <a:spcBef>
                <a:spcPts val="320"/>
              </a:spcBef>
              <a:spcAft>
                <a:spcPts val="0"/>
              </a:spcAft>
              <a:buClr>
                <a:srgbClr val="000000"/>
              </a:buClr>
              <a:buSzPts val="1400"/>
              <a:buFont typeface="Arial"/>
              <a:buNone/>
            </a:pPr>
            <a:r>
              <a:rPr lang="de"/>
              <a:t>Man kann aus statischen Kontexten (z.B. Funktionen) nicht auf Attribute von Objekten zugreifen, da nicht klar ist, welches Objekt gemeint ist.</a:t>
            </a:r>
            <a:endParaRPr/>
          </a:p>
          <a:p>
            <a:pPr indent="0" lvl="0" marL="0" marR="0" rtl="0" algn="l">
              <a:lnSpc>
                <a:spcPct val="100000"/>
              </a:lnSpc>
              <a:spcBef>
                <a:spcPts val="320"/>
              </a:spcBef>
              <a:spcAft>
                <a:spcPts val="0"/>
              </a:spcAft>
              <a:buClr>
                <a:srgbClr val="000000"/>
              </a:buClr>
              <a:buSzPts val="1400"/>
              <a:buFont typeface="Arial"/>
              <a:buNone/>
            </a:pPr>
            <a:r>
              <a:t/>
            </a:r>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Wir gehen auf den Unterschied im folgenden noch weiter ein</a:t>
            </a:r>
            <a:r>
              <a:rPr lang="de"/>
              <a:t>, hier aber ein erstes intuitives Beispiel:</a:t>
            </a:r>
            <a:endParaRPr b="0" i="0" sz="1600" u="none" cap="none" strike="noStrike">
              <a:solidFill>
                <a:schemeClr val="dk1"/>
              </a:solidFill>
              <a:latin typeface="Arial"/>
              <a:ea typeface="Arial"/>
              <a:cs typeface="Arial"/>
              <a:sym typeface="Arial"/>
            </a:endParaRPr>
          </a:p>
        </p:txBody>
      </p:sp>
      <p:pic>
        <p:nvPicPr>
          <p:cNvPr id="104" name="Google Shape;104;p19"/>
          <p:cNvPicPr preferRelativeResize="0"/>
          <p:nvPr/>
        </p:nvPicPr>
        <p:blipFill>
          <a:blip r:embed="rId3">
            <a:alphaModFix/>
          </a:blip>
          <a:stretch>
            <a:fillRect/>
          </a:stretch>
        </p:blipFill>
        <p:spPr>
          <a:xfrm>
            <a:off x="1913600" y="2837922"/>
            <a:ext cx="6040576" cy="1523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1.1.2. this</a:t>
            </a:r>
            <a:endParaRPr/>
          </a:p>
        </p:txBody>
      </p:sp>
      <p:sp>
        <p:nvSpPr>
          <p:cNvPr id="110" name="Google Shape;110;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Das Schlüsselwort this ist immer eine Referenz (wie eine nicht-überschreibbare Variable) auf das </a:t>
            </a:r>
            <a:r>
              <a:rPr b="0" i="1" lang="de" sz="1600" u="none" cap="none" strike="noStrike">
                <a:solidFill>
                  <a:schemeClr val="dk1"/>
                </a:solidFill>
                <a:latin typeface="Arial"/>
                <a:ea typeface="Arial"/>
                <a:cs typeface="Arial"/>
                <a:sym typeface="Arial"/>
              </a:rPr>
              <a:t>aktuelle</a:t>
            </a:r>
            <a:r>
              <a:rPr b="0" i="0" lang="de" sz="1600" u="none" cap="none" strike="noStrike">
                <a:solidFill>
                  <a:schemeClr val="dk1"/>
                </a:solidFill>
                <a:latin typeface="Arial"/>
                <a:ea typeface="Arial"/>
                <a:cs typeface="Arial"/>
                <a:sym typeface="Arial"/>
              </a:rPr>
              <a:t> Objekt (das, in dessen Kontext</a:t>
            </a:r>
            <a:r>
              <a:rPr lang="de"/>
              <a:t> der Code steht)</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Es kann </a:t>
            </a:r>
            <a:r>
              <a:rPr b="1" i="0" lang="de" sz="1600" u="none" cap="none" strike="noStrike">
                <a:solidFill>
                  <a:schemeClr val="dk1"/>
                </a:solidFill>
              </a:rPr>
              <a:t>nur in nicht-statisches Kontexten</a:t>
            </a:r>
            <a:r>
              <a:rPr b="0" i="0" lang="de" sz="1600" u="none" cap="none" strike="noStrike">
                <a:solidFill>
                  <a:schemeClr val="dk1"/>
                </a:solidFill>
                <a:latin typeface="Arial"/>
                <a:ea typeface="Arial"/>
                <a:cs typeface="Arial"/>
                <a:sym typeface="Arial"/>
              </a:rPr>
              <a:t> (z.B. Methoden) verwendet werden, da nur dort klar ist, auf welche Instanz der Klasse es sich bezieht.</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Mehr zu “this” wird es auf den folgenden Folien geben</a:t>
            </a:r>
            <a:endParaRPr b="0" i="0" sz="1600" u="none" cap="none" strike="noStrike">
              <a:solidFill>
                <a:schemeClr val="dk1"/>
              </a:solidFill>
              <a:latin typeface="Arial"/>
              <a:ea typeface="Arial"/>
              <a:cs typeface="Arial"/>
              <a:sym typeface="Arial"/>
            </a:endParaRPr>
          </a:p>
        </p:txBody>
      </p:sp>
      <p:pic>
        <p:nvPicPr>
          <p:cNvPr id="111" name="Google Shape;111;p20"/>
          <p:cNvPicPr preferRelativeResize="0"/>
          <p:nvPr/>
        </p:nvPicPr>
        <p:blipFill>
          <a:blip r:embed="rId3">
            <a:alphaModFix/>
          </a:blip>
          <a:stretch>
            <a:fillRect/>
          </a:stretch>
        </p:blipFill>
        <p:spPr>
          <a:xfrm>
            <a:off x="2346100" y="3040175"/>
            <a:ext cx="2980075" cy="616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1.1.3. null</a:t>
            </a:r>
            <a:endParaRPr/>
          </a:p>
        </p:txBody>
      </p:sp>
      <p:sp>
        <p:nvSpPr>
          <p:cNvPr id="117" name="Google Shape;117;p21"/>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i="1" lang="de"/>
              <a:t>null</a:t>
            </a:r>
            <a:r>
              <a:rPr lang="de"/>
              <a:t> bezeichnet einfach einfach eine leere Referenz.</a:t>
            </a:r>
            <a:endParaRPr/>
          </a:p>
          <a:p>
            <a:pPr indent="0" lvl="0" marL="0" rtl="0" algn="l">
              <a:spcBef>
                <a:spcPts val="320"/>
              </a:spcBef>
              <a:spcAft>
                <a:spcPts val="0"/>
              </a:spcAft>
              <a:buNone/>
            </a:pPr>
            <a:r>
              <a:rPr lang="de"/>
              <a:t>Auf deutsch wäre </a:t>
            </a:r>
            <a:r>
              <a:rPr i="1" lang="de"/>
              <a:t>null</a:t>
            </a:r>
            <a:r>
              <a:rPr lang="de"/>
              <a:t> sowas wie “Kein Objekt”. </a:t>
            </a:r>
            <a:endParaRPr/>
          </a:p>
          <a:p>
            <a:pPr indent="0" lvl="0" marL="0" rtl="0" algn="l">
              <a:spcBef>
                <a:spcPts val="320"/>
              </a:spcBef>
              <a:spcAft>
                <a:spcPts val="0"/>
              </a:spcAft>
              <a:buNone/>
            </a:pPr>
            <a:r>
              <a:rPr lang="de"/>
              <a:t>Methoden- und Attributs-Aufrufe auf null-Objekten werfen NullPointerExceptions.</a:t>
            </a:r>
            <a:endParaRPr/>
          </a:p>
        </p:txBody>
      </p:sp>
      <p:pic>
        <p:nvPicPr>
          <p:cNvPr id="118" name="Google Shape;118;p21"/>
          <p:cNvPicPr preferRelativeResize="0"/>
          <p:nvPr/>
        </p:nvPicPr>
        <p:blipFill>
          <a:blip r:embed="rId3">
            <a:alphaModFix/>
          </a:blip>
          <a:stretch>
            <a:fillRect/>
          </a:stretch>
        </p:blipFill>
        <p:spPr>
          <a:xfrm>
            <a:off x="1600795" y="2228274"/>
            <a:ext cx="5030005" cy="53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1.1.4. final</a:t>
            </a:r>
            <a:endParaRPr/>
          </a:p>
        </p:txBody>
      </p:sp>
      <p:sp>
        <p:nvSpPr>
          <p:cNvPr id="124" name="Google Shape;124;p22"/>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Als final deklarierte Variablen sind unveränderlich. Ihnen muss bei der Deklaration direkt auch einen Wert zugewiesen werden. Sie werden auch als Konstanten bezeichnet.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Konstanten werden in der Regel dadurch gekennzeichnet, dass ihr Name ausschließlich aus Großbuchstaben besteht.</a:t>
            </a:r>
            <a:endParaRPr b="0" i="0" sz="1600" u="none" cap="none" strike="noStrike">
              <a:solidFill>
                <a:schemeClr val="dk1"/>
              </a:solidFill>
              <a:latin typeface="Arial"/>
              <a:ea typeface="Arial"/>
              <a:cs typeface="Arial"/>
              <a:sym typeface="Arial"/>
            </a:endParaRPr>
          </a:p>
        </p:txBody>
      </p:sp>
      <p:pic>
        <p:nvPicPr>
          <p:cNvPr id="125" name="Google Shape;125;p22"/>
          <p:cNvPicPr preferRelativeResize="0"/>
          <p:nvPr/>
        </p:nvPicPr>
        <p:blipFill rotWithShape="1">
          <a:blip r:embed="rId3">
            <a:alphaModFix/>
          </a:blip>
          <a:srcRect b="0" l="0" r="0" t="0"/>
          <a:stretch/>
        </p:blipFill>
        <p:spPr>
          <a:xfrm>
            <a:off x="2346063" y="1657947"/>
            <a:ext cx="4451875" cy="27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1.2. Attribute und Klassenvariablen</a:t>
            </a:r>
            <a:endParaRPr/>
          </a:p>
        </p:txBody>
      </p:sp>
      <p:sp>
        <p:nvSpPr>
          <p:cNvPr id="131" name="Google Shape;131;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Attribute (non-static)</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32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Hat eine Klasse ein nicht-statisches Attribut, so hat jede Objektinstanz ein eigenes solches Attribut. Ein Beispiel wäre der Name einer Person, denn jede Person hat einen eigenen Namen.</a:t>
            </a:r>
            <a:endParaRPr b="0" i="0" sz="1600" u="none" cap="none" strike="noStrike">
              <a:solidFill>
                <a:schemeClr val="dk1"/>
              </a:solidFill>
              <a:latin typeface="Arial"/>
              <a:ea typeface="Arial"/>
              <a:cs typeface="Arial"/>
              <a:sym typeface="Arial"/>
            </a:endParaRPr>
          </a:p>
          <a:p>
            <a:pPr indent="0" lvl="0" marL="91440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914400" marR="0" rtl="0" algn="l">
              <a:lnSpc>
                <a:spcPct val="100000"/>
              </a:lnSpc>
              <a:spcBef>
                <a:spcPts val="320"/>
              </a:spcBef>
              <a:spcAft>
                <a:spcPts val="0"/>
              </a:spcAft>
              <a:buClr>
                <a:srgbClr val="000000"/>
              </a:buClr>
              <a:buSzPts val="1400"/>
              <a:buFont typeface="Arial"/>
              <a:buNone/>
            </a:pP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Klassenvariablen (static)</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32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Hat eine Klasse ein statisches Attribut (Klassenvariable), so greift jede Objektinstanz auf die gleiche Variable zu. Ein Beispiel wäre eine Zähler-Variable, die die Anzahl der erstellten Person-Instanzen zählt.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132" name="Google Shape;132;p23"/>
          <p:cNvPicPr preferRelativeResize="0"/>
          <p:nvPr/>
        </p:nvPicPr>
        <p:blipFill rotWithShape="1">
          <a:blip r:embed="rId3">
            <a:alphaModFix/>
          </a:blip>
          <a:srcRect b="0" l="0" r="0" t="0"/>
          <a:stretch/>
        </p:blipFill>
        <p:spPr>
          <a:xfrm>
            <a:off x="3792250" y="1697500"/>
            <a:ext cx="2165975" cy="1035150"/>
          </a:xfrm>
          <a:prstGeom prst="rect">
            <a:avLst/>
          </a:prstGeom>
          <a:noFill/>
          <a:ln>
            <a:noFill/>
          </a:ln>
        </p:spPr>
      </p:pic>
      <p:pic>
        <p:nvPicPr>
          <p:cNvPr id="133" name="Google Shape;133;p23"/>
          <p:cNvPicPr preferRelativeResize="0"/>
          <p:nvPr/>
        </p:nvPicPr>
        <p:blipFill rotWithShape="1">
          <a:blip r:embed="rId4">
            <a:alphaModFix/>
          </a:blip>
          <a:srcRect b="0" l="0" r="0" t="0"/>
          <a:stretch/>
        </p:blipFill>
        <p:spPr>
          <a:xfrm>
            <a:off x="3588788" y="4067325"/>
            <a:ext cx="2655200" cy="369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 Methoden und Funktionen</a:t>
            </a:r>
            <a:endParaRPr/>
          </a:p>
        </p:txBody>
      </p:sp>
      <p:sp>
        <p:nvSpPr>
          <p:cNvPr id="139" name="Google Shape;139;p24"/>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Methoden (non-static)</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Methoden beziehen sich immer auf eine bestimmte Objektinstanz (ähnlich zu Attributen). Hier kann man mit “this” (o</a:t>
            </a:r>
            <a:r>
              <a:rPr lang="de"/>
              <a:t>der auch ohne “this”, wenn es keine Namenskonflikte gibt) </a:t>
            </a:r>
            <a:r>
              <a:rPr b="0" i="0" lang="de" sz="1600" u="none" cap="none" strike="noStrike">
                <a:solidFill>
                  <a:schemeClr val="dk1"/>
                </a:solidFill>
                <a:latin typeface="Arial"/>
                <a:ea typeface="Arial"/>
                <a:cs typeface="Arial"/>
                <a:sym typeface="Arial"/>
              </a:rPr>
              <a:t>auf die Attribute der Instanz, </a:t>
            </a:r>
            <a:r>
              <a:rPr b="0" i="1" lang="de" sz="1600" u="none" cap="none" strike="noStrike">
                <a:solidFill>
                  <a:schemeClr val="dk1"/>
                </a:solidFill>
                <a:latin typeface="Arial"/>
                <a:ea typeface="Arial"/>
                <a:cs typeface="Arial"/>
                <a:sym typeface="Arial"/>
              </a:rPr>
              <a:t>auch aber auf statische Klassenvariablen</a:t>
            </a:r>
            <a:r>
              <a:rPr b="0" i="0" lang="de" sz="1600" u="none" cap="none" strike="noStrike">
                <a:solidFill>
                  <a:schemeClr val="dk1"/>
                </a:solidFill>
                <a:latin typeface="Arial"/>
                <a:ea typeface="Arial"/>
                <a:cs typeface="Arial"/>
                <a:sym typeface="Arial"/>
              </a:rPr>
              <a:t> zugreifen.</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Funktionen (static)</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Funktionen gehören zur gesamten Klasse, nicht zu einzelnen Objektinstanzen. Funktionen können dementsprechend auch nicht auf nicht-statische Attribute oder Methoden zugreifen (woher soll Java wissen, welche Objektinstanz der Klasse gemeint ist?)</a:t>
            </a:r>
            <a:endParaRPr b="0" i="0" sz="1600" u="none" cap="none" strike="noStrike">
              <a:solidFill>
                <a:schemeClr val="dk1"/>
              </a:solidFill>
              <a:latin typeface="Arial"/>
              <a:ea typeface="Arial"/>
              <a:cs typeface="Arial"/>
              <a:sym typeface="Arial"/>
            </a:endParaRPr>
          </a:p>
        </p:txBody>
      </p:sp>
      <p:pic>
        <p:nvPicPr>
          <p:cNvPr id="140" name="Google Shape;140;p24"/>
          <p:cNvPicPr preferRelativeResize="0"/>
          <p:nvPr/>
        </p:nvPicPr>
        <p:blipFill rotWithShape="1">
          <a:blip r:embed="rId3">
            <a:alphaModFix/>
          </a:blip>
          <a:srcRect b="0" l="0" r="0" t="0"/>
          <a:stretch/>
        </p:blipFill>
        <p:spPr>
          <a:xfrm>
            <a:off x="4572000" y="1861700"/>
            <a:ext cx="2698151" cy="710050"/>
          </a:xfrm>
          <a:prstGeom prst="rect">
            <a:avLst/>
          </a:prstGeom>
          <a:noFill/>
          <a:ln>
            <a:noFill/>
          </a:ln>
        </p:spPr>
      </p:pic>
      <p:pic>
        <p:nvPicPr>
          <p:cNvPr id="141" name="Google Shape;141;p24"/>
          <p:cNvPicPr preferRelativeResize="0"/>
          <p:nvPr/>
        </p:nvPicPr>
        <p:blipFill rotWithShape="1">
          <a:blip r:embed="rId4">
            <a:alphaModFix/>
          </a:blip>
          <a:srcRect b="0" l="0" r="0" t="0"/>
          <a:stretch/>
        </p:blipFill>
        <p:spPr>
          <a:xfrm>
            <a:off x="3235138" y="3612300"/>
            <a:ext cx="3262826" cy="828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