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CAC84C-9329-4D60-9707-FE62AAB93BE5}">
  <a:tblStyle styleId="{76CAC84C-9329-4D60-9707-FE62AAB93B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652c19c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652c19c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652c19c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652c19c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0fe1447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0fe1447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652c19c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652c19c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digitalocean.com/community/tutorials/how-to-create-ssh-keys-with-openssh-on-macos-or-linux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linode.com/docs/guides/how-to-install-git-on-linux-mac-and-window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lab.com/users/sign_in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"/>
              <a:t>Programmieren 1 Zusatz-Tutorium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00 - Installation und Einführung in Java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2.3.1 Repository klonen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" sz="1100"/>
              <a:t>(nicht wichtig für das Tutorium)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Danach kannst du das Repository mit SSH klonen: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0" y="1305488"/>
            <a:ext cx="3982024" cy="265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6175" y="4188873"/>
            <a:ext cx="6023475" cy="17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5"/>
          <p:cNvCxnSpPr/>
          <p:nvPr/>
        </p:nvCxnSpPr>
        <p:spPr>
          <a:xfrm flipH="1">
            <a:off x="4131100" y="2271375"/>
            <a:ext cx="847800" cy="109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5"/>
          <p:cNvCxnSpPr/>
          <p:nvPr/>
        </p:nvCxnSpPr>
        <p:spPr>
          <a:xfrm flipH="1">
            <a:off x="4032550" y="2098550"/>
            <a:ext cx="765300" cy="63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5"/>
          <p:cNvSpPr txBox="1"/>
          <p:nvPr/>
        </p:nvSpPr>
        <p:spPr>
          <a:xfrm>
            <a:off x="4851850" y="1902075"/>
            <a:ext cx="69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Link kopieren</a:t>
            </a:r>
            <a:endParaRPr sz="500"/>
          </a:p>
        </p:txBody>
      </p:sp>
      <p:sp>
        <p:nvSpPr>
          <p:cNvPr id="156" name="Google Shape;156;p25"/>
          <p:cNvSpPr txBox="1"/>
          <p:nvPr/>
        </p:nvSpPr>
        <p:spPr>
          <a:xfrm>
            <a:off x="5085900" y="2814500"/>
            <a:ext cx="3316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Danach kannst du das Repository mit “git clone &lt;link&gt;” klonen. Mit “git pull” innerhalb des Verzeichnisses kannst du dir die Updates vom Remote Repository herunterladen.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2.4. Was du sonst noch brauchst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ist ein Tätigkeit mit nahezu keinen speziellen Erfordernissen.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Du brauchst: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Deinen Laptop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Einen Texteditor oder IDE (bitte nehmt zunächst einen Texteditor)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 Konsole / Terminal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Deinen Kopf</a:t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5186500" y="2686975"/>
            <a:ext cx="36210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Gute IDEs (für später):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Eclipse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 Code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IntelliJ IDEA (Community Edition / Education Edition)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431800" y="2686975"/>
            <a:ext cx="3621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Gute Texteditoren für den Anfang: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Sublime Text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Notepad++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gedit (Linux)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Editor (Windows)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Fragen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Es gibt keine dummen Fragen, Programmieren ist für die meisten hier Neuland</a:t>
            </a:r>
            <a:br>
              <a:rPr lang="de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Fragen hilft auch den anderen</a:t>
            </a:r>
            <a:br>
              <a:rPr lang="de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Ihr könnt fachliche und organisatorische Fragen jeglicher Art stellen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zur Vorlesung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zum Tutorium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 den Hausaufgaben (es gibt dann ggf. Hinweise, nicht die Lösungen)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Installation auf euren Geräten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Richtet eure Geräte jetzt gerne hier ein und fragt nach, wenn es Probleme gibt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Java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SSH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Git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ggf. Texteditor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 für dieses Semester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 0. 	</a:t>
            </a:r>
            <a:r>
              <a:rPr lang="de"/>
              <a:t>Installation und Einführung in Java</a:t>
            </a:r>
            <a:endParaRPr/>
          </a:p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Erste Schritte mit Java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Bedingungen und Parametrisierung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Arrays und Schleifen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Funktionen, Klassen und Pakete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Objektorientierung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Vererbung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Interfaces und Abstrakte Klassen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Polymorphismus, equals, toString, PBV/PBR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Rekursion 1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Rekursion 2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Exceptions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Puffer / Klausurvorbereitung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Puffer / Klausurvorbereitung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Die Kommandozeile</a:t>
            </a:r>
            <a:br>
              <a:rPr lang="de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Installation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Java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AutoNum type="arabicPeriod"/>
            </a:pPr>
            <a:r>
              <a:rPr lang="de">
                <a:solidFill>
                  <a:srgbClr val="9E9E9E"/>
                </a:solidFill>
              </a:rPr>
              <a:t>SSH (nicht wichtig für das Tutorium)</a:t>
            </a:r>
            <a:endParaRPr>
              <a:solidFill>
                <a:srgbClr val="9E9E9E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AutoNum type="arabicPeriod"/>
            </a:pPr>
            <a:r>
              <a:rPr lang="de">
                <a:solidFill>
                  <a:srgbClr val="9E9E9E"/>
                </a:solidFill>
              </a:rPr>
              <a:t>Git </a:t>
            </a:r>
            <a:r>
              <a:rPr lang="de">
                <a:solidFill>
                  <a:srgbClr val="9E9E9E"/>
                </a:solidFill>
              </a:rPr>
              <a:t>(nicht wichtig für das Tutorium)</a:t>
            </a:r>
            <a:endParaRPr>
              <a:solidFill>
                <a:srgbClr val="9E9E9E"/>
              </a:solidFill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AutoNum type="arabicPeriod"/>
            </a:pPr>
            <a:r>
              <a:rPr lang="de">
                <a:solidFill>
                  <a:srgbClr val="9E9E9E"/>
                </a:solidFill>
              </a:rPr>
              <a:t>Repository klonen</a:t>
            </a:r>
            <a:r>
              <a:rPr lang="de">
                <a:solidFill>
                  <a:srgbClr val="9E9E9E"/>
                </a:solidFill>
              </a:rPr>
              <a:t> (nicht wichtig für das Tutorium)</a:t>
            </a:r>
            <a:endParaRPr>
              <a:solidFill>
                <a:srgbClr val="9E9E9E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Was du sonst noch brauchst</a:t>
            </a:r>
            <a:br>
              <a:rPr lang="de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Installation auf euren Geräten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Die Kommandozeile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Synonyme: </a:t>
            </a:r>
            <a:endParaRPr/>
          </a:p>
          <a:p>
            <a:pPr indent="45720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Terminal, Eingabeaufforderung, Command line, CLI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Befehle: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	</a:t>
            </a:r>
            <a:endParaRPr/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919500" y="2198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{76CAC84C-9329-4D60-9707-FE62AAB93BE5}</a:tableStyleId>
              </a:tblPr>
              <a:tblGrid>
                <a:gridCol w="2731250"/>
                <a:gridCol w="2262125"/>
                <a:gridCol w="2212775"/>
              </a:tblGrid>
              <a:tr h="33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Linux / MacOS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Windows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Verzeichnis wechseln</a:t>
                      </a:r>
                      <a:endParaRPr b="1" sz="1000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cd &lt;Verzeichnis&gt;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3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Elemente im Verzeichnis anzeigen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ls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dir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Information über weitere Kommandos</a:t>
                      </a:r>
                      <a:endParaRPr b="1" sz="1000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help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3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Java-Datei kompilieren</a:t>
                      </a:r>
                      <a:endParaRPr b="1" sz="1000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javac &lt;Programm&gt;.java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3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java &lt;Programm&gt;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Installation von Java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Für die Programmiersprache Java gibt es mehrere installierbare Pakete: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JRE (Java Runtime Environment) 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notwendig zum Ausführen von Java Programmen, enthält u.A. die JVM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JDK (Java Development Kit)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notwendig zum Entwickeln von Java Programmen, enthält u.A. den Compiler und Bibliotheken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Ihr braucht </a:t>
            </a:r>
            <a:r>
              <a:rPr lang="de" u="sng"/>
              <a:t>nur das JDK</a:t>
            </a:r>
            <a:r>
              <a:rPr lang="de"/>
              <a:t>, da dieses </a:t>
            </a:r>
            <a:r>
              <a:rPr lang="de" u="sng"/>
              <a:t>das JRE bereits beinhaltet</a:t>
            </a:r>
            <a:r>
              <a:rPr lang="de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Installation von Java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Installationsanleitungen für verschiedene Betriebssysteme: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Windows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Manuell: </a:t>
            </a:r>
            <a:r>
              <a:rPr lang="de" sz="1300" u="sng">
                <a:solidFill>
                  <a:schemeClr val="accent1"/>
                </a:solidFill>
              </a:rPr>
              <a:t>https://learn.microsoft.com/de-de/java/openjdk/install</a:t>
            </a:r>
            <a:br>
              <a:rPr lang="de" sz="1300"/>
            </a:br>
            <a:endParaRPr sz="13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Linux (Ubuntu)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APT: </a:t>
            </a:r>
            <a:r>
              <a:rPr lang="de" sz="1300" u="sng">
                <a:solidFill>
                  <a:schemeClr val="accent1"/>
                </a:solidFill>
              </a:rPr>
              <a:t>https://wiki.ubuntuusers.de/Java/Installation/OpenJDK/</a:t>
            </a:r>
            <a:br>
              <a:rPr lang="de" sz="1300"/>
            </a:br>
            <a:endParaRPr sz="13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MacOS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Brew: </a:t>
            </a:r>
            <a:r>
              <a:rPr lang="de" sz="1300" u="sng">
                <a:solidFill>
                  <a:schemeClr val="accent1"/>
                </a:solidFill>
              </a:rPr>
              <a:t>https://mkyong.com/java/how-to-install-java-on-mac-osx/</a:t>
            </a:r>
            <a:endParaRPr sz="1300" u="sng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2.2. SSH Schlüsselpaar generieren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 sz="1100"/>
              <a:t>(nicht wichtig für das Tutorium)</a:t>
            </a:r>
            <a:endParaRPr sz="1100"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31800" y="969675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Zur automatischen Authentifizierung bei der Nutzung von Git wird ein sogenanntes SSH-Schlüsselpaar benötigt.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Dieses besteht aus einem öffentlichen und einem privaten Schlüssel.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Den öffentlichen Schlüssel stellt man Git zur Verfügung.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Generierung auf den verschiedenen Betriebssystemen: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00"/>
              <a:buChar char="●"/>
            </a:pPr>
            <a:r>
              <a:rPr lang="de" sz="1300" u="sng">
                <a:solidFill>
                  <a:schemeClr val="hlink"/>
                </a:solidFill>
                <a:hlinkClick r:id="rId3"/>
              </a:rPr>
              <a:t>https://www.digitalocean.com/community/tutorials/how-to-create-ssh-keys-with-openssh-on-macos-or-linux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2.3. Installation von 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" sz="1100"/>
              <a:t>(nicht wichtig für das Tutorium)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Git ist ein verteiltes Versionskontrollsystem (VCS). Das bedeutet, dass die Versionsdaten auf mehreren Geräten gleichzeitig liegen.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Sie liegen auf den Endgeräten der Nutzer ( =&gt; Repository) und auf einem Server, auf den die Nutzer zugreifen ( =&gt; remote Repository).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Zur Nutzung von Git gehört immer: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Das Programm Git auf eurem PC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Ein Cloud Hosting Dienst für das remote Repository (Github, Gitlab, Gitea, …)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=&gt; Git ≠ Github / Gitlab / Gitea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Anleitung zur Installation von Git: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https://www.linode.com/docs/guides/how-to-install-git-on-linux-mac-and-windows/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2.3. Installation von 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" sz="1100"/>
              <a:t>(nicht wichtig für das Tutorium)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31800" y="9203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Richte dir außerdem ein Nutzerkonto bei Gitlab ein: </a:t>
            </a:r>
            <a:r>
              <a:rPr lang="de" u="sng">
                <a:solidFill>
                  <a:schemeClr val="hlink"/>
                </a:solidFill>
                <a:hlinkClick r:id="rId3"/>
              </a:rPr>
              <a:t>https://gitlab.com/users/sign_in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Daraufhin kannst du zu deinem Gitlab Konto deinen öffentlichen SSH-Schlüssel hinzufügen, um problemlos mit deinen Remote Repositories interagieren können.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4">
            <a:alphaModFix/>
          </a:blip>
          <a:srcRect b="-6450" l="0" r="-6450" t="0"/>
          <a:stretch/>
        </p:blipFill>
        <p:spPr>
          <a:xfrm>
            <a:off x="431804" y="2082100"/>
            <a:ext cx="3870925" cy="257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2649" y="2082100"/>
            <a:ext cx="3636301" cy="2423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4"/>
          <p:cNvCxnSpPr/>
          <p:nvPr/>
        </p:nvCxnSpPr>
        <p:spPr>
          <a:xfrm flipH="1">
            <a:off x="3900800" y="2682850"/>
            <a:ext cx="436200" cy="27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4"/>
          <p:cNvCxnSpPr>
            <a:stCxn id="139" idx="3"/>
          </p:cNvCxnSpPr>
          <p:nvPr/>
        </p:nvCxnSpPr>
        <p:spPr>
          <a:xfrm>
            <a:off x="5145425" y="2938025"/>
            <a:ext cx="582300" cy="43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4"/>
          <p:cNvCxnSpPr/>
          <p:nvPr/>
        </p:nvCxnSpPr>
        <p:spPr>
          <a:xfrm flipH="1" rot="10800000">
            <a:off x="4814325" y="3390750"/>
            <a:ext cx="2452500" cy="29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4"/>
          <p:cNvCxnSpPr/>
          <p:nvPr/>
        </p:nvCxnSpPr>
        <p:spPr>
          <a:xfrm flipH="1" rot="10800000">
            <a:off x="4978900" y="3999575"/>
            <a:ext cx="2098500" cy="18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4"/>
          <p:cNvSpPr txBox="1"/>
          <p:nvPr/>
        </p:nvSpPr>
        <p:spPr>
          <a:xfrm>
            <a:off x="4226400" y="2387100"/>
            <a:ext cx="6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Einstellungen öffnen</a:t>
            </a:r>
            <a:endParaRPr sz="500"/>
          </a:p>
        </p:txBody>
      </p:sp>
      <p:sp>
        <p:nvSpPr>
          <p:cNvPr id="139" name="Google Shape;139;p24"/>
          <p:cNvSpPr txBox="1"/>
          <p:nvPr/>
        </p:nvSpPr>
        <p:spPr>
          <a:xfrm>
            <a:off x="4454225" y="2799575"/>
            <a:ext cx="69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SSH Schlüssel</a:t>
            </a:r>
            <a:endParaRPr sz="500"/>
          </a:p>
        </p:txBody>
      </p:sp>
      <p:sp>
        <p:nvSpPr>
          <p:cNvPr id="143" name="Google Shape;143;p24"/>
          <p:cNvSpPr txBox="1"/>
          <p:nvPr/>
        </p:nvSpPr>
        <p:spPr>
          <a:xfrm>
            <a:off x="4226400" y="3445475"/>
            <a:ext cx="69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Deinen öffentlichen Schlüssel einfügen</a:t>
            </a:r>
            <a:endParaRPr sz="500"/>
          </a:p>
        </p:txBody>
      </p:sp>
      <p:sp>
        <p:nvSpPr>
          <p:cNvPr id="144" name="Google Shape;144;p24"/>
          <p:cNvSpPr txBox="1"/>
          <p:nvPr/>
        </p:nvSpPr>
        <p:spPr>
          <a:xfrm>
            <a:off x="4372800" y="4067250"/>
            <a:ext cx="6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Schlüssel hinzufügen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