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0f7858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00f7858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f7858d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0f7858da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Operatoren</a:t>
            </a:r>
            <a:endParaRPr/>
          </a:p>
        </p:txBody>
      </p:sp>
      <p:sp>
        <p:nvSpPr>
          <p:cNvPr id="163" name="Google Shape;163;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(z.B.: String fullName = “David” + “ “ + “Gemen” [=&gt; “David Gemen”])</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Solltest du beim Programmieren einen Fehler gemacht haben, sodass das Programm nicht nur falsch, sondern gar nicht läuft, dann ist der Fehler meistens schnell gefunden (anders wenn das Programm falsch läuft, dann muss man selber auf die Suche gehen).</a:t>
            </a:r>
            <a:endParaRPr/>
          </a:p>
          <a:p>
            <a:pPr indent="0" lvl="0" marL="0" rtl="0" algn="l">
              <a:spcBef>
                <a:spcPts val="320"/>
              </a:spcBef>
              <a:spcAft>
                <a:spcPts val="0"/>
              </a:spcAft>
              <a:buNone/>
            </a:pPr>
            <a:r>
              <a:rPr lang="de"/>
              <a:t>Auf Fehler, die bewirken, dass das Programm nicht kompiliert werden kann, weist der Compiler hin:</a:t>
            </a:r>
            <a:endParaRPr/>
          </a:p>
        </p:txBody>
      </p:sp>
      <p:pic>
        <p:nvPicPr>
          <p:cNvPr id="170" name="Google Shape;170;p27"/>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71" name="Google Shape;171;p27"/>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a:t>
            </a:r>
            <a:endParaRPr/>
          </a:p>
        </p:txBody>
      </p:sp>
      <p:sp>
        <p:nvSpPr>
          <p:cNvPr id="183" name="Google Shape;183;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br>
              <a:rPr lang="de"/>
            </a:b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Dein Studiengang</a:t>
            </a:r>
            <a:br>
              <a:rPr lang="de"/>
            </a:br>
            <a:endParaRPr/>
          </a:p>
          <a:p>
            <a:pPr indent="-317500" lvl="0" marL="457200" rtl="0" algn="l">
              <a:spcBef>
                <a:spcPts val="0"/>
              </a:spcBef>
              <a:spcAft>
                <a:spcPts val="0"/>
              </a:spcAft>
              <a:buSzPts val="1400"/>
              <a:buChar char="●"/>
            </a:pPr>
            <a:r>
              <a:rPr lang="de"/>
              <a:t>Darauf soll folgende Ausgabe auf der Kommandozeile gemacht werden:</a:t>
            </a:r>
            <a:endParaRPr/>
          </a:p>
          <a:p>
            <a:pPr indent="0" lvl="0" marL="914400" rtl="0" algn="l">
              <a:spcBef>
                <a:spcPts val="320"/>
              </a:spcBef>
              <a:spcAft>
                <a:spcPts val="0"/>
              </a:spcAft>
              <a:buNone/>
            </a:pPr>
            <a:br>
              <a:rPr lang="de"/>
            </a:br>
            <a:r>
              <a:rPr lang="de"/>
              <a:t>“Ich heiße &lt;Name&gt;, bin &lt;Alter&gt; Jahre alt und studiere &lt;Studiengang&gt;”</a:t>
            </a:r>
            <a:br>
              <a:rPr lang="de"/>
            </a:br>
            <a:endParaRPr/>
          </a:p>
          <a:p>
            <a:pPr indent="-317500" lvl="0" marL="457200" rtl="0" algn="l">
              <a:spcBef>
                <a:spcPts val="320"/>
              </a:spcBef>
              <a:spcAft>
                <a:spcPts val="0"/>
              </a:spcAft>
              <a:buSzPts val="1400"/>
              <a:buChar char="●"/>
            </a:pPr>
            <a:r>
              <a:rPr lang="de"/>
              <a:t>Bei der Ausgabe soll auf die deklarierten Variablen zurückgegriffen werden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AutoNum type="arabicPeriod"/>
            </a:pPr>
            <a:r>
              <a:rPr lang="de" sz="1400"/>
              <a:t>Funktionsweise von Java</a:t>
            </a:r>
            <a:endParaRPr sz="1400"/>
          </a:p>
          <a:p>
            <a:pPr indent="-317500" lvl="1" marL="914400" rtl="0" algn="l">
              <a:spcBef>
                <a:spcPts val="0"/>
              </a:spcBef>
              <a:spcAft>
                <a:spcPts val="0"/>
              </a:spcAft>
              <a:buSzPts val="1400"/>
              <a:buAutoNum type="arabicPeriod"/>
            </a:pPr>
            <a:r>
              <a:rPr lang="de" sz="1400"/>
              <a:t>Sprachkonzepte von Java</a:t>
            </a:r>
            <a:endParaRPr sz="1400"/>
          </a:p>
          <a:p>
            <a:pPr indent="-317500" lvl="1" marL="914400" rtl="0" algn="l">
              <a:spcBef>
                <a:spcPts val="0"/>
              </a:spcBef>
              <a:spcAft>
                <a:spcPts val="0"/>
              </a:spcAft>
              <a:buSzPts val="1400"/>
              <a:buAutoNum type="arabicPeriod"/>
            </a:pPr>
            <a:r>
              <a:rPr lang="de" sz="1400"/>
              <a:t>Workflow</a:t>
            </a:r>
            <a:br>
              <a:rPr lang="de" sz="1400"/>
            </a:br>
            <a:endParaRPr sz="1400"/>
          </a:p>
          <a:p>
            <a:pPr indent="-317500" lvl="0" marL="457200" rtl="0" algn="l">
              <a:spcBef>
                <a:spcPts val="0"/>
              </a:spcBef>
              <a:spcAft>
                <a:spcPts val="0"/>
              </a:spcAft>
              <a:buClr>
                <a:schemeClr val="dk1"/>
              </a:buClr>
              <a:buSzPts val="1400"/>
              <a:buAutoNum type="arabicPeriod"/>
            </a:pPr>
            <a:r>
              <a:rPr lang="de" sz="1400"/>
              <a:t>Ein erstes Programm: “Hello World!”</a:t>
            </a:r>
            <a:br>
              <a:rPr lang="de" sz="1400"/>
            </a:br>
            <a:endParaRPr sz="1400"/>
          </a:p>
          <a:p>
            <a:pPr indent="-317500" lvl="0" marL="457200" rtl="0" algn="l">
              <a:spcBef>
                <a:spcPts val="0"/>
              </a:spcBef>
              <a:spcAft>
                <a:spcPts val="0"/>
              </a:spcAft>
              <a:buSzPts val="1400"/>
              <a:buAutoNum type="arabicPeriod"/>
            </a:pPr>
            <a:r>
              <a:rPr lang="de" sz="1400"/>
              <a:t>Variablen</a:t>
            </a:r>
            <a:endParaRPr sz="1400"/>
          </a:p>
          <a:p>
            <a:pPr indent="-317500" lvl="1" marL="914400" rtl="0" algn="l">
              <a:spcBef>
                <a:spcPts val="0"/>
              </a:spcBef>
              <a:spcAft>
                <a:spcPts val="0"/>
              </a:spcAft>
              <a:buSzPts val="1400"/>
              <a:buAutoNum type="arabicPeriod"/>
            </a:pPr>
            <a:r>
              <a:rPr lang="de" sz="1400"/>
              <a:t>Was sind Variablen?</a:t>
            </a:r>
            <a:endParaRPr sz="1400"/>
          </a:p>
          <a:p>
            <a:pPr indent="-317500" lvl="1" marL="914400" rtl="0" algn="l">
              <a:spcBef>
                <a:spcPts val="0"/>
              </a:spcBef>
              <a:spcAft>
                <a:spcPts val="0"/>
              </a:spcAft>
              <a:buSzPts val="1400"/>
              <a:buAutoNum type="arabicPeriod"/>
            </a:pPr>
            <a:r>
              <a:rPr lang="de" sz="1400"/>
              <a:t>Datentypen</a:t>
            </a:r>
            <a:endParaRPr sz="1400"/>
          </a:p>
          <a:p>
            <a:pPr indent="-317500" lvl="1" marL="914400" rtl="0" algn="l">
              <a:spcBef>
                <a:spcPts val="0"/>
              </a:spcBef>
              <a:spcAft>
                <a:spcPts val="0"/>
              </a:spcAft>
              <a:buSzPts val="1400"/>
              <a:buAutoNum type="arabicPeriod"/>
            </a:pPr>
            <a:r>
              <a:rPr lang="de" sz="1400"/>
              <a:t>Operatoren</a:t>
            </a:r>
            <a:br>
              <a:rPr lang="de" sz="1400"/>
            </a:br>
            <a:endParaRPr sz="1400"/>
          </a:p>
          <a:p>
            <a:pPr indent="-317500" lvl="0" marL="457200" rtl="0" algn="l">
              <a:spcBef>
                <a:spcPts val="0"/>
              </a:spcBef>
              <a:spcAft>
                <a:spcPts val="0"/>
              </a:spcAft>
              <a:buSzPts val="1400"/>
              <a:buAutoNum type="arabicPeriod"/>
            </a:pPr>
            <a:r>
              <a:rPr lang="de" sz="1400"/>
              <a:t>Fehlerbehandlung</a:t>
            </a:r>
            <a:endParaRPr sz="1400"/>
          </a:p>
          <a:p>
            <a:pPr indent="0" lvl="0" marL="0" rtl="0" algn="l">
              <a:spcBef>
                <a:spcPts val="320"/>
              </a:spcBef>
              <a:spcAft>
                <a:spcPts val="0"/>
              </a:spcAft>
              <a:buClr>
                <a:schemeClr val="dk1"/>
              </a:buClr>
              <a:buSzPts val="1100"/>
              <a:buFont typeface="Arial"/>
              <a:buNone/>
            </a:pPr>
            <a:r>
              <a:t/>
            </a:r>
            <a:endParaRPr sz="1400"/>
          </a:p>
          <a:p>
            <a:pPr indent="-317500" lvl="0" marL="457200" rtl="0" algn="l">
              <a:spcBef>
                <a:spcPts val="320"/>
              </a:spcBef>
              <a:spcAft>
                <a:spcPts val="0"/>
              </a:spcAft>
              <a:buClr>
                <a:schemeClr val="dk1"/>
              </a:buClr>
              <a:buSzPts val="1400"/>
              <a:buAutoNum type="arabicPeriod"/>
            </a:pPr>
            <a:r>
              <a:rPr lang="de" sz="1400"/>
              <a:t>Fragen</a:t>
            </a:r>
            <a:br>
              <a:rPr lang="de" sz="1400"/>
            </a:br>
            <a:endParaRPr sz="1400"/>
          </a:p>
          <a:p>
            <a:pPr indent="-317500" lvl="0" marL="457200" rtl="0" algn="l">
              <a:spcBef>
                <a:spcPts val="0"/>
              </a:spcBef>
              <a:spcAft>
                <a:spcPts val="0"/>
              </a:spcAft>
              <a:buClr>
                <a:schemeClr val="dk1"/>
              </a:buClr>
              <a:buSzPts val="1400"/>
              <a:buAutoNum type="arabicPeriod"/>
            </a:pPr>
            <a:r>
              <a:rPr lang="de" sz="1400"/>
              <a:t>Übungsaufgabe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.1. Sprachkonzepte von Java</a:t>
            </a:r>
            <a:endParaRPr/>
          </a:p>
        </p:txBody>
      </p:sp>
      <p:sp>
        <p:nvSpPr>
          <p:cNvPr id="99" name="Google Shape;99;p19"/>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320"/>
              </a:spcBef>
              <a:spcAft>
                <a:spcPts val="0"/>
              </a:spcAft>
              <a:buSzPts val="1400"/>
              <a:buChar char="●"/>
            </a:pPr>
            <a:r>
              <a:rPr b="1" lang="de"/>
              <a:t>Objektorientiert</a:t>
            </a:r>
            <a:endParaRPr b="1"/>
          </a:p>
          <a:p>
            <a:pPr indent="-342900" lvl="1" marL="914400" rtl="0" algn="l">
              <a:lnSpc>
                <a:spcPct val="100000"/>
              </a:lnSpc>
              <a:spcBef>
                <a:spcPts val="0"/>
              </a:spcBef>
              <a:spcAft>
                <a:spcPts val="0"/>
              </a:spcAft>
              <a:buSzPts val="1800"/>
              <a:buChar char="-"/>
            </a:pPr>
            <a:r>
              <a:rPr lang="de"/>
              <a:t>Für euch in den ersten zwei Wochen noch nicht so wichtig, aber hier ganz passend</a:t>
            </a:r>
            <a:endParaRPr/>
          </a:p>
          <a:p>
            <a:pPr indent="-342900" lvl="1" marL="914400" rtl="0" algn="l">
              <a:lnSpc>
                <a:spcPct val="100000"/>
              </a:lnSpc>
              <a:spcBef>
                <a:spcPts val="0"/>
              </a:spcBef>
              <a:spcAft>
                <a:spcPts val="0"/>
              </a:spcAft>
              <a:buSzPts val="1800"/>
              <a:buChar char="-"/>
            </a:pPr>
            <a:r>
              <a:rPr lang="de"/>
              <a:t>In Java ist (nahezu) </a:t>
            </a:r>
            <a:r>
              <a:rPr b="1" lang="de"/>
              <a:t>alles ein Objekt.</a:t>
            </a:r>
            <a:endParaRPr b="1"/>
          </a:p>
          <a:p>
            <a:pPr indent="-342900" lvl="1" marL="914400" rtl="0" algn="l">
              <a:lnSpc>
                <a:spcPct val="100000"/>
              </a:lnSpc>
              <a:spcBef>
                <a:spcPts val="0"/>
              </a:spcBef>
              <a:spcAft>
                <a:spcPts val="0"/>
              </a:spcAft>
              <a:buSzPts val="1800"/>
              <a:buChar char="-"/>
            </a:pPr>
            <a:r>
              <a:rPr lang="de"/>
              <a:t>Ein Klasse ist ein Datentyp, welcher bestimmte Attribute und Verhalten kapselt</a:t>
            </a:r>
            <a:endParaRPr/>
          </a:p>
          <a:p>
            <a:pPr indent="-342900" lvl="1" marL="914400" rtl="0" algn="l">
              <a:lnSpc>
                <a:spcPct val="100000"/>
              </a:lnSpc>
              <a:spcBef>
                <a:spcPts val="0"/>
              </a:spcBef>
              <a:spcAft>
                <a:spcPts val="0"/>
              </a:spcAft>
              <a:buSzPts val="1800"/>
              <a:buChar char="-"/>
            </a:pPr>
            <a:r>
              <a:rPr lang="de"/>
              <a:t>Eine Instanz einer Klasse nennt sich Objekt </a:t>
            </a:r>
            <a:endParaRPr/>
          </a:p>
          <a:p>
            <a:pPr indent="-342900" lvl="2" marL="1371600" rtl="0" algn="l">
              <a:lnSpc>
                <a:spcPct val="100000"/>
              </a:lnSpc>
              <a:spcBef>
                <a:spcPts val="0"/>
              </a:spcBef>
              <a:spcAft>
                <a:spcPts val="0"/>
              </a:spcAft>
              <a:buSzPts val="1800"/>
              <a:buChar char="→"/>
            </a:pPr>
            <a:r>
              <a:rPr lang="de"/>
              <a:t>Klasse: Person, Objekt/Instanz: Die Person David Gemen</a:t>
            </a:r>
            <a:endParaRPr/>
          </a:p>
          <a:p>
            <a:pPr indent="-342900" lvl="1" marL="914400" rtl="0" algn="l">
              <a:lnSpc>
                <a:spcPct val="100000"/>
              </a:lnSpc>
              <a:spcBef>
                <a:spcPts val="0"/>
              </a:spcBef>
              <a:spcAft>
                <a:spcPts val="0"/>
              </a:spcAft>
              <a:buSzPts val="1800"/>
              <a:buChar char="-"/>
            </a:pPr>
            <a:r>
              <a:rPr lang="de"/>
              <a:t>Komplexere Java-Programme sind ein Zusammenspiel kooperierender Objekte</a:t>
            </a:r>
            <a:endParaRPr/>
          </a:p>
          <a:p>
            <a:pPr indent="0" lvl="0" marL="914400" rtl="0" algn="l">
              <a:lnSpc>
                <a:spcPct val="100000"/>
              </a:lnSpc>
              <a:spcBef>
                <a:spcPts val="320"/>
              </a:spcBef>
              <a:spcAft>
                <a:spcPts val="0"/>
              </a:spcAft>
              <a:buSzPts val="1400"/>
              <a:buNone/>
            </a:pPr>
            <a:r>
              <a:t/>
            </a:r>
            <a:endParaRPr/>
          </a:p>
          <a:p>
            <a:pPr indent="-317500" lvl="0" marL="457200" rtl="0" algn="l">
              <a:lnSpc>
                <a:spcPct val="100000"/>
              </a:lnSpc>
              <a:spcBef>
                <a:spcPts val="320"/>
              </a:spcBef>
              <a:spcAft>
                <a:spcPts val="0"/>
              </a:spcAft>
              <a:buSzPts val="1400"/>
              <a:buChar char="●"/>
            </a:pPr>
            <a:r>
              <a:rPr b="1" lang="de"/>
              <a:t>Imperativ</a:t>
            </a:r>
            <a:endParaRPr b="1"/>
          </a:p>
          <a:p>
            <a:pPr indent="-342900" lvl="1" marL="914400" rtl="0" algn="l">
              <a:lnSpc>
                <a:spcPct val="100000"/>
              </a:lnSpc>
              <a:spcBef>
                <a:spcPts val="0"/>
              </a:spcBef>
              <a:spcAft>
                <a:spcPts val="0"/>
              </a:spcAft>
              <a:buSzPts val="1800"/>
              <a:buChar char="-"/>
            </a:pPr>
            <a:r>
              <a:rPr lang="de"/>
              <a:t>Java-Programmcode ist eine Reihe von Anweisungen an den Computer, die dieser in </a:t>
            </a:r>
            <a:r>
              <a:rPr b="1" lang="de"/>
              <a:t>vorgegebener Reihenfolge</a:t>
            </a:r>
            <a:r>
              <a:rPr lang="de"/>
              <a:t> (</a:t>
            </a:r>
            <a:r>
              <a:rPr b="1" lang="de"/>
              <a:t>von oben nach unten</a:t>
            </a:r>
            <a:r>
              <a:rPr lang="de"/>
              <a:t>, ggf. mit expliziten Sprüngen) ausführt.</a:t>
            </a:r>
            <a:endParaRPr/>
          </a:p>
          <a:p>
            <a:pPr indent="0" lvl="0" marL="914400" rtl="0" algn="l">
              <a:lnSpc>
                <a:spcPct val="100000"/>
              </a:lnSpc>
              <a:spcBef>
                <a:spcPts val="32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.2. Workflow</a:t>
            </a:r>
            <a:endParaRPr/>
          </a:p>
        </p:txBody>
      </p:sp>
      <p:sp>
        <p:nvSpPr>
          <p:cNvPr id="105" name="Google Shape;105;p20"/>
          <p:cNvSpPr txBox="1"/>
          <p:nvPr>
            <p:ph idx="1" type="body"/>
          </p:nvPr>
        </p:nvSpPr>
        <p:spPr>
          <a:xfrm>
            <a:off x="481175" y="884250"/>
            <a:ext cx="8375700" cy="337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400"/>
              <a:buNone/>
            </a:pPr>
            <a:r>
              <a:rPr lang="de"/>
              <a:t>Die meisten Programmiersprachen sind entweder </a:t>
            </a:r>
            <a:r>
              <a:rPr b="1" lang="de"/>
              <a:t>kompiliert</a:t>
            </a:r>
            <a:r>
              <a:rPr lang="de"/>
              <a:t> (Umwandlung des Programmcodes in Maschinencode, der dann ausgeführt wird) oder </a:t>
            </a:r>
            <a:r>
              <a:rPr b="1" lang="de"/>
              <a:t>interpretiert</a:t>
            </a:r>
            <a:r>
              <a:rPr lang="de"/>
              <a:t> (Direkte Ausführung des Programmcodes). Java hat beides: Kompilierung und Interpretation. </a:t>
            </a:r>
            <a:endParaRPr/>
          </a:p>
          <a:p>
            <a:pPr indent="-317500" lvl="0" marL="457200" rtl="0" algn="l">
              <a:lnSpc>
                <a:spcPct val="100000"/>
              </a:lnSpc>
              <a:spcBef>
                <a:spcPts val="320"/>
              </a:spcBef>
              <a:spcAft>
                <a:spcPts val="0"/>
              </a:spcAft>
              <a:buSzPts val="1400"/>
              <a:buChar char="➔"/>
            </a:pPr>
            <a:r>
              <a:rPr lang="de"/>
              <a:t>Der Vorteil: Plattformunabhängigkeit.</a:t>
            </a:r>
            <a:endParaRPr/>
          </a:p>
          <a:p>
            <a:pPr indent="0" lvl="0" marL="0" rtl="0" algn="l">
              <a:lnSpc>
                <a:spcPct val="100000"/>
              </a:lnSpc>
              <a:spcBef>
                <a:spcPts val="320"/>
              </a:spcBef>
              <a:spcAft>
                <a:spcPts val="0"/>
              </a:spcAft>
              <a:buSzPts val="1400"/>
              <a:buNone/>
            </a:pPr>
            <a:r>
              <a:t/>
            </a:r>
            <a:endParaRPr/>
          </a:p>
          <a:p>
            <a:pPr indent="0" lvl="0" marL="0" rtl="0" algn="l">
              <a:lnSpc>
                <a:spcPct val="100000"/>
              </a:lnSpc>
              <a:spcBef>
                <a:spcPts val="320"/>
              </a:spcBef>
              <a:spcAft>
                <a:spcPts val="0"/>
              </a:spcAft>
              <a:buSzPts val="1400"/>
              <a:buNone/>
            </a:pPr>
            <a:r>
              <a:t/>
            </a:r>
            <a:endParaRPr/>
          </a:p>
        </p:txBody>
      </p:sp>
      <p:pic>
        <p:nvPicPr>
          <p:cNvPr id="106" name="Google Shape;106;p20"/>
          <p:cNvPicPr preferRelativeResize="0"/>
          <p:nvPr/>
        </p:nvPicPr>
        <p:blipFill rotWithShape="1">
          <a:blip r:embed="rId3">
            <a:alphaModFix/>
          </a:blip>
          <a:srcRect b="0" l="0" r="0" t="0"/>
          <a:stretch/>
        </p:blipFill>
        <p:spPr>
          <a:xfrm>
            <a:off x="2019300" y="2097063"/>
            <a:ext cx="5105400" cy="216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Ein erstes Programm: “Hello World!”</a:t>
            </a:r>
            <a:endParaRPr/>
          </a:p>
        </p:txBody>
      </p:sp>
      <p:pic>
        <p:nvPicPr>
          <p:cNvPr id="112" name="Google Shape;112;p21"/>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a:t>
            </a:r>
            <a:r>
              <a:rPr lang="de"/>
              <a:t>. Ein erstes Programm: “Hello World!”</a:t>
            </a:r>
            <a:endParaRPr/>
          </a:p>
        </p:txBody>
      </p:sp>
      <p:pic>
        <p:nvPicPr>
          <p:cNvPr id="118" name="Google Shape;118;p22"/>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19" name="Google Shape;119;p22"/>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20" name="Google Shape;120;p22"/>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21" name="Google Shape;121;p22"/>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22" name="Google Shape;122;p22"/>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23" name="Google Shape;123;p22"/>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24" name="Google Shape;124;p22"/>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25" name="Google Shape;125;p22"/>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26" name="Google Shape;126;p22"/>
          <p:cNvCxnSpPr>
            <a:stCxn id="125"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27" name="Google Shape;127;p22"/>
          <p:cNvCxnSpPr>
            <a:stCxn id="125"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28" name="Google Shape;128;p22"/>
          <p:cNvCxnSpPr>
            <a:stCxn id="125"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29" name="Google Shape;129;p22"/>
          <p:cNvCxnSpPr>
            <a:stCxn id="125"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30" name="Google Shape;130;p22"/>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31" name="Google Shape;131;p22"/>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32" name="Google Shape;132;p22"/>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33" name="Google Shape;133;p22"/>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34" name="Google Shape;134;p22"/>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35" name="Google Shape;135;p22"/>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1" name="Google Shape;141;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feststehen.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 in dem sie deklariert sind und erst nach der Deklaration sichtbar.</a:t>
            </a:r>
            <a:endParaRPr/>
          </a:p>
        </p:txBody>
      </p:sp>
      <p:pic>
        <p:nvPicPr>
          <p:cNvPr id="150" name="Google Shape;150;p24"/>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Datentypen</a:t>
            </a:r>
            <a:endParaRPr/>
          </a:p>
        </p:txBody>
      </p:sp>
      <p:sp>
        <p:nvSpPr>
          <p:cNvPr id="156" name="Google Shape;156;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57" name="Google Shape;157;p25"/>
          <p:cNvPicPr preferRelativeResize="0"/>
          <p:nvPr/>
        </p:nvPicPr>
        <p:blipFill>
          <a:blip r:embed="rId3">
            <a:alphaModFix/>
          </a:blip>
          <a:stretch>
            <a:fillRect/>
          </a:stretch>
        </p:blipFill>
        <p:spPr>
          <a:xfrm>
            <a:off x="5711725" y="2371125"/>
            <a:ext cx="2279200" cy="156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