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b2d7b6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b2d7b6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a:t>
            </a:r>
            <a:r>
              <a:rPr lang="de" sz="800">
                <a:solidFill>
                  <a:schemeClr val="dk1"/>
                </a:solidFill>
              </a:rPr>
              <a:t> </a:t>
            </a:r>
            <a:r>
              <a:rPr b="0" i="0" lang="de" sz="800" u="none" cap="none" strike="noStrike">
                <a:solidFill>
                  <a:schemeClr val="dk1"/>
                </a:solidFill>
                <a:latin typeface="Arial"/>
                <a:ea typeface="Arial"/>
                <a:cs typeface="Arial"/>
                <a:sym typeface="Arial"/>
              </a:rPr>
              <a:t>|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SzPts val="11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03 -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67" name="Google Shape;167;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73" name="Google Shape;173;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sz="1400"/>
          </a:p>
          <a:p>
            <a:pPr indent="-317500" lvl="0" marL="457200" rtl="0" algn="l">
              <a:spcBef>
                <a:spcPts val="320"/>
              </a:spcBef>
              <a:spcAft>
                <a:spcPts val="0"/>
              </a:spcAft>
              <a:buSzPts val="1400"/>
              <a:buChar char="●"/>
            </a:pPr>
            <a:r>
              <a:rPr lang="de" sz="1400"/>
              <a:t>Initial übergibt man dem Programm eine Reihe von Namen als Kommandozeilenparameter, die dann in einem Array von passendem Datentyp gespeichert werden (Tipp: </a:t>
            </a:r>
            <a:r>
              <a:rPr i="1" lang="de" sz="1400"/>
              <a:t>args</a:t>
            </a:r>
            <a:r>
              <a:rPr lang="de" sz="1400"/>
              <a:t> ist ein String-Array).</a:t>
            </a:r>
            <a:endParaRPr sz="1400"/>
          </a:p>
          <a:p>
            <a:pPr indent="-317500" lvl="0" marL="457200" marR="0" rtl="0" algn="l">
              <a:lnSpc>
                <a:spcPct val="100000"/>
              </a:lnSpc>
              <a:spcBef>
                <a:spcPts val="0"/>
              </a:spcBef>
              <a:spcAft>
                <a:spcPts val="0"/>
              </a:spcAft>
              <a:buClr>
                <a:schemeClr val="dk1"/>
              </a:buClr>
              <a:buSzPts val="1400"/>
              <a:buFont typeface="Arial"/>
              <a:buChar char="●"/>
            </a:pPr>
            <a:r>
              <a:rPr b="0" i="0" lang="de" sz="1400" u="none" cap="none" strike="noStrike">
                <a:solidFill>
                  <a:schemeClr val="dk1"/>
                </a:solidFill>
                <a:latin typeface="Arial"/>
                <a:ea typeface="Arial"/>
                <a:cs typeface="Arial"/>
                <a:sym typeface="Arial"/>
              </a:rPr>
              <a:t>Das Programm soll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(oder v</a:t>
            </a:r>
            <a:r>
              <a:rPr lang="de" sz="1400"/>
              <a:t>on mir aus auch “beenden”) </a:t>
            </a:r>
            <a:r>
              <a:rPr b="0" i="0" lang="de" sz="1400" u="none" cap="none" strike="noStrike">
                <a:solidFill>
                  <a:schemeClr val="dk1"/>
                </a:solidFill>
                <a:latin typeface="Arial"/>
                <a:ea typeface="Arial"/>
                <a:cs typeface="Arial"/>
                <a:sym typeface="Arial"/>
              </a:rPr>
              <a:t>übergibt, ansonsten immer nach dem nächsten Namen fragen.</a:t>
            </a:r>
            <a:br>
              <a:rPr b="0" i="0" lang="de" sz="1400" u="none" cap="none" strike="noStrike">
                <a:solidFill>
                  <a:schemeClr val="dk1"/>
                </a:solidFill>
                <a:latin typeface="Arial"/>
                <a:ea typeface="Arial"/>
                <a:cs typeface="Arial"/>
                <a:sym typeface="Arial"/>
              </a:rPr>
            </a:br>
            <a:endParaRPr sz="1400"/>
          </a:p>
          <a:p>
            <a:pPr indent="-317500" lvl="0" marL="457200" rtl="0" algn="l">
              <a:spcBef>
                <a:spcPts val="320"/>
              </a:spcBef>
              <a:spcAft>
                <a:spcPts val="0"/>
              </a:spcAft>
              <a:buSzPts val="1400"/>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a:t>
            </a:r>
            <a:endParaRPr sz="1400"/>
          </a:p>
          <a:p>
            <a:pPr indent="-317500" lvl="0" marL="457200" rtl="0" algn="l">
              <a:spcBef>
                <a:spcPts val="320"/>
              </a:spcBef>
              <a:spcAft>
                <a:spcPts val="0"/>
              </a:spcAft>
              <a:buSzPts val="1400"/>
              <a:buChar char="●"/>
            </a:pPr>
            <a:r>
              <a:rPr lang="de" sz="1400"/>
              <a:t>optional: In jeder Iteration sollen alle aktuell gespeicherten Namen im Terminal ausgegeben werden</a:t>
            </a:r>
            <a:endParaRPr sz="1400"/>
          </a:p>
          <a:p>
            <a:pPr indent="-317500" lvl="0" marL="457200" rtl="0" algn="l">
              <a:spcBef>
                <a:spcPts val="0"/>
              </a:spcBef>
              <a:spcAft>
                <a:spcPts val="0"/>
              </a:spcAft>
              <a:buSzPts val="1400"/>
              <a:buChar char="●"/>
            </a:pPr>
            <a:r>
              <a:rPr lang="de" sz="1400"/>
              <a:t>Hinweis: Strings lassen sich nicht in jedem Fall sinnvoll mit dem == Operator vergleichen (kommen wir später noch zu, wenn dich der Hintergrund jetzt interessiert, frag uns gerne). Strings vergleicht man mit der equals-Methode (“&lt;string1&gt;.equals(&lt;string2&gt;)” anstatt “&lt;string1&gt; == &lt;string2&gt;”)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lang="de"/>
              <a:t>Mit &lt;array&gt;.length findet man die Länge des Arrays heraus. (z.B. weekdays.length)</a:t>
            </a:r>
            <a:endParaRPr/>
          </a:p>
          <a:p>
            <a:pPr indent="0" lvl="0" marL="0" marR="0" rtl="0" algn="l">
              <a:lnSpc>
                <a:spcPct val="100000"/>
              </a:lnSpc>
              <a:spcBef>
                <a:spcPts val="320"/>
              </a:spcBef>
              <a:spcAft>
                <a:spcPts val="0"/>
              </a:spcAft>
              <a:buClr>
                <a:schemeClr val="dk1"/>
              </a:buClr>
              <a:buSzPts val="1100"/>
              <a:buFont typeface="Arial"/>
              <a:buNone/>
            </a:pPr>
            <a:r>
              <a:t/>
            </a:r>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a:t>
            </a:r>
            <a:r>
              <a:rPr lang="de"/>
              <a:t>Tensoren</a:t>
            </a:r>
            <a:r>
              <a:rPr b="0" i="0" lang="de" sz="1600" u="none" cap="none" strike="noStrike">
                <a:solidFill>
                  <a:schemeClr val="dk1"/>
                </a:solidFill>
                <a:latin typeface="Arial"/>
                <a:ea typeface="Arial"/>
                <a:cs typeface="Arial"/>
                <a:sym typeface="Arial"/>
              </a:rPr>
              <a:t>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1902438" y="1536300"/>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pic>
        <p:nvPicPr>
          <p:cNvPr id="117" name="Google Shape;117;p20"/>
          <p:cNvPicPr preferRelativeResize="0"/>
          <p:nvPr/>
        </p:nvPicPr>
        <p:blipFill>
          <a:blip r:embed="rId5">
            <a:alphaModFix/>
          </a:blip>
          <a:stretch>
            <a:fillRect/>
          </a:stretch>
        </p:blipFill>
        <p:spPr>
          <a:xfrm>
            <a:off x="6824450" y="1536300"/>
            <a:ext cx="1394600" cy="1069925"/>
          </a:xfrm>
          <a:prstGeom prst="rect">
            <a:avLst/>
          </a:prstGeom>
          <a:noFill/>
          <a:ln>
            <a:noFill/>
          </a:ln>
        </p:spPr>
      </p:pic>
      <p:pic>
        <p:nvPicPr>
          <p:cNvPr id="118" name="Google Shape;118;p20"/>
          <p:cNvPicPr preferRelativeResize="0"/>
          <p:nvPr/>
        </p:nvPicPr>
        <p:blipFill>
          <a:blip r:embed="rId6">
            <a:alphaModFix/>
          </a:blip>
          <a:stretch>
            <a:fillRect/>
          </a:stretch>
        </p:blipFill>
        <p:spPr>
          <a:xfrm>
            <a:off x="6824450" y="1536300"/>
            <a:ext cx="1385039" cy="1069925"/>
          </a:xfrm>
          <a:prstGeom prst="rect">
            <a:avLst/>
          </a:prstGeom>
          <a:noFill/>
          <a:ln>
            <a:noFill/>
          </a:ln>
        </p:spPr>
      </p:pic>
      <p:cxnSp>
        <p:nvCxnSpPr>
          <p:cNvPr id="119" name="Google Shape;119;p20"/>
          <p:cNvCxnSpPr/>
          <p:nvPr/>
        </p:nvCxnSpPr>
        <p:spPr>
          <a:xfrm rot="10800000">
            <a:off x="7301300" y="2454075"/>
            <a:ext cx="489000" cy="8472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5" name="Google Shape;125;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6" name="Google Shape;126;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7" name="Google Shape;127;p21"/>
          <p:cNvSpPr txBox="1"/>
          <p:nvPr/>
        </p:nvSpPr>
        <p:spPr>
          <a:xfrm>
            <a:off x="431575" y="2918750"/>
            <a:ext cx="36174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lang="de" sz="1600"/>
              <a:t>“Ewige” Schleife: </a:t>
            </a:r>
            <a:endParaRPr sz="1600"/>
          </a:p>
        </p:txBody>
      </p:sp>
      <p:cxnSp>
        <p:nvCxnSpPr>
          <p:cNvPr id="128" name="Google Shape;128;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9" name="Google Shape;129;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30" name="Google Shape;130;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31" name="Google Shape;131;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pic>
        <p:nvPicPr>
          <p:cNvPr id="132" name="Google Shape;132;p21"/>
          <p:cNvPicPr preferRelativeResize="0"/>
          <p:nvPr/>
        </p:nvPicPr>
        <p:blipFill>
          <a:blip r:embed="rId5">
            <a:alphaModFix/>
          </a:blip>
          <a:stretch>
            <a:fillRect/>
          </a:stretch>
        </p:blipFill>
        <p:spPr>
          <a:xfrm>
            <a:off x="2162025" y="3995650"/>
            <a:ext cx="1223838" cy="25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8" name="Google Shape;138;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9" name="Google Shape;139;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40" name="Google Shape;140;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41" name="Google Shape;141;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2" name="Google Shape;142;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43" name="Google Shape;143;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4" name="Google Shape;144;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5" name="Google Shape;145;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6" name="Google Shape;146;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a:t>
            </a:r>
            <a:r>
              <a:rPr lang="de" sz="1600"/>
              <a:t>mit foreach</a:t>
            </a:r>
            <a:r>
              <a:rPr b="0" i="0" lang="de" sz="1600" u="none" cap="none" strike="noStrike">
                <a:solidFill>
                  <a:srgbClr val="000000"/>
                </a:solidFill>
                <a:latin typeface="Arial"/>
                <a:ea typeface="Arial"/>
                <a:cs typeface="Arial"/>
                <a:sym typeface="Arial"/>
              </a:rPr>
              <a:t>,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52" name="Google Shape;152;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320"/>
              </a:spcBef>
              <a:spcAft>
                <a:spcPts val="0"/>
              </a:spcAft>
              <a:buClr>
                <a:srgbClr val="000000"/>
              </a:buClr>
              <a:buSzPts val="1200"/>
              <a:buFont typeface="Arial"/>
              <a:buChar char="●"/>
            </a:pPr>
            <a:r>
              <a:rPr b="1" i="0" lang="de" sz="1400" u="none" cap="none" strike="noStrike">
                <a:solidFill>
                  <a:schemeClr val="dk1"/>
                </a:solidFill>
                <a:latin typeface="Arial"/>
                <a:ea typeface="Arial"/>
                <a:cs typeface="Arial"/>
                <a:sym typeface="Arial"/>
              </a:rPr>
              <a:t>break;</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Kann in Schleifen und switch-case-Statements </a:t>
            </a:r>
            <a:r>
              <a:rPr lang="de" sz="1400"/>
              <a:t> </a:t>
            </a:r>
            <a:r>
              <a:rPr b="0" i="0" lang="de" sz="1400" u="none" cap="none" strike="noStrike">
                <a:solidFill>
                  <a:schemeClr val="dk1"/>
                </a:solidFill>
                <a:latin typeface="Arial"/>
                <a:ea typeface="Arial"/>
                <a:cs typeface="Arial"/>
                <a:sym typeface="Arial"/>
              </a:rPr>
              <a:t>verwendet werden</a:t>
            </a:r>
            <a:endParaRPr b="1"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Kontrollstruktur wird an der Stelle beendet. Es wird bei dem Programmcode nach der</a:t>
            </a:r>
            <a:r>
              <a:rPr lang="de" sz="1400"/>
              <a:t> </a:t>
            </a:r>
            <a:r>
              <a:rPr b="0" i="0" lang="de" sz="1400" u="none" cap="none" strike="noStrike">
                <a:solidFill>
                  <a:schemeClr val="dk1"/>
                </a:solidFill>
                <a:latin typeface="Arial"/>
                <a:ea typeface="Arial"/>
                <a:cs typeface="Arial"/>
                <a:sym typeface="Arial"/>
              </a:rPr>
              <a:t>Kontrollstruktur weiter gelesen.</a:t>
            </a:r>
            <a:endParaRPr b="0" i="0" sz="1400" u="none" cap="none" strike="noStrike">
              <a:solidFill>
                <a:schemeClr val="dk1"/>
              </a:solidFill>
              <a:latin typeface="Arial"/>
              <a:ea typeface="Arial"/>
              <a:cs typeface="Arial"/>
              <a:sym typeface="Arial"/>
            </a:endParaRPr>
          </a:p>
          <a:p>
            <a:pPr indent="-317500" lvl="1" marL="914400" marR="0" rtl="0" algn="l">
              <a:lnSpc>
                <a:spcPct val="100000"/>
              </a:lnSpc>
              <a:spcBef>
                <a:spcPts val="0"/>
              </a:spcBef>
              <a:spcAft>
                <a:spcPts val="0"/>
              </a:spcAft>
              <a:buClr>
                <a:schemeClr val="dk1"/>
              </a:buClr>
              <a:buSzPts val="1400"/>
              <a:buFont typeface="Noto Sans Symbols"/>
              <a:buChar char="-"/>
            </a:pPr>
            <a:r>
              <a:rPr b="0" i="0" lang="de" sz="1400" u="none" cap="none" strike="noStrike">
                <a:solidFill>
                  <a:schemeClr val="dk1"/>
                </a:solidFill>
                <a:latin typeface="Arial"/>
                <a:ea typeface="Arial"/>
                <a:cs typeface="Arial"/>
                <a:sym typeface="Arial"/>
              </a:rPr>
              <a:t>mit dem break-Statement springt man immer</a:t>
            </a:r>
            <a:r>
              <a:rPr lang="de" sz="1400"/>
              <a:t> </a:t>
            </a:r>
            <a:r>
              <a:rPr b="0" i="0" lang="de" sz="1400" u="none" cap="none" strike="noStrike">
                <a:solidFill>
                  <a:schemeClr val="dk1"/>
                </a:solidFill>
                <a:latin typeface="Arial"/>
                <a:ea typeface="Arial"/>
                <a:cs typeface="Arial"/>
                <a:sym typeface="Arial"/>
              </a:rPr>
              <a:t>nur aus der innersten Schleife raus.</a:t>
            </a:r>
            <a:endParaRPr b="0" i="0" sz="1400" u="none" cap="none" strike="noStrike">
              <a:solidFill>
                <a:schemeClr val="dk1"/>
              </a:solidFill>
              <a:latin typeface="Arial"/>
              <a:ea typeface="Arial"/>
              <a:cs typeface="Arial"/>
              <a:sym typeface="Arial"/>
            </a:endParaRPr>
          </a:p>
        </p:txBody>
      </p:sp>
      <p:pic>
        <p:nvPicPr>
          <p:cNvPr id="153" name="Google Shape;153;p23"/>
          <p:cNvPicPr preferRelativeResize="0"/>
          <p:nvPr/>
        </p:nvPicPr>
        <p:blipFill>
          <a:blip r:embed="rId3">
            <a:alphaModFix/>
          </a:blip>
          <a:stretch>
            <a:fillRect/>
          </a:stretch>
        </p:blipFill>
        <p:spPr>
          <a:xfrm>
            <a:off x="3141925" y="2237075"/>
            <a:ext cx="2860150" cy="181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break &amp; continue</a:t>
            </a:r>
            <a:endParaRPr/>
          </a:p>
        </p:txBody>
      </p:sp>
      <p:sp>
        <p:nvSpPr>
          <p:cNvPr id="159" name="Google Shape;15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chemeClr val="dk1"/>
              </a:buClr>
              <a:buSzPts val="1200"/>
              <a:buChar char="●"/>
            </a:pPr>
            <a:r>
              <a:rPr b="1" lang="de" sz="1400"/>
              <a:t>continue;</a:t>
            </a:r>
            <a:endParaRPr sz="1400"/>
          </a:p>
          <a:p>
            <a:pPr indent="-317500" lvl="1" marL="914400" rtl="0" algn="l">
              <a:spcBef>
                <a:spcPts val="0"/>
              </a:spcBef>
              <a:spcAft>
                <a:spcPts val="0"/>
              </a:spcAft>
              <a:buSzPts val="1400"/>
              <a:buChar char="-"/>
            </a:pPr>
            <a:r>
              <a:rPr lang="de" sz="1400"/>
              <a:t>Kann nur in Schleifen verwendet werden</a:t>
            </a:r>
            <a:endParaRPr sz="1400"/>
          </a:p>
          <a:p>
            <a:pPr indent="-317500" lvl="1" marL="914400" rtl="0" algn="l">
              <a:spcBef>
                <a:spcPts val="0"/>
              </a:spcBef>
              <a:spcAft>
                <a:spcPts val="0"/>
              </a:spcAft>
              <a:buSzPts val="1400"/>
              <a:buChar char="-"/>
            </a:pPr>
            <a:r>
              <a:rPr lang="de" sz="1400"/>
              <a:t>Es wird direkt mit der nächsten Iteration der Schleife begonnen, ohne den weiteren Programmcode der aktuellen Iteration auszuführen.</a:t>
            </a:r>
            <a:endParaRPr sz="1400"/>
          </a:p>
          <a:p>
            <a:pPr indent="-317500" lvl="1" marL="914400" rtl="0" algn="l">
              <a:spcBef>
                <a:spcPts val="0"/>
              </a:spcBef>
              <a:spcAft>
                <a:spcPts val="0"/>
              </a:spcAft>
              <a:buSzPts val="1400"/>
              <a:buChar char="-"/>
            </a:pPr>
            <a:r>
              <a:rPr lang="de" sz="1400"/>
              <a:t>mit dem continue-Statement springt man in die nächste Iteration der innersten Schleife</a:t>
            </a:r>
            <a:endParaRPr/>
          </a:p>
        </p:txBody>
      </p:sp>
      <p:pic>
        <p:nvPicPr>
          <p:cNvPr id="160" name="Google Shape;160;p24"/>
          <p:cNvPicPr preferRelativeResize="0"/>
          <p:nvPr/>
        </p:nvPicPr>
        <p:blipFill>
          <a:blip r:embed="rId3">
            <a:alphaModFix/>
          </a:blip>
          <a:stretch>
            <a:fillRect/>
          </a:stretch>
        </p:blipFill>
        <p:spPr>
          <a:xfrm>
            <a:off x="1654150" y="2382100"/>
            <a:ext cx="2645950" cy="1617500"/>
          </a:xfrm>
          <a:prstGeom prst="rect">
            <a:avLst/>
          </a:prstGeom>
          <a:noFill/>
          <a:ln>
            <a:noFill/>
          </a:ln>
        </p:spPr>
      </p:pic>
      <p:pic>
        <p:nvPicPr>
          <p:cNvPr id="161" name="Google Shape;161;p24"/>
          <p:cNvPicPr preferRelativeResize="0"/>
          <p:nvPr/>
        </p:nvPicPr>
        <p:blipFill>
          <a:blip r:embed="rId4">
            <a:alphaModFix/>
          </a:blip>
          <a:stretch>
            <a:fillRect/>
          </a:stretch>
        </p:blipFill>
        <p:spPr>
          <a:xfrm>
            <a:off x="5460450" y="2382100"/>
            <a:ext cx="2627271" cy="161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