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8.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09 - Rekursion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6. Übungsaufgabe</a:t>
            </a:r>
            <a:endParaRPr/>
          </a:p>
        </p:txBody>
      </p:sp>
      <p:sp>
        <p:nvSpPr>
          <p:cNvPr id="168" name="Google Shape;168;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Ein weiterer bekannter Anwendungsfall für Rekursion sind die Fibonacci-Zahlen. Fibonacci Zahlen ergeben sich nach der Formel F(n) = F(n-2) + F(n-1), wobei F(0) = 0 und F(1) = 1 gilt.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F(2) = F(0) + F(1) = 0 + 1 = 1,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F(3) = F(1) + F(2) = 1 + 1 = 2,</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lang="de" sz="1500"/>
              <a:t>Deine Aufgabe ist es, eine rekursive Funktion zur Berechnung von Fibonacci-Zahlen zu schreiben. Die Funktion nimmt als Parameter den Index der Fibonacci-Zahl, es lässt sich also bspw. die 7. Fibonacci-Zahl berechnen, indem man die Funktion mit dem Parameter 7 aufruft.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Die Funktion lässt sich (wenn man das Abfangen von negativen Parametern rauslässt) in maximal 4 Zeilen schreiben.</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Wenn du damit fertig bist, kannst du die Rekursionsaufrufe analog zu dem Fakultäten-Beispiel, z.B. für den Parameter 5, visualisieren. Eine baumartige Darstellung bietet sich in diesem Kontext an.</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Was ist Rekursion?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Die Fakultät als rekursive Funktion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Rätsel: Was machen diese Funktionen?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Rekursives Durchsuchen von Dateisystemen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ist Rekursion?</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Rekursion ist ein Vorgang mit folgenden Eigenschaften: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selbst-definierend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sich selber enthaltend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prinzipiell unendlich</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In der Programmierung erfreut sich Rekursion hoher Beliebtheit, da viele Algorithmen auf rekursive Weise sehr knapp und dennoch intuitiv beschrieben werden können. Damit der Vorgang aber auch ein Algorithmus ist, muss er endlich sein. Daher haben rekursive Funktionen in der Programmierung in der Regel eine Abbruchbedingung.</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Im wesentlichen ist Rekursion nichts anderes, als </a:t>
            </a:r>
            <a:r>
              <a:rPr b="1" i="0" lang="de" sz="1600" u="none" cap="none" strike="noStrike">
                <a:solidFill>
                  <a:schemeClr val="dk1"/>
                </a:solidFill>
              </a:rPr>
              <a:t>eine sich selber wieder aufrufende Funktion oder Methode</a:t>
            </a:r>
            <a:r>
              <a:rPr b="0" i="0" lang="de" sz="1600" u="none" cap="none" strike="noStrike">
                <a:solidFill>
                  <a:schemeClr val="dk1"/>
                </a:solidFill>
                <a:latin typeface="Arial"/>
                <a:ea typeface="Arial"/>
                <a:cs typeface="Arial"/>
                <a:sym typeface="Arial"/>
              </a:rPr>
              <a:t>. Das sinnvoll zu gestalten ist die Kunst.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Fakultät einer Zahl ist das Produkt aus dieser Zahl und allen kleineren natürlichen Zahlen: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4! = 4 * 3 * 2 * 1 = 24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schauen uns mal an, wie man das </a:t>
            </a:r>
            <a:r>
              <a:rPr b="1" i="0" lang="de" sz="1600" u="none" cap="none" strike="noStrike">
                <a:solidFill>
                  <a:schemeClr val="dk1"/>
                </a:solidFill>
              </a:rPr>
              <a:t>iterativ</a:t>
            </a:r>
            <a:r>
              <a:rPr b="0" i="0" lang="de" sz="1600" u="none" cap="none" strike="noStrike">
                <a:solidFill>
                  <a:schemeClr val="dk1"/>
                </a:solidFill>
                <a:latin typeface="Arial"/>
                <a:ea typeface="Arial"/>
                <a:cs typeface="Arial"/>
                <a:sym typeface="Arial"/>
              </a:rPr>
              <a:t> lösen könnte:</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rotWithShape="1">
          <a:blip r:embed="rId3">
            <a:alphaModFix/>
          </a:blip>
          <a:srcRect b="0" l="0" r="0" t="0"/>
          <a:stretch/>
        </p:blipFill>
        <p:spPr>
          <a:xfrm>
            <a:off x="2539438" y="2257500"/>
            <a:ext cx="4065126" cy="217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10" name="Google Shape;110;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iterative Ansatz funktioniert zwar, ist aber nicht der eleganteste.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Idee hinter dem rekursiven Algorithmus ist folgende: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n! = n * (n-1) * ... * 1 	⇔	n! = n * (n-1)! 	(Die Fakultät ist also selbst-definierend) </a:t>
            </a:r>
            <a:endParaRPr b="0" i="0" sz="1600" u="none" cap="none" strike="noStrike">
              <a:solidFill>
                <a:schemeClr val="dk1"/>
              </a:solidFill>
              <a:latin typeface="Arial"/>
              <a:ea typeface="Arial"/>
              <a:cs typeface="Arial"/>
              <a:sym typeface="Arial"/>
            </a:endParaRPr>
          </a:p>
        </p:txBody>
      </p:sp>
      <p:pic>
        <p:nvPicPr>
          <p:cNvPr id="111" name="Google Shape;111;p20"/>
          <p:cNvPicPr preferRelativeResize="0"/>
          <p:nvPr/>
        </p:nvPicPr>
        <p:blipFill rotWithShape="1">
          <a:blip r:embed="rId3">
            <a:alphaModFix/>
          </a:blip>
          <a:srcRect b="0" l="0" r="0" t="0"/>
          <a:stretch/>
        </p:blipFill>
        <p:spPr>
          <a:xfrm>
            <a:off x="2545925" y="2239200"/>
            <a:ext cx="4052151" cy="197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6689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17" name="Google Shape;117;p21"/>
          <p:cNvSpPr/>
          <p:nvPr>
            <p:ph idx="2" type="chart"/>
          </p:nvPr>
        </p:nvSpPr>
        <p:spPr>
          <a:xfrm>
            <a:off x="431800" y="905679"/>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Rekursion kann man wie folgt darstellen: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factorial(5)</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factorial(3)</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factorial(2)</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factorial(1)</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factorial(0)</a:t>
            </a:r>
            <a:endParaRPr b="0" i="0" sz="1600" u="none" cap="none" strike="noStrike">
              <a:solidFill>
                <a:schemeClr val="dk1"/>
              </a:solidFill>
              <a:latin typeface="Arial"/>
              <a:ea typeface="Arial"/>
              <a:cs typeface="Arial"/>
              <a:sym typeface="Arial"/>
            </a:endParaRPr>
          </a:p>
        </p:txBody>
      </p:sp>
      <p:pic>
        <p:nvPicPr>
          <p:cNvPr id="118" name="Google Shape;118;p21"/>
          <p:cNvPicPr preferRelativeResize="0"/>
          <p:nvPr/>
        </p:nvPicPr>
        <p:blipFill rotWithShape="1">
          <a:blip r:embed="rId3">
            <a:alphaModFix/>
          </a:blip>
          <a:srcRect b="0" l="0" r="0" t="0"/>
          <a:stretch/>
        </p:blipFill>
        <p:spPr>
          <a:xfrm>
            <a:off x="4725175" y="1787937"/>
            <a:ext cx="3724551" cy="1814525"/>
          </a:xfrm>
          <a:prstGeom prst="rect">
            <a:avLst/>
          </a:prstGeom>
          <a:noFill/>
          <a:ln>
            <a:noFill/>
          </a:ln>
        </p:spPr>
      </p:pic>
      <p:sp>
        <p:nvSpPr>
          <p:cNvPr id="119" name="Google Shape;119;p21"/>
          <p:cNvSpPr/>
          <p:nvPr/>
        </p:nvSpPr>
        <p:spPr>
          <a:xfrm>
            <a:off x="617225" y="19833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1041200" y="2300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1506325" y="257615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1938525" y="28721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2387200" y="3144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3324750" y="29700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431800" y="198330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126" name="Google Shape;126;p21"/>
          <p:cNvSpPr txBox="1"/>
          <p:nvPr/>
        </p:nvSpPr>
        <p:spPr>
          <a:xfrm>
            <a:off x="757025" y="225025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3.</a:t>
            </a:r>
            <a:endParaRPr b="0" i="0" sz="1000" u="none" cap="none" strike="noStrike">
              <a:solidFill>
                <a:srgbClr val="000000"/>
              </a:solidFill>
              <a:latin typeface="Arial"/>
              <a:ea typeface="Arial"/>
              <a:cs typeface="Arial"/>
              <a:sym typeface="Arial"/>
            </a:endParaRPr>
          </a:p>
        </p:txBody>
      </p:sp>
      <p:sp>
        <p:nvSpPr>
          <p:cNvPr id="127" name="Google Shape;127;p21"/>
          <p:cNvSpPr txBox="1"/>
          <p:nvPr/>
        </p:nvSpPr>
        <p:spPr>
          <a:xfrm>
            <a:off x="1312775" y="258895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sp>
        <p:nvSpPr>
          <p:cNvPr id="128" name="Google Shape;128;p21"/>
          <p:cNvSpPr txBox="1"/>
          <p:nvPr/>
        </p:nvSpPr>
        <p:spPr>
          <a:xfrm>
            <a:off x="1715975" y="287210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5.</a:t>
            </a:r>
            <a:endParaRPr b="0" i="0" sz="1000" u="none" cap="none" strike="noStrike">
              <a:solidFill>
                <a:srgbClr val="000000"/>
              </a:solidFill>
              <a:latin typeface="Arial"/>
              <a:ea typeface="Arial"/>
              <a:cs typeface="Arial"/>
              <a:sym typeface="Arial"/>
            </a:endParaRPr>
          </a:p>
        </p:txBody>
      </p:sp>
      <p:sp>
        <p:nvSpPr>
          <p:cNvPr id="129" name="Google Shape;129;p21"/>
          <p:cNvSpPr txBox="1"/>
          <p:nvPr/>
        </p:nvSpPr>
        <p:spPr>
          <a:xfrm>
            <a:off x="2160625" y="3144275"/>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6.</a:t>
            </a:r>
            <a:endParaRPr b="0" i="0" sz="1000" u="none" cap="none" strike="noStrike">
              <a:solidFill>
                <a:srgbClr val="000000"/>
              </a:solidFill>
              <a:latin typeface="Arial"/>
              <a:ea typeface="Arial"/>
              <a:cs typeface="Arial"/>
              <a:sym typeface="Arial"/>
            </a:endParaRPr>
          </a:p>
        </p:txBody>
      </p:sp>
      <p:sp>
        <p:nvSpPr>
          <p:cNvPr id="130" name="Google Shape;130;p21"/>
          <p:cNvSpPr/>
          <p:nvPr/>
        </p:nvSpPr>
        <p:spPr>
          <a:xfrm>
            <a:off x="640527" y="1473100"/>
            <a:ext cx="67225" cy="263350"/>
          </a:xfrm>
          <a:custGeom>
            <a:rect b="b" l="l" r="r" t="t"/>
            <a:pathLst>
              <a:path extrusionOk="0" h="10534" w="2689">
                <a:moveTo>
                  <a:pt x="2689" y="0"/>
                </a:moveTo>
                <a:cubicBezTo>
                  <a:pt x="2250" y="823"/>
                  <a:pt x="165" y="3182"/>
                  <a:pt x="55" y="4938"/>
                </a:cubicBezTo>
                <a:cubicBezTo>
                  <a:pt x="-55" y="6694"/>
                  <a:pt x="1701" y="9601"/>
                  <a:pt x="2030" y="10534"/>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888800" y="1489550"/>
            <a:ext cx="91200" cy="230425"/>
          </a:xfrm>
          <a:custGeom>
            <a:rect b="b" l="l" r="r" t="t"/>
            <a:pathLst>
              <a:path extrusionOk="0" h="9217" w="3648">
                <a:moveTo>
                  <a:pt x="0" y="9217"/>
                </a:moveTo>
                <a:cubicBezTo>
                  <a:pt x="604" y="8504"/>
                  <a:pt x="3511" y="6474"/>
                  <a:pt x="3621" y="4938"/>
                </a:cubicBezTo>
                <a:cubicBezTo>
                  <a:pt x="3731" y="3402"/>
                  <a:pt x="1152" y="823"/>
                  <a:pt x="658" y="0"/>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nvSpPr>
        <p:spPr>
          <a:xfrm>
            <a:off x="353825" y="1435425"/>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sp>
        <p:nvSpPr>
          <p:cNvPr id="133" name="Google Shape;133;p21"/>
          <p:cNvSpPr txBox="1"/>
          <p:nvPr/>
        </p:nvSpPr>
        <p:spPr>
          <a:xfrm>
            <a:off x="3613300" y="2899875"/>
            <a:ext cx="8388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a:t>
            </a:r>
            <a:r>
              <a:rPr b="0" i="0" lang="de" sz="1000" u="none" cap="none" strike="noStrike">
                <a:solidFill>
                  <a:srgbClr val="FF00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34" name="Google Shape;134;p21"/>
          <p:cNvSpPr/>
          <p:nvPr/>
        </p:nvSpPr>
        <p:spPr>
          <a:xfrm>
            <a:off x="2794825" y="27015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nvSpPr>
        <p:spPr>
          <a:xfrm>
            <a:off x="3083375" y="2631375"/>
            <a:ext cx="1047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1 * </a:t>
            </a:r>
            <a:r>
              <a:rPr b="0" i="0" lang="de" sz="1000" u="none" cap="none" strike="noStrike">
                <a:solidFill>
                  <a:srgbClr val="FF00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 </a:t>
            </a:r>
            <a:r>
              <a:rPr b="0" i="0" lang="de" sz="1000" u="none" cap="none" strike="noStrike">
                <a:solidFill>
                  <a:srgbClr val="FF99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36" name="Google Shape;136;p21"/>
          <p:cNvSpPr/>
          <p:nvPr/>
        </p:nvSpPr>
        <p:spPr>
          <a:xfrm>
            <a:off x="2337500" y="23922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nvSpPr>
        <p:spPr>
          <a:xfrm>
            <a:off x="2626050" y="2322000"/>
            <a:ext cx="1085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2 * </a:t>
            </a:r>
            <a:r>
              <a:rPr b="0" i="0" lang="de" sz="1000" u="none" cap="none" strike="noStrike">
                <a:solidFill>
                  <a:srgbClr val="FF99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 </a:t>
            </a:r>
            <a:r>
              <a:rPr b="0" i="0" lang="de" sz="1000" u="none" cap="none" strike="noStrike">
                <a:solidFill>
                  <a:srgbClr val="00FF00"/>
                </a:solidFill>
                <a:latin typeface="Arial"/>
                <a:ea typeface="Arial"/>
                <a:cs typeface="Arial"/>
                <a:sym typeface="Arial"/>
              </a:rPr>
              <a:t>2 </a:t>
            </a:r>
            <a:endParaRPr b="0" i="0" sz="1000" u="none" cap="none" strike="noStrike">
              <a:solidFill>
                <a:srgbClr val="00FF00"/>
              </a:solidFill>
              <a:latin typeface="Arial"/>
              <a:ea typeface="Arial"/>
              <a:cs typeface="Arial"/>
              <a:sym typeface="Arial"/>
            </a:endParaRPr>
          </a:p>
        </p:txBody>
      </p:sp>
      <p:sp>
        <p:nvSpPr>
          <p:cNvPr id="138" name="Google Shape;138;p21"/>
          <p:cNvSpPr/>
          <p:nvPr/>
        </p:nvSpPr>
        <p:spPr>
          <a:xfrm>
            <a:off x="1880925" y="21237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nvSpPr>
        <p:spPr>
          <a:xfrm>
            <a:off x="2169475" y="2053500"/>
            <a:ext cx="1252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3 * </a:t>
            </a:r>
            <a:r>
              <a:rPr b="0" i="0" lang="de" sz="1000" u="none" cap="none" strike="noStrike">
                <a:solidFill>
                  <a:srgbClr val="00FF00"/>
                </a:solidFill>
                <a:latin typeface="Arial"/>
                <a:ea typeface="Arial"/>
                <a:cs typeface="Arial"/>
                <a:sym typeface="Arial"/>
              </a:rPr>
              <a:t>2</a:t>
            </a:r>
            <a:r>
              <a:rPr b="0" i="0" lang="de" sz="1000" u="none" cap="none" strike="noStrike">
                <a:solidFill>
                  <a:srgbClr val="000000"/>
                </a:solidFill>
                <a:latin typeface="Arial"/>
                <a:ea typeface="Arial"/>
                <a:cs typeface="Arial"/>
                <a:sym typeface="Arial"/>
              </a:rPr>
              <a:t> = </a:t>
            </a:r>
            <a:r>
              <a:rPr b="0" i="0" lang="de" sz="1000" u="none" cap="none" strike="noStrike">
                <a:solidFill>
                  <a:srgbClr val="0000FF"/>
                </a:solidFill>
                <a:latin typeface="Arial"/>
                <a:ea typeface="Arial"/>
                <a:cs typeface="Arial"/>
                <a:sym typeface="Arial"/>
              </a:rPr>
              <a:t>6</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40" name="Google Shape;140;p21"/>
          <p:cNvSpPr/>
          <p:nvPr/>
        </p:nvSpPr>
        <p:spPr>
          <a:xfrm>
            <a:off x="1399625" y="180665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nvSpPr>
        <p:spPr>
          <a:xfrm>
            <a:off x="1688175" y="1736450"/>
            <a:ext cx="135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4 * </a:t>
            </a:r>
            <a:r>
              <a:rPr b="0" i="0" lang="de" sz="1000" u="none" cap="none" strike="noStrike">
                <a:solidFill>
                  <a:srgbClr val="0000FF"/>
                </a:solidFill>
                <a:latin typeface="Arial"/>
                <a:ea typeface="Arial"/>
                <a:cs typeface="Arial"/>
                <a:sym typeface="Arial"/>
              </a:rPr>
              <a:t>6</a:t>
            </a:r>
            <a:r>
              <a:rPr b="0" i="0" lang="de" sz="1000" u="none" cap="none" strike="noStrike">
                <a:solidFill>
                  <a:srgbClr val="000000"/>
                </a:solidFill>
                <a:latin typeface="Arial"/>
                <a:ea typeface="Arial"/>
                <a:cs typeface="Arial"/>
                <a:sym typeface="Arial"/>
              </a:rPr>
              <a:t> = </a:t>
            </a:r>
            <a:r>
              <a:rPr b="0" i="0" lang="de" sz="1000" u="none" cap="none" strike="noStrike">
                <a:solidFill>
                  <a:srgbClr val="FF00FF"/>
                </a:solidFill>
                <a:latin typeface="Arial"/>
                <a:ea typeface="Arial"/>
                <a:cs typeface="Arial"/>
                <a:sym typeface="Arial"/>
              </a:rPr>
              <a:t>24</a:t>
            </a:r>
            <a:endParaRPr b="0" i="0" sz="1000" u="none" cap="none" strike="noStrike">
              <a:solidFill>
                <a:srgbClr val="FF00FF"/>
              </a:solidFill>
              <a:latin typeface="Arial"/>
              <a:ea typeface="Arial"/>
              <a:cs typeface="Arial"/>
              <a:sym typeface="Arial"/>
            </a:endParaRPr>
          </a:p>
        </p:txBody>
      </p:sp>
      <p:sp>
        <p:nvSpPr>
          <p:cNvPr id="142" name="Google Shape;142;p21"/>
          <p:cNvSpPr txBox="1"/>
          <p:nvPr/>
        </p:nvSpPr>
        <p:spPr>
          <a:xfrm>
            <a:off x="963650" y="1424075"/>
            <a:ext cx="135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5 * </a:t>
            </a:r>
            <a:r>
              <a:rPr b="0" i="0" lang="de" sz="1000" u="none" cap="none" strike="noStrike">
                <a:solidFill>
                  <a:srgbClr val="FF00FF"/>
                </a:solidFill>
                <a:latin typeface="Arial"/>
                <a:ea typeface="Arial"/>
                <a:cs typeface="Arial"/>
                <a:sym typeface="Arial"/>
              </a:rPr>
              <a:t>24 </a:t>
            </a:r>
            <a:r>
              <a:rPr b="0" i="0" lang="de" sz="1000" u="none" cap="none" strike="noStrike">
                <a:solidFill>
                  <a:srgbClr val="000000"/>
                </a:solidFill>
                <a:latin typeface="Arial"/>
                <a:ea typeface="Arial"/>
                <a:cs typeface="Arial"/>
                <a:sym typeface="Arial"/>
              </a:rPr>
              <a:t>= 120</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Rätsel: Was machen diese Funktionen?</a:t>
            </a:r>
            <a:endParaRPr/>
          </a:p>
        </p:txBody>
      </p:sp>
      <p:sp>
        <p:nvSpPr>
          <p:cNvPr id="148" name="Google Shape;148;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Was machen diese beiden Funktionen?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Was unterscheidet sie?</a:t>
            </a:r>
            <a:endParaRPr b="0" i="0" sz="1600" u="none" cap="none" strike="noStrike">
              <a:solidFill>
                <a:schemeClr val="dk1"/>
              </a:solidFill>
              <a:latin typeface="Arial"/>
              <a:ea typeface="Arial"/>
              <a:cs typeface="Arial"/>
              <a:sym typeface="Arial"/>
            </a:endParaRPr>
          </a:p>
        </p:txBody>
      </p:sp>
      <p:pic>
        <p:nvPicPr>
          <p:cNvPr id="149" name="Google Shape;149;p22"/>
          <p:cNvPicPr preferRelativeResize="0"/>
          <p:nvPr/>
        </p:nvPicPr>
        <p:blipFill rotWithShape="1">
          <a:blip r:embed="rId3">
            <a:alphaModFix/>
          </a:blip>
          <a:srcRect b="0" l="0" r="0" t="0"/>
          <a:stretch/>
        </p:blipFill>
        <p:spPr>
          <a:xfrm>
            <a:off x="431800" y="1749038"/>
            <a:ext cx="3778384" cy="1645425"/>
          </a:xfrm>
          <a:prstGeom prst="rect">
            <a:avLst/>
          </a:prstGeom>
          <a:noFill/>
          <a:ln>
            <a:noFill/>
          </a:ln>
        </p:spPr>
      </p:pic>
      <p:pic>
        <p:nvPicPr>
          <p:cNvPr id="150" name="Google Shape;150;p22"/>
          <p:cNvPicPr preferRelativeResize="0"/>
          <p:nvPr/>
        </p:nvPicPr>
        <p:blipFill rotWithShape="1">
          <a:blip r:embed="rId4">
            <a:alphaModFix/>
          </a:blip>
          <a:srcRect b="0" l="0" r="0" t="0"/>
          <a:stretch/>
        </p:blipFill>
        <p:spPr>
          <a:xfrm>
            <a:off x="5041325" y="1749026"/>
            <a:ext cx="3766175" cy="164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Rekursives Durchsuchen von Dateisystemen</a:t>
            </a:r>
            <a:endParaRPr/>
          </a:p>
        </p:txBody>
      </p:sp>
      <p:sp>
        <p:nvSpPr>
          <p:cNvPr id="156" name="Google Shape;156;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 die Umsetzung hiervon in Java mehr “drumherum” benötigt, hier eine rekursive Funktion als Pseudocode: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function READ_DIRECTORY(directory)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for element in 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if element is 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READ_DIRECTORY(element)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else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read </a:t>
            </a:r>
            <a:r>
              <a:rPr lang="de"/>
              <a:t>element (as it is a file)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end if</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end for</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end function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Fragen</a:t>
            </a:r>
            <a:endParaRPr/>
          </a:p>
        </p:txBody>
      </p:sp>
      <p:sp>
        <p:nvSpPr>
          <p:cNvPr id="162" name="Google Shape;162;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rgbClr val="000000"/>
              </a:buClr>
              <a:buSzPts val="14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