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6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folie" showMasterSp="0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/>
          <p:nvPr/>
        </p:nvSpPr>
        <p:spPr>
          <a:xfrm>
            <a:off x="287338" y="3077766"/>
            <a:ext cx="8583600" cy="1644300"/>
          </a:xfrm>
          <a:prstGeom prst="rect">
            <a:avLst/>
          </a:prstGeom>
          <a:solidFill>
            <a:srgbClr val="FFF0B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e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U_Braunschweig_02" id="14" name="Google Shape;14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96875" y="787325"/>
            <a:ext cx="8583601" cy="22893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UBS_CO_150dpi" id="15" name="Google Shape;1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28675"/>
            <a:ext cx="2570749" cy="95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"/>
          <p:cNvSpPr/>
          <p:nvPr/>
        </p:nvSpPr>
        <p:spPr>
          <a:xfrm>
            <a:off x="287338" y="4723210"/>
            <a:ext cx="8583600" cy="215400"/>
          </a:xfrm>
          <a:prstGeom prst="rect">
            <a:avLst/>
          </a:prstGeom>
          <a:solidFill>
            <a:srgbClr val="BE1E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"/>
          <p:cNvSpPr txBox="1"/>
          <p:nvPr>
            <p:ph type="ctrTitle"/>
          </p:nvPr>
        </p:nvSpPr>
        <p:spPr>
          <a:xfrm>
            <a:off x="831850" y="326707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830263" y="412432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pic>
        <p:nvPicPr>
          <p:cNvPr id="19" name="Google Shape;19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70750" y="428675"/>
            <a:ext cx="1888324" cy="95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ischentitel_1">
  <p:cSld name="Zwischentitel_1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/>
          <p:nvPr/>
        </p:nvSpPr>
        <p:spPr>
          <a:xfrm>
            <a:off x="252000" y="216000"/>
            <a:ext cx="8640000" cy="43605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e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11"/>
          <p:cNvSpPr txBox="1"/>
          <p:nvPr>
            <p:ph type="ctrTitle"/>
          </p:nvPr>
        </p:nvSpPr>
        <p:spPr>
          <a:xfrm>
            <a:off x="831850" y="289833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" type="subTitle"/>
          </p:nvPr>
        </p:nvSpPr>
        <p:spPr>
          <a:xfrm>
            <a:off x="830263" y="375558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pic>
        <p:nvPicPr>
          <p:cNvPr descr="TUBS_CO_70vH_150dpi" id="53" name="Google Shape;53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436269"/>
            <a:ext cx="1321593" cy="489347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1"/>
          <p:cNvSpPr/>
          <p:nvPr/>
        </p:nvSpPr>
        <p:spPr>
          <a:xfrm>
            <a:off x="8892000" y="0"/>
            <a:ext cx="288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" name="Google Shape;55;p11"/>
          <p:cNvPicPr preferRelativeResize="0"/>
          <p:nvPr/>
        </p:nvPicPr>
        <p:blipFill rotWithShape="1">
          <a:blip r:embed="rId3">
            <a:alphaModFix/>
          </a:blip>
          <a:srcRect b="645" l="0" r="0" t="0"/>
          <a:stretch/>
        </p:blipFill>
        <p:spPr>
          <a:xfrm>
            <a:off x="252000" y="216000"/>
            <a:ext cx="6480000" cy="226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ischentitel_1_eigenes Foto">
  <p:cSld name="Zwischentitel_1_eigenes Foto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/>
          <p:nvPr/>
        </p:nvSpPr>
        <p:spPr>
          <a:xfrm>
            <a:off x="252000" y="216000"/>
            <a:ext cx="8640000" cy="43605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e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2"/>
          <p:cNvSpPr txBox="1"/>
          <p:nvPr>
            <p:ph type="ctrTitle"/>
          </p:nvPr>
        </p:nvSpPr>
        <p:spPr>
          <a:xfrm>
            <a:off x="831850" y="289833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2"/>
          <p:cNvSpPr txBox="1"/>
          <p:nvPr>
            <p:ph idx="1" type="subTitle"/>
          </p:nvPr>
        </p:nvSpPr>
        <p:spPr>
          <a:xfrm>
            <a:off x="830263" y="375558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pic>
        <p:nvPicPr>
          <p:cNvPr descr="TUBS_CO_70vH_150dpi" id="60" name="Google Shape;60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436269"/>
            <a:ext cx="1321593" cy="489347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2"/>
          <p:cNvSpPr/>
          <p:nvPr>
            <p:ph idx="2" type="pic"/>
          </p:nvPr>
        </p:nvSpPr>
        <p:spPr>
          <a:xfrm>
            <a:off x="252000" y="216000"/>
            <a:ext cx="8640000" cy="2268000"/>
          </a:xfrm>
          <a:prstGeom prst="rect">
            <a:avLst/>
          </a:prstGeom>
          <a:noFill/>
          <a:ln>
            <a:noFill/>
          </a:ln>
        </p:spPr>
      </p:sp>
      <p:sp>
        <p:nvSpPr>
          <p:cNvPr id="62" name="Google Shape;62;p12"/>
          <p:cNvSpPr/>
          <p:nvPr/>
        </p:nvSpPr>
        <p:spPr>
          <a:xfrm>
            <a:off x="8892000" y="0"/>
            <a:ext cx="288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ischentitel_2_eigenes Foto">
  <p:cSld name="Zwischentitel_2_eigenes Foto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/>
          <p:nvPr/>
        </p:nvSpPr>
        <p:spPr>
          <a:xfrm>
            <a:off x="252000" y="216000"/>
            <a:ext cx="8640000" cy="4360500"/>
          </a:xfrm>
          <a:prstGeom prst="rect">
            <a:avLst/>
          </a:prstGeom>
          <a:solidFill>
            <a:srgbClr val="FA6E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e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3"/>
          <p:cNvSpPr txBox="1"/>
          <p:nvPr>
            <p:ph type="ctrTitle"/>
          </p:nvPr>
        </p:nvSpPr>
        <p:spPr>
          <a:xfrm>
            <a:off x="831850" y="289833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idx="1" type="subTitle"/>
          </p:nvPr>
        </p:nvSpPr>
        <p:spPr>
          <a:xfrm>
            <a:off x="830263" y="375558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pic>
        <p:nvPicPr>
          <p:cNvPr descr="TUBS_CO_70vH_150dpi" id="67" name="Google Shape;67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436269"/>
            <a:ext cx="1321593" cy="489347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3"/>
          <p:cNvSpPr/>
          <p:nvPr/>
        </p:nvSpPr>
        <p:spPr>
          <a:xfrm>
            <a:off x="8892000" y="0"/>
            <a:ext cx="288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3"/>
          <p:cNvSpPr/>
          <p:nvPr>
            <p:ph idx="2" type="pic"/>
          </p:nvPr>
        </p:nvSpPr>
        <p:spPr>
          <a:xfrm>
            <a:off x="252000" y="216000"/>
            <a:ext cx="8640000" cy="2268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Nur Titel">
  <p:cSld name="1_Nur Titel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/>
          <p:nvPr/>
        </p:nvSpPr>
        <p:spPr>
          <a:xfrm>
            <a:off x="0" y="0"/>
            <a:ext cx="9144000" cy="6477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4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ischentitel_2">
  <p:cSld name="Zwischentitel_2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/>
          <p:nvPr/>
        </p:nvSpPr>
        <p:spPr>
          <a:xfrm>
            <a:off x="252000" y="216000"/>
            <a:ext cx="8640000" cy="4360500"/>
          </a:xfrm>
          <a:prstGeom prst="rect">
            <a:avLst/>
          </a:prstGeom>
          <a:solidFill>
            <a:srgbClr val="FA6E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e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5"/>
          <p:cNvSpPr txBox="1"/>
          <p:nvPr>
            <p:ph type="ctrTitle"/>
          </p:nvPr>
        </p:nvSpPr>
        <p:spPr>
          <a:xfrm>
            <a:off x="831850" y="289833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1" type="subTitle"/>
          </p:nvPr>
        </p:nvSpPr>
        <p:spPr>
          <a:xfrm>
            <a:off x="830263" y="375558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pic>
        <p:nvPicPr>
          <p:cNvPr descr="TUBS_CO_70vH_150dpi" id="77" name="Google Shape;77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436269"/>
            <a:ext cx="1321593" cy="489347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/>
          <p:nvPr/>
        </p:nvSpPr>
        <p:spPr>
          <a:xfrm>
            <a:off x="8892000" y="0"/>
            <a:ext cx="288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9" name="Google Shape;79;p15"/>
          <p:cNvPicPr preferRelativeResize="0"/>
          <p:nvPr/>
        </p:nvPicPr>
        <p:blipFill rotWithShape="1">
          <a:blip r:embed="rId3">
            <a:alphaModFix/>
          </a:blip>
          <a:srcRect b="645" l="0" r="0" t="0"/>
          <a:stretch/>
        </p:blipFill>
        <p:spPr>
          <a:xfrm>
            <a:off x="252000" y="216000"/>
            <a:ext cx="6480000" cy="2268000"/>
          </a:xfrm>
          <a:prstGeom prst="rect">
            <a:avLst/>
          </a:prstGeom>
          <a:solidFill>
            <a:srgbClr val="FFDC4D"/>
          </a:solidFill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el und Diagramm">
  <p:cSld name="1_Titel und Diagramm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/>
          <p:nvPr/>
        </p:nvSpPr>
        <p:spPr>
          <a:xfrm>
            <a:off x="0" y="0"/>
            <a:ext cx="9144000" cy="6477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3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el und Inhalt">
  <p:cSld name="1_Titel und Inhal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/>
          <p:nvPr/>
        </p:nvSpPr>
        <p:spPr>
          <a:xfrm>
            <a:off x="0" y="0"/>
            <a:ext cx="9144000" cy="6477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4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431800" y="945000"/>
            <a:ext cx="83757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Char char="●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-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Inhalt">
  <p:cSld name="Titel und Inhal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431800" y="945000"/>
            <a:ext cx="83757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el und Inhalt">
  <p:cSld name="2_Titel und Inhal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" type="body"/>
          </p:nvPr>
        </p:nvSpPr>
        <p:spPr>
          <a:xfrm>
            <a:off x="431800" y="945000"/>
            <a:ext cx="36000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2" type="body"/>
          </p:nvPr>
        </p:nvSpPr>
        <p:spPr>
          <a:xfrm>
            <a:off x="4860000" y="945000"/>
            <a:ext cx="36000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Diagramm" type="chart">
  <p:cSld name="CHAR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7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r Titel" type="titleOnly">
  <p:cSld name="TITLE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el und Inhalt">
  <p:cSld name="3_Titel und Inhal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/>
          <p:nvPr/>
        </p:nvSpPr>
        <p:spPr>
          <a:xfrm>
            <a:off x="0" y="0"/>
            <a:ext cx="9144000" cy="6477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9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9"/>
          <p:cNvSpPr txBox="1"/>
          <p:nvPr>
            <p:ph idx="1" type="body"/>
          </p:nvPr>
        </p:nvSpPr>
        <p:spPr>
          <a:xfrm>
            <a:off x="431800" y="945000"/>
            <a:ext cx="36000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860000" y="945000"/>
            <a:ext cx="36000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ischentitel und Gliederung">
  <p:cSld name="Zwischentitel und Gliederung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/>
          <p:nvPr/>
        </p:nvSpPr>
        <p:spPr>
          <a:xfrm>
            <a:off x="0" y="0"/>
            <a:ext cx="9144000" cy="850200"/>
          </a:xfrm>
          <a:prstGeom prst="rect">
            <a:avLst/>
          </a:prstGeom>
          <a:solidFill>
            <a:schemeClr val="hlink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10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idx="1" type="body"/>
          </p:nvPr>
        </p:nvSpPr>
        <p:spPr>
          <a:xfrm>
            <a:off x="431800" y="1004888"/>
            <a:ext cx="8370900" cy="34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7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/>
        </p:nvSpPr>
        <p:spPr>
          <a:xfrm>
            <a:off x="1821600" y="4606200"/>
            <a:ext cx="3859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de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David Gemen | Seite </a:t>
            </a:r>
            <a:fld id="{00000000-1234-1234-1234-123412341234}" type="slidenum">
              <a:rPr b="0" i="0" lang="de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" name="Google Shape;9;p1"/>
          <p:cNvCxnSpPr/>
          <p:nvPr/>
        </p:nvCxnSpPr>
        <p:spPr>
          <a:xfrm>
            <a:off x="0" y="4568428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BE1E3C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TUBS_CO_70vH_150dpi" id="10" name="Google Shape;10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4436269"/>
            <a:ext cx="1321593" cy="489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80999" y="4436274"/>
            <a:ext cx="963006" cy="48934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png"/><Relationship Id="rId4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ctrTitle"/>
          </p:nvPr>
        </p:nvSpPr>
        <p:spPr>
          <a:xfrm>
            <a:off x="831850" y="326707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Programmieren 1 Zusatz-Tutorium</a:t>
            </a:r>
            <a:endParaRPr/>
          </a:p>
        </p:txBody>
      </p:sp>
      <p:sp>
        <p:nvSpPr>
          <p:cNvPr id="85" name="Google Shape;85;p16"/>
          <p:cNvSpPr txBox="1"/>
          <p:nvPr>
            <p:ph idx="1" type="subTitle"/>
          </p:nvPr>
        </p:nvSpPr>
        <p:spPr>
          <a:xfrm>
            <a:off x="830263" y="412432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de"/>
              <a:t>11 - Exceptions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3. Fragen</a:t>
            </a:r>
            <a:endParaRPr/>
          </a:p>
        </p:txBody>
      </p:sp>
      <p:sp>
        <p:nvSpPr>
          <p:cNvPr id="149" name="Google Shape;149;p25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de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Fragen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4. Übungsaufgaben</a:t>
            </a:r>
            <a:endParaRPr/>
          </a:p>
        </p:txBody>
      </p:sp>
      <p:sp>
        <p:nvSpPr>
          <p:cNvPr id="155" name="Google Shape;155;p26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Für die heutige Übungsaufgabe ist die Klasse bereits vorhanden und liegt im Git. Die main-Funktion und eine dubiose Funktion “divide(int[ ] arr, Object divisor)” sind vorgegeben. Von letzterer ist eigentlich nicht wirklich wichtig was diese macht, denn sie ist in erster Linie extrem schlecht geschrieben und wirft bei passendem Input viele Exceptions.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Deine Aufgaben: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Fange alle Exceptions direkt in der divide-Funktion ab, die durch die Funktionsaufrufe aus der main-Funktion heraus geworfen werden!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Schreibe die Methode so um, dass sie am Ende auf jeden Fall eine “</a:t>
            </a:r>
            <a:r>
              <a:rPr lang="de"/>
              <a:t>Lol</a:t>
            </a: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Exception” wirft. Die musst du selber schreiben! Es soll möglich sein, der LolException einen String als Nachricht mitzugeben. Fange diese Exception in der main-Funktion. 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Was machen wir heute?</a:t>
            </a:r>
            <a:endParaRPr/>
          </a:p>
        </p:txBody>
      </p:sp>
      <p:sp>
        <p:nvSpPr>
          <p:cNvPr id="91" name="Google Shape;91;p17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Exceptions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AutoNum type="arabicPeriod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Exceptions der Java-Bibliothek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AutoNum type="arabicPeriod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Benutzerdefinierte Exceptions</a:t>
            </a:r>
            <a:b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Umgang mit Exceptions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AutoNum type="arabicPeriod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Behandeln von Exceptions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AutoNum type="arabicPeriod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Nachvollziehen von Exceptions</a:t>
            </a:r>
            <a:b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Fragen</a:t>
            </a:r>
            <a:b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Übungsaufgaben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1. Exceptions</a:t>
            </a:r>
            <a:endParaRPr/>
          </a:p>
        </p:txBody>
      </p:sp>
      <p:sp>
        <p:nvSpPr>
          <p:cNvPr id="97" name="Google Shape;97;p18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Exceptions (engl., Ausnahmen) sind Reaktionen auf bestimmte, inkonsistente Zustände des Programms.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Exceptions können “</a:t>
            </a:r>
            <a:r>
              <a:rPr b="1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geworfen</a:t>
            </a: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”, “</a:t>
            </a:r>
            <a:r>
              <a:rPr b="1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weitergereicht</a:t>
            </a: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 und “</a:t>
            </a:r>
            <a:r>
              <a:rPr b="1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gefangen</a:t>
            </a: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 werden.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Programme können sich von Exceptions - im Gegensatz zu Errors - grundsätzlich erholen.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 gibt in Java zwei verschiedene Arten von Exceptions: Die, die von der Klasse RuntimeException erben, und die, die es nicht tun.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Erbt eine Exception von RuntimeException, so ist sie </a:t>
            </a:r>
            <a:r>
              <a:rPr b="1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implizit</a:t>
            </a: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ansonsten ist sie </a:t>
            </a:r>
            <a:r>
              <a:rPr b="1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explizit</a:t>
            </a: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Wir gehen auf den Unterschied später noch ein.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1.1. Exceptions der Java-Bibliothek </a:t>
            </a:r>
            <a:endParaRPr/>
          </a:p>
        </p:txBody>
      </p:sp>
      <p:sp>
        <p:nvSpPr>
          <p:cNvPr id="103" name="Google Shape;103;p19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Hier einige Beispiele von Exceptions, die die Java-Bibliothek bereitstellt und in entsprechenden Fällen wirft: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4" name="Google Shape;10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2425" y="3548550"/>
            <a:ext cx="4158974" cy="7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1800" y="1457225"/>
            <a:ext cx="4810450" cy="85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127250" y="2526100"/>
            <a:ext cx="5353801" cy="80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1.2. Benutzerdefinierte Exceptions</a:t>
            </a:r>
            <a:endParaRPr/>
          </a:p>
        </p:txBody>
      </p:sp>
      <p:sp>
        <p:nvSpPr>
          <p:cNvPr id="112" name="Google Shape;112;p20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Java ist es möglich sich eigene Exceptions mit eigenem Verhalten zu definieren.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Alle Exceptions, sowohl die aus der Java-Bibliothek, als auch eigens definierte erben direkt oder indirekt von der Klasse Exception.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Exception-Klassen sind Klassen und können, wie andere Klassen auch, instanziiert werden.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3" name="Google Shape;11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54225" y="1144400"/>
            <a:ext cx="4035550" cy="111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75763" y="3715400"/>
            <a:ext cx="4392475" cy="25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2.1. Behandeln von Exceptions</a:t>
            </a:r>
            <a:endParaRPr/>
          </a:p>
        </p:txBody>
      </p:sp>
      <p:sp>
        <p:nvSpPr>
          <p:cNvPr id="120" name="Google Shape;120;p21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 gibt in Java mehrere Schlüsselwörter im Kontext von Exceptions: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try-catch</a:t>
            </a: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try-catch-(finally)-Blöcke behandeln Exceptions. Tritt in dem try-Block oder dessen Stack (weitere Funktionsaufrufe) eine Exception auf, so wird der try-Block direkt beendet. Die Exception kann dann mit einem catch-Block abgefangen werden.</a:t>
            </a:r>
            <a:b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Die Exception wird in dem Fall nicht weitergereicht. Das Programm läuft nach dem catch-Block weiter und stürzt nicht ab. Gibt es keinen catch-Block mit dem passenden Exception-Typ, so wird die Exception dennoch weitergereicht. Es können beliebig viele catch-Blöcke definiert werden.</a:t>
            </a:r>
            <a:b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1" name="Google Shape;121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05375" y="2121250"/>
            <a:ext cx="3133250" cy="108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2.1. Behandeln von Exceptions</a:t>
            </a:r>
            <a:endParaRPr/>
          </a:p>
        </p:txBody>
      </p:sp>
      <p:sp>
        <p:nvSpPr>
          <p:cNvPr id="127" name="Google Shape;127;p22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finally: </a:t>
            </a: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Der finally-Block steht direkt im Anschluss an die catch-Blöcke (oder den try-Block wenn keine catch-Blöcke definiert wurden. Entweder ein catch- oder ein finally-Block muss mindestens vorhanden sein).</a:t>
            </a:r>
            <a:b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Der finally-Block wird immer ausgeführt - unabhängig davon, ob eine Exception geworfen wurde oder nicht und auch unabhängig davon, ob diese erfolgreich gefangen wurde oder nicht.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8" name="Google Shape;128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24288" y="2412899"/>
            <a:ext cx="4695425" cy="131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2.1. Behandeln von Exceptions</a:t>
            </a:r>
            <a:endParaRPr/>
          </a:p>
        </p:txBody>
      </p:sp>
      <p:sp>
        <p:nvSpPr>
          <p:cNvPr id="134" name="Google Shape;134;p23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Wir haben uns bis jetzt mit dem “</a:t>
            </a:r>
            <a:r>
              <a:rPr b="1" i="0" lang="de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fangen</a:t>
            </a:r>
            <a:r>
              <a:rPr b="0" i="0" lang="de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 beschäftigt. Nun noch zum “</a:t>
            </a:r>
            <a:r>
              <a:rPr b="1" i="0" lang="de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werfen</a:t>
            </a:r>
            <a:r>
              <a:rPr b="0" i="0" lang="de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 und “</a:t>
            </a:r>
            <a:r>
              <a:rPr b="1" i="0" lang="de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weiterreichen</a:t>
            </a:r>
            <a:r>
              <a:rPr b="0" i="0" lang="de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”.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1" i="0" lang="de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throw</a:t>
            </a:r>
            <a:r>
              <a:rPr b="0" i="0" lang="de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Mit dem Schlüsselwort throw können beliebige Exceptions explizit geworfen werden. Explizite Exceptions müssen mit dem throw-Statement geworfen werden, während implizite Exceptions auch durch andere Operationen geworfen werden können (z.B. Division durch 0).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1" i="0" lang="de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throws</a:t>
            </a:r>
            <a:r>
              <a:rPr b="0" i="0" lang="de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Dieses Schlüsselwort muss bei Methoden und Funktionen gesetzt werden, die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-"/>
            </a:pPr>
            <a:r>
              <a:rPr b="0" i="0" lang="de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eine Funktion aufrufen, die eine explizite Exception wirft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-"/>
            </a:pPr>
            <a:r>
              <a:rPr b="0" i="0" lang="de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selber eine explizite Exception werfen und nicht fangen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br>
              <a:rPr b="0" i="0" lang="de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de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de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de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de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Wird dieses Schlüsselwort bei einer expliziten Exception gesetzt, müssen aufrufende Funktionen und Methoden die Exception fangen oder selber weiterreichen.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5" name="Google Shape;135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69925" y="3004874"/>
            <a:ext cx="5699451" cy="78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2.2. Nachvollziehen von Exceptions</a:t>
            </a:r>
            <a:endParaRPr/>
          </a:p>
        </p:txBody>
      </p:sp>
      <p:sp>
        <p:nvSpPr>
          <p:cNvPr id="141" name="Google Shape;141;p24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Exceptions haben in Java einen sogenannten “Stacktrace”. Das ist der Funktionsaufruf-Pfad, au</a:t>
            </a:r>
            <a:r>
              <a:rPr lang="de"/>
              <a:t>f</a:t>
            </a: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dem die Exception geworfen wurde. Anhand dessen lässt sich in der Regel super nachvollziehen, an welcher Stelle, 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mit welchen Parametern, und 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warum eine Exception zustande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kam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54175" y="1545500"/>
            <a:ext cx="4678674" cy="158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04388" y="3408626"/>
            <a:ext cx="6535224" cy="7858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UBraunschweig_PPT2007_Folienpool_pptx">
  <a:themeElements>
    <a:clrScheme name="TU Braunschweig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BE1E3C"/>
      </a:accent1>
      <a:accent2>
        <a:srgbClr val="4DA6CB"/>
      </a:accent2>
      <a:accent3>
        <a:srgbClr val="ADBF4D"/>
      </a:accent3>
      <a:accent4>
        <a:srgbClr val="FA6E00"/>
      </a:accent4>
      <a:accent5>
        <a:srgbClr val="407E97"/>
      </a:accent5>
      <a:accent6>
        <a:srgbClr val="984098"/>
      </a:accent6>
      <a:hlink>
        <a:srgbClr val="BE1E3C"/>
      </a:hlink>
      <a:folHlink>
        <a:srgbClr val="76005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