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172727ed8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172727ed8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72727ed8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72727ed8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172727ed8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172727ed8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72727ed8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72727ed8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72727ed8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72727ed8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73da43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73da43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73da439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73da439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73da439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073da439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73da439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73da439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73da439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73da439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2727ed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2727ed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73da439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073da439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73da439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73da439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73da439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73da439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73da439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073da439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72727ed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72727ed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172727ed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172727ed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172727ed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172727ed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172727ed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172727ed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172727ed8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172727ed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172727ed8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172727ed8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172727ed8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172727ed8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Klausurvorbereitung mit der Klausur vom SoSe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233" name="Google Shape;233;p25"/>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c) 	Jedem der folgenden Ausdrücke wird die Deklaration int x = 42; voran gesetzt.</a:t>
            </a:r>
            <a:endParaRPr>
              <a:solidFill>
                <a:schemeClr val="accent5"/>
              </a:solidFill>
            </a:endParaRPr>
          </a:p>
          <a:p>
            <a:pPr indent="457200" lvl="0" marL="0" rtl="0" algn="l">
              <a:spcBef>
                <a:spcPts val="320"/>
              </a:spcBef>
              <a:spcAft>
                <a:spcPts val="0"/>
              </a:spcAft>
              <a:buNone/>
            </a:pPr>
            <a:r>
              <a:rPr lang="en">
                <a:solidFill>
                  <a:schemeClr val="accent5"/>
                </a:solidFill>
              </a:rPr>
              <a:t>Geben Sie für jeden der Ausdrücke den Typ und den Wert des Ausdrucks an. </a:t>
            </a:r>
            <a:r>
              <a:rPr lang="en">
                <a:solidFill>
                  <a:schemeClr val="accent1"/>
                </a:solidFill>
              </a:rPr>
              <a:t>(3)</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0" lvl="0" marL="0" rtl="0" algn="l">
              <a:spcBef>
                <a:spcPts val="320"/>
              </a:spcBef>
              <a:spcAft>
                <a:spcPts val="0"/>
              </a:spcAft>
              <a:buNone/>
            </a:pPr>
            <a:r>
              <a:t/>
            </a:r>
            <a:endParaRPr/>
          </a:p>
        </p:txBody>
      </p:sp>
      <p:sp>
        <p:nvSpPr>
          <p:cNvPr id="234" name="Google Shape;234;p25"/>
          <p:cNvSpPr/>
          <p:nvPr/>
        </p:nvSpPr>
        <p:spPr>
          <a:xfrm>
            <a:off x="2232350"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Ausdruck</a:t>
            </a:r>
            <a:endParaRPr/>
          </a:p>
        </p:txBody>
      </p:sp>
      <p:sp>
        <p:nvSpPr>
          <p:cNvPr id="235" name="Google Shape;235;p25"/>
          <p:cNvSpPr/>
          <p:nvPr/>
        </p:nvSpPr>
        <p:spPr>
          <a:xfrm>
            <a:off x="3823896"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Typ</a:t>
            </a:r>
            <a:endParaRPr/>
          </a:p>
        </p:txBody>
      </p:sp>
      <p:sp>
        <p:nvSpPr>
          <p:cNvPr id="236" name="Google Shape;236;p25"/>
          <p:cNvSpPr/>
          <p:nvPr/>
        </p:nvSpPr>
        <p:spPr>
          <a:xfrm>
            <a:off x="5415442"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37" name="Google Shape;237;p25"/>
          <p:cNvSpPr/>
          <p:nvPr/>
        </p:nvSpPr>
        <p:spPr>
          <a:xfrm>
            <a:off x="2232350" y="2500549"/>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(x/.2) * 2</a:t>
            </a:r>
            <a:endParaRPr/>
          </a:p>
        </p:txBody>
      </p:sp>
      <p:sp>
        <p:nvSpPr>
          <p:cNvPr id="238" name="Google Shape;238;p25"/>
          <p:cNvSpPr/>
          <p:nvPr/>
        </p:nvSpPr>
        <p:spPr>
          <a:xfrm>
            <a:off x="3823900" y="2500550"/>
            <a:ext cx="1591500" cy="51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double</a:t>
            </a:r>
            <a:endParaRPr/>
          </a:p>
        </p:txBody>
      </p:sp>
      <p:sp>
        <p:nvSpPr>
          <p:cNvPr id="239" name="Google Shape;239;p25"/>
          <p:cNvSpPr/>
          <p:nvPr/>
        </p:nvSpPr>
        <p:spPr>
          <a:xfrm>
            <a:off x="5415450" y="2500550"/>
            <a:ext cx="1591500" cy="51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420.0</a:t>
            </a:r>
            <a:endParaRPr/>
          </a:p>
        </p:txBody>
      </p:sp>
      <p:sp>
        <p:nvSpPr>
          <p:cNvPr id="240" name="Google Shape;240;p25"/>
          <p:cNvSpPr/>
          <p:nvPr/>
        </p:nvSpPr>
        <p:spPr>
          <a:xfrm>
            <a:off x="2232350"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 % 21) + x</a:t>
            </a:r>
            <a:endParaRPr/>
          </a:p>
        </p:txBody>
      </p:sp>
      <p:sp>
        <p:nvSpPr>
          <p:cNvPr id="241" name="Google Shape;241;p25"/>
          <p:cNvSpPr/>
          <p:nvPr/>
        </p:nvSpPr>
        <p:spPr>
          <a:xfrm>
            <a:off x="3823896"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a:t>
            </a:r>
            <a:endParaRPr/>
          </a:p>
        </p:txBody>
      </p:sp>
      <p:sp>
        <p:nvSpPr>
          <p:cNvPr id="242" name="Google Shape;242;p25"/>
          <p:cNvSpPr/>
          <p:nvPr/>
        </p:nvSpPr>
        <p:spPr>
          <a:xfrm>
            <a:off x="5415442"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43" name="Google Shape;243;p25"/>
          <p:cNvSpPr/>
          <p:nvPr/>
        </p:nvSpPr>
        <p:spPr>
          <a:xfrm>
            <a:off x="2232350"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 == x++</a:t>
            </a:r>
            <a:endParaRPr/>
          </a:p>
        </p:txBody>
      </p:sp>
      <p:sp>
        <p:nvSpPr>
          <p:cNvPr id="244" name="Google Shape;244;p25"/>
          <p:cNvSpPr/>
          <p:nvPr/>
        </p:nvSpPr>
        <p:spPr>
          <a:xfrm>
            <a:off x="3823896"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boolean</a:t>
            </a:r>
            <a:endParaRPr/>
          </a:p>
        </p:txBody>
      </p:sp>
      <p:sp>
        <p:nvSpPr>
          <p:cNvPr id="245" name="Google Shape;245;p25"/>
          <p:cNvSpPr/>
          <p:nvPr/>
        </p:nvSpPr>
        <p:spPr>
          <a:xfrm>
            <a:off x="5415442"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251" name="Google Shape;251;p26"/>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d) 	Geben Sie jeweils den Inhalt der einzelnen Array Felder von a nach</a:t>
            </a:r>
            <a:endParaRPr>
              <a:solidFill>
                <a:schemeClr val="accent5"/>
              </a:solidFill>
            </a:endParaRPr>
          </a:p>
          <a:p>
            <a:pPr indent="457200" lvl="0" marL="0" rtl="0" algn="l">
              <a:spcBef>
                <a:spcPts val="320"/>
              </a:spcBef>
              <a:spcAft>
                <a:spcPts val="0"/>
              </a:spcAft>
              <a:buNone/>
            </a:pPr>
            <a:r>
              <a:rPr lang="en">
                <a:solidFill>
                  <a:schemeClr val="accent5"/>
                </a:solidFill>
              </a:rPr>
              <a:t>der jeweiligen Ausführung der beiden äußeren Schleifen an. </a:t>
            </a:r>
            <a:r>
              <a:rPr lang="en">
                <a:solidFill>
                  <a:schemeClr val="accent1"/>
                </a:solidFill>
              </a:rPr>
              <a:t>(6)</a:t>
            </a:r>
            <a:endParaRPr>
              <a:solidFill>
                <a:schemeClr val="accent1"/>
              </a:solidFill>
            </a:endParaRPr>
          </a:p>
        </p:txBody>
      </p:sp>
      <p:pic>
        <p:nvPicPr>
          <p:cNvPr id="252" name="Google Shape;252;p26"/>
          <p:cNvPicPr preferRelativeResize="0"/>
          <p:nvPr/>
        </p:nvPicPr>
        <p:blipFill>
          <a:blip r:embed="rId3">
            <a:alphaModFix/>
          </a:blip>
          <a:stretch>
            <a:fillRect/>
          </a:stretch>
        </p:blipFill>
        <p:spPr>
          <a:xfrm>
            <a:off x="2279370" y="1531875"/>
            <a:ext cx="5223151" cy="298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258" name="Google Shape;258;p27"/>
          <p:cNvPicPr preferRelativeResize="0"/>
          <p:nvPr/>
        </p:nvPicPr>
        <p:blipFill>
          <a:blip r:embed="rId3">
            <a:alphaModFix/>
          </a:blip>
          <a:stretch>
            <a:fillRect/>
          </a:stretch>
        </p:blipFill>
        <p:spPr>
          <a:xfrm>
            <a:off x="3" y="845000"/>
            <a:ext cx="3256150" cy="3345650"/>
          </a:xfrm>
          <a:prstGeom prst="rect">
            <a:avLst/>
          </a:prstGeom>
          <a:noFill/>
          <a:ln>
            <a:noFill/>
          </a:ln>
        </p:spPr>
      </p:pic>
      <p:sp>
        <p:nvSpPr>
          <p:cNvPr id="259" name="Google Shape;259;p27"/>
          <p:cNvSpPr/>
          <p:nvPr/>
        </p:nvSpPr>
        <p:spPr>
          <a:xfrm>
            <a:off x="4228550" y="14005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260" name="Google Shape;260;p27"/>
          <p:cNvSpPr/>
          <p:nvPr/>
        </p:nvSpPr>
        <p:spPr>
          <a:xfrm>
            <a:off x="4228550" y="17218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61" name="Google Shape;261;p27"/>
          <p:cNvSpPr/>
          <p:nvPr/>
        </p:nvSpPr>
        <p:spPr>
          <a:xfrm>
            <a:off x="49422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a[0]</a:t>
            </a:r>
            <a:endParaRPr/>
          </a:p>
        </p:txBody>
      </p:sp>
      <p:sp>
        <p:nvSpPr>
          <p:cNvPr id="262" name="Google Shape;262;p27"/>
          <p:cNvSpPr/>
          <p:nvPr/>
        </p:nvSpPr>
        <p:spPr>
          <a:xfrm>
            <a:off x="55311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a:t>
            </a:r>
            <a:endParaRPr/>
          </a:p>
        </p:txBody>
      </p:sp>
      <p:sp>
        <p:nvSpPr>
          <p:cNvPr id="263" name="Google Shape;263;p27"/>
          <p:cNvSpPr/>
          <p:nvPr/>
        </p:nvSpPr>
        <p:spPr>
          <a:xfrm>
            <a:off x="61200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a[2]</a:t>
            </a:r>
            <a:endParaRPr/>
          </a:p>
        </p:txBody>
      </p:sp>
      <p:sp>
        <p:nvSpPr>
          <p:cNvPr id="264" name="Google Shape;264;p27"/>
          <p:cNvSpPr/>
          <p:nvPr/>
        </p:nvSpPr>
        <p:spPr>
          <a:xfrm>
            <a:off x="67089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a[3]</a:t>
            </a:r>
            <a:endParaRPr/>
          </a:p>
        </p:txBody>
      </p:sp>
      <p:sp>
        <p:nvSpPr>
          <p:cNvPr id="265" name="Google Shape;265;p27"/>
          <p:cNvSpPr/>
          <p:nvPr/>
        </p:nvSpPr>
        <p:spPr>
          <a:xfrm>
            <a:off x="78867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a[5]</a:t>
            </a:r>
            <a:endParaRPr/>
          </a:p>
        </p:txBody>
      </p:sp>
      <p:sp>
        <p:nvSpPr>
          <p:cNvPr id="266" name="Google Shape;266;p27"/>
          <p:cNvSpPr/>
          <p:nvPr/>
        </p:nvSpPr>
        <p:spPr>
          <a:xfrm>
            <a:off x="72978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a[4]</a:t>
            </a:r>
            <a:endParaRPr/>
          </a:p>
        </p:txBody>
      </p:sp>
      <p:sp>
        <p:nvSpPr>
          <p:cNvPr id="267" name="Google Shape;267;p27"/>
          <p:cNvSpPr txBox="1"/>
          <p:nvPr/>
        </p:nvSpPr>
        <p:spPr>
          <a:xfrm>
            <a:off x="4237475" y="999150"/>
            <a:ext cx="22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Nach der ersten Schleife:</a:t>
            </a:r>
            <a:endParaRPr/>
          </a:p>
        </p:txBody>
      </p:sp>
      <p:sp>
        <p:nvSpPr>
          <p:cNvPr id="268" name="Google Shape;268;p27"/>
          <p:cNvSpPr/>
          <p:nvPr/>
        </p:nvSpPr>
        <p:spPr>
          <a:xfrm>
            <a:off x="4228550" y="26846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269" name="Google Shape;269;p27"/>
          <p:cNvSpPr/>
          <p:nvPr/>
        </p:nvSpPr>
        <p:spPr>
          <a:xfrm>
            <a:off x="4228550" y="30059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70" name="Google Shape;270;p27"/>
          <p:cNvSpPr/>
          <p:nvPr/>
        </p:nvSpPr>
        <p:spPr>
          <a:xfrm>
            <a:off x="49422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0]</a:t>
            </a:r>
            <a:endParaRPr/>
          </a:p>
        </p:txBody>
      </p:sp>
      <p:sp>
        <p:nvSpPr>
          <p:cNvPr id="271" name="Google Shape;271;p27"/>
          <p:cNvSpPr/>
          <p:nvPr/>
        </p:nvSpPr>
        <p:spPr>
          <a:xfrm>
            <a:off x="55311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1</a:t>
            </a:r>
            <a:r>
              <a:rPr lang="en">
                <a:solidFill>
                  <a:schemeClr val="dk1"/>
                </a:solidFill>
              </a:rPr>
              <a:t>]</a:t>
            </a:r>
            <a:endParaRPr/>
          </a:p>
        </p:txBody>
      </p:sp>
      <p:sp>
        <p:nvSpPr>
          <p:cNvPr id="272" name="Google Shape;272;p27"/>
          <p:cNvSpPr/>
          <p:nvPr/>
        </p:nvSpPr>
        <p:spPr>
          <a:xfrm>
            <a:off x="61200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2</a:t>
            </a:r>
            <a:r>
              <a:rPr lang="en">
                <a:solidFill>
                  <a:schemeClr val="dk1"/>
                </a:solidFill>
              </a:rPr>
              <a:t>]</a:t>
            </a:r>
            <a:endParaRPr/>
          </a:p>
        </p:txBody>
      </p:sp>
      <p:sp>
        <p:nvSpPr>
          <p:cNvPr id="273" name="Google Shape;273;p27"/>
          <p:cNvSpPr/>
          <p:nvPr/>
        </p:nvSpPr>
        <p:spPr>
          <a:xfrm>
            <a:off x="67089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3</a:t>
            </a:r>
            <a:r>
              <a:rPr lang="en">
                <a:solidFill>
                  <a:schemeClr val="dk1"/>
                </a:solidFill>
              </a:rPr>
              <a:t>]</a:t>
            </a:r>
            <a:endParaRPr/>
          </a:p>
        </p:txBody>
      </p:sp>
      <p:sp>
        <p:nvSpPr>
          <p:cNvPr id="274" name="Google Shape;274;p27"/>
          <p:cNvSpPr/>
          <p:nvPr/>
        </p:nvSpPr>
        <p:spPr>
          <a:xfrm>
            <a:off x="78867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5</a:t>
            </a:r>
            <a:r>
              <a:rPr lang="en">
                <a:solidFill>
                  <a:schemeClr val="dk1"/>
                </a:solidFill>
              </a:rPr>
              <a:t>]</a:t>
            </a:r>
            <a:endParaRPr/>
          </a:p>
        </p:txBody>
      </p:sp>
      <p:sp>
        <p:nvSpPr>
          <p:cNvPr id="275" name="Google Shape;275;p27"/>
          <p:cNvSpPr/>
          <p:nvPr/>
        </p:nvSpPr>
        <p:spPr>
          <a:xfrm>
            <a:off x="72978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4</a:t>
            </a:r>
            <a:r>
              <a:rPr lang="en">
                <a:solidFill>
                  <a:schemeClr val="dk1"/>
                </a:solidFill>
              </a:rPr>
              <a:t>]</a:t>
            </a:r>
            <a:endParaRPr/>
          </a:p>
        </p:txBody>
      </p:sp>
      <p:sp>
        <p:nvSpPr>
          <p:cNvPr id="276" name="Google Shape;276;p27"/>
          <p:cNvSpPr txBox="1"/>
          <p:nvPr/>
        </p:nvSpPr>
        <p:spPr>
          <a:xfrm>
            <a:off x="4237475" y="2283250"/>
            <a:ext cx="23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Nach der zweiten Schleife:</a:t>
            </a:r>
            <a:endParaRPr/>
          </a:p>
        </p:txBody>
      </p:sp>
      <p:sp>
        <p:nvSpPr>
          <p:cNvPr id="277" name="Google Shape;277;p27"/>
          <p:cNvSpPr/>
          <p:nvPr/>
        </p:nvSpPr>
        <p:spPr>
          <a:xfrm>
            <a:off x="49422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78" name="Google Shape;278;p27"/>
          <p:cNvSpPr/>
          <p:nvPr/>
        </p:nvSpPr>
        <p:spPr>
          <a:xfrm>
            <a:off x="5531150" y="17218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9" name="Google Shape;279;p27"/>
          <p:cNvSpPr/>
          <p:nvPr/>
        </p:nvSpPr>
        <p:spPr>
          <a:xfrm>
            <a:off x="61200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0" name="Google Shape;280;p27"/>
          <p:cNvSpPr/>
          <p:nvPr/>
        </p:nvSpPr>
        <p:spPr>
          <a:xfrm>
            <a:off x="67089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1" name="Google Shape;281;p27"/>
          <p:cNvSpPr/>
          <p:nvPr/>
        </p:nvSpPr>
        <p:spPr>
          <a:xfrm>
            <a:off x="72978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2" name="Google Shape;282;p27"/>
          <p:cNvSpPr/>
          <p:nvPr/>
        </p:nvSpPr>
        <p:spPr>
          <a:xfrm>
            <a:off x="78867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83" name="Google Shape;283;p27"/>
          <p:cNvSpPr/>
          <p:nvPr/>
        </p:nvSpPr>
        <p:spPr>
          <a:xfrm>
            <a:off x="49422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84" name="Google Shape;284;p27"/>
          <p:cNvSpPr/>
          <p:nvPr/>
        </p:nvSpPr>
        <p:spPr>
          <a:xfrm>
            <a:off x="5531150" y="30072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85" name="Google Shape;285;p27"/>
          <p:cNvSpPr/>
          <p:nvPr/>
        </p:nvSpPr>
        <p:spPr>
          <a:xfrm>
            <a:off x="61200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6" name="Google Shape;286;p27"/>
          <p:cNvSpPr/>
          <p:nvPr/>
        </p:nvSpPr>
        <p:spPr>
          <a:xfrm>
            <a:off x="67089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7" name="Google Shape;287;p27"/>
          <p:cNvSpPr/>
          <p:nvPr/>
        </p:nvSpPr>
        <p:spPr>
          <a:xfrm>
            <a:off x="72978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88" name="Google Shape;288;p27"/>
          <p:cNvSpPr/>
          <p:nvPr/>
        </p:nvSpPr>
        <p:spPr>
          <a:xfrm>
            <a:off x="78867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9" name="Google Shape;289;p27"/>
          <p:cNvSpPr/>
          <p:nvPr/>
        </p:nvSpPr>
        <p:spPr>
          <a:xfrm>
            <a:off x="3260350" y="2691200"/>
            <a:ext cx="161700" cy="1187400"/>
          </a:xfrm>
          <a:prstGeom prst="rightBrace">
            <a:avLst>
              <a:gd fmla="val 50000" name="adj1"/>
              <a:gd fmla="val 88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txBox="1"/>
          <p:nvPr/>
        </p:nvSpPr>
        <p:spPr>
          <a:xfrm>
            <a:off x="3520350" y="3527575"/>
            <a:ext cx="1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Bubblesort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3: “Lückentext”</a:t>
            </a:r>
            <a:endParaRPr/>
          </a:p>
        </p:txBody>
      </p:sp>
      <p:sp>
        <p:nvSpPr>
          <p:cNvPr id="296" name="Google Shape;296;p2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Auf der folgenden Seite ist ein Java Programm gegeben.</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Füllen Sie die Lücken im Programmtext so aus, dass das Programm die nachfolgende</a:t>
            </a:r>
            <a:endParaRPr>
              <a:solidFill>
                <a:schemeClr val="accent5"/>
              </a:solidFill>
            </a:endParaRPr>
          </a:p>
          <a:p>
            <a:pPr indent="0" lvl="0" marL="0" rtl="0" algn="l">
              <a:spcBef>
                <a:spcPts val="320"/>
              </a:spcBef>
              <a:spcAft>
                <a:spcPts val="0"/>
              </a:spcAft>
              <a:buNone/>
            </a:pPr>
            <a:r>
              <a:rPr lang="en">
                <a:solidFill>
                  <a:schemeClr val="accent5"/>
                </a:solidFill>
              </a:rPr>
              <a:t>Ausgabe erzeugt:</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Sie dürfen dabei den vorhandenen Code auf keine Art und Weise erweitern oder</a:t>
            </a:r>
            <a:endParaRPr>
              <a:solidFill>
                <a:schemeClr val="accent5"/>
              </a:solidFill>
            </a:endParaRPr>
          </a:p>
          <a:p>
            <a:pPr indent="0" lvl="0" marL="0" rtl="0" algn="l">
              <a:spcBef>
                <a:spcPts val="320"/>
              </a:spcBef>
              <a:spcAft>
                <a:spcPts val="0"/>
              </a:spcAft>
              <a:buNone/>
            </a:pPr>
            <a:r>
              <a:rPr lang="en">
                <a:solidFill>
                  <a:schemeClr val="accent5"/>
                </a:solidFill>
              </a:rPr>
              <a:t>ändern. Nicht jede Lücke muss notwendigerweise auch gefüllt werden.</a:t>
            </a:r>
            <a:endParaRPr>
              <a:solidFill>
                <a:schemeClr val="accent5"/>
              </a:solidFill>
            </a:endParaRPr>
          </a:p>
        </p:txBody>
      </p:sp>
      <p:pic>
        <p:nvPicPr>
          <p:cNvPr id="297" name="Google Shape;297;p28"/>
          <p:cNvPicPr preferRelativeResize="0"/>
          <p:nvPr/>
        </p:nvPicPr>
        <p:blipFill>
          <a:blip r:embed="rId3">
            <a:alphaModFix/>
          </a:blip>
          <a:stretch>
            <a:fillRect/>
          </a:stretch>
        </p:blipFill>
        <p:spPr>
          <a:xfrm>
            <a:off x="1281200" y="1975750"/>
            <a:ext cx="6581575" cy="90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3: “Lückentext”</a:t>
            </a:r>
            <a:endParaRPr/>
          </a:p>
        </p:txBody>
      </p:sp>
      <p:pic>
        <p:nvPicPr>
          <p:cNvPr id="303" name="Google Shape;303;p29"/>
          <p:cNvPicPr preferRelativeResize="0"/>
          <p:nvPr/>
        </p:nvPicPr>
        <p:blipFill>
          <a:blip r:embed="rId3">
            <a:alphaModFix/>
          </a:blip>
          <a:stretch>
            <a:fillRect/>
          </a:stretch>
        </p:blipFill>
        <p:spPr>
          <a:xfrm>
            <a:off x="152400" y="766750"/>
            <a:ext cx="4116650" cy="3238774"/>
          </a:xfrm>
          <a:prstGeom prst="rect">
            <a:avLst/>
          </a:prstGeom>
          <a:noFill/>
          <a:ln>
            <a:noFill/>
          </a:ln>
        </p:spPr>
      </p:pic>
      <p:pic>
        <p:nvPicPr>
          <p:cNvPr id="304" name="Google Shape;304;p29"/>
          <p:cNvPicPr preferRelativeResize="0"/>
          <p:nvPr/>
        </p:nvPicPr>
        <p:blipFill>
          <a:blip r:embed="rId4">
            <a:alphaModFix/>
          </a:blip>
          <a:stretch>
            <a:fillRect/>
          </a:stretch>
        </p:blipFill>
        <p:spPr>
          <a:xfrm>
            <a:off x="4840249" y="766750"/>
            <a:ext cx="4151350" cy="3238774"/>
          </a:xfrm>
          <a:prstGeom prst="rect">
            <a:avLst/>
          </a:prstGeom>
          <a:noFill/>
          <a:ln>
            <a:noFill/>
          </a:ln>
        </p:spPr>
      </p:pic>
      <p:cxnSp>
        <p:nvCxnSpPr>
          <p:cNvPr id="305" name="Google Shape;305;p29"/>
          <p:cNvCxnSpPr>
            <a:stCxn id="303" idx="2"/>
            <a:endCxn id="304" idx="0"/>
          </p:cNvCxnSpPr>
          <p:nvPr/>
        </p:nvCxnSpPr>
        <p:spPr>
          <a:xfrm rot="-5400000">
            <a:off x="2943925" y="33524"/>
            <a:ext cx="3238800" cy="4705200"/>
          </a:xfrm>
          <a:prstGeom prst="bentConnector5">
            <a:avLst>
              <a:gd fmla="val -7352" name="adj1"/>
              <a:gd fmla="val 49816" name="adj2"/>
              <a:gd fmla="val 107351" name="adj3"/>
            </a:avLst>
          </a:prstGeom>
          <a:noFill/>
          <a:ln cap="flat" cmpd="sng" w="9525">
            <a:solidFill>
              <a:schemeClr val="dk2"/>
            </a:solidFill>
            <a:prstDash val="solid"/>
            <a:round/>
            <a:headEnd len="med" w="med" type="none"/>
            <a:tailEnd len="med" w="med" type="triangle"/>
          </a:ln>
        </p:spPr>
      </p:cxnSp>
      <p:sp>
        <p:nvSpPr>
          <p:cNvPr id="306" name="Google Shape;306;p29"/>
          <p:cNvSpPr txBox="1"/>
          <p:nvPr/>
        </p:nvSpPr>
        <p:spPr>
          <a:xfrm>
            <a:off x="513375" y="817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getWidth()</a:t>
            </a:r>
            <a:endParaRPr sz="900">
              <a:solidFill>
                <a:schemeClr val="accent4"/>
              </a:solidFill>
            </a:endParaRPr>
          </a:p>
        </p:txBody>
      </p:sp>
      <p:sp>
        <p:nvSpPr>
          <p:cNvPr id="307" name="Google Shape;307;p29"/>
          <p:cNvSpPr txBox="1"/>
          <p:nvPr/>
        </p:nvSpPr>
        <p:spPr>
          <a:xfrm>
            <a:off x="769300" y="15977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class</a:t>
            </a:r>
            <a:endParaRPr sz="900">
              <a:solidFill>
                <a:schemeClr val="accent4"/>
              </a:solidFill>
            </a:endParaRPr>
          </a:p>
        </p:txBody>
      </p:sp>
      <p:sp>
        <p:nvSpPr>
          <p:cNvPr id="308" name="Google Shape;308;p29"/>
          <p:cNvSpPr txBox="1"/>
          <p:nvPr/>
        </p:nvSpPr>
        <p:spPr>
          <a:xfrm>
            <a:off x="3281875" y="15977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a:t>
            </a:r>
            <a:endParaRPr sz="900">
              <a:solidFill>
                <a:schemeClr val="accent4"/>
              </a:solidFill>
            </a:endParaRPr>
          </a:p>
        </p:txBody>
      </p:sp>
      <p:sp>
        <p:nvSpPr>
          <p:cNvPr id="309" name="Google Shape;309;p29"/>
          <p:cNvSpPr txBox="1"/>
          <p:nvPr/>
        </p:nvSpPr>
        <p:spPr>
          <a:xfrm>
            <a:off x="1950525" y="25300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extends</a:t>
            </a:r>
            <a:endParaRPr sz="900">
              <a:solidFill>
                <a:schemeClr val="accent4"/>
              </a:solidFill>
            </a:endParaRPr>
          </a:p>
        </p:txBody>
      </p:sp>
      <p:sp>
        <p:nvSpPr>
          <p:cNvPr id="310" name="Google Shape;310;p29"/>
          <p:cNvSpPr txBox="1"/>
          <p:nvPr/>
        </p:nvSpPr>
        <p:spPr>
          <a:xfrm>
            <a:off x="583650" y="29518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this</a:t>
            </a:r>
            <a:endParaRPr sz="900">
              <a:solidFill>
                <a:schemeClr val="accent4"/>
              </a:solidFill>
            </a:endParaRPr>
          </a:p>
        </p:txBody>
      </p:sp>
      <p:sp>
        <p:nvSpPr>
          <p:cNvPr id="311" name="Google Shape;311;p29"/>
          <p:cNvSpPr txBox="1"/>
          <p:nvPr/>
        </p:nvSpPr>
        <p:spPr>
          <a:xfrm>
            <a:off x="2026425" y="346852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temp</a:t>
            </a:r>
            <a:endParaRPr sz="900">
              <a:solidFill>
                <a:schemeClr val="accent4"/>
              </a:solidFill>
            </a:endParaRPr>
          </a:p>
        </p:txBody>
      </p:sp>
      <p:sp>
        <p:nvSpPr>
          <p:cNvPr id="312" name="Google Shape;312;p29"/>
          <p:cNvSpPr txBox="1"/>
          <p:nvPr/>
        </p:nvSpPr>
        <p:spPr>
          <a:xfrm>
            <a:off x="5939950" y="614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implements</a:t>
            </a:r>
            <a:endParaRPr sz="900">
              <a:solidFill>
                <a:schemeClr val="accent4"/>
              </a:solidFill>
            </a:endParaRPr>
          </a:p>
        </p:txBody>
      </p:sp>
      <p:sp>
        <p:nvSpPr>
          <p:cNvPr id="313" name="Google Shape;313;p29"/>
          <p:cNvSpPr txBox="1"/>
          <p:nvPr/>
        </p:nvSpPr>
        <p:spPr>
          <a:xfrm>
            <a:off x="6955000" y="614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a:t>
            </a:r>
            <a:endParaRPr sz="900">
              <a:solidFill>
                <a:schemeClr val="accent4"/>
              </a:solidFill>
            </a:endParaRPr>
          </a:p>
        </p:txBody>
      </p:sp>
      <p:sp>
        <p:nvSpPr>
          <p:cNvPr id="314" name="Google Shape;314;p29"/>
          <p:cNvSpPr txBox="1"/>
          <p:nvPr/>
        </p:nvSpPr>
        <p:spPr>
          <a:xfrm>
            <a:off x="6445800" y="16322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this</a:t>
            </a:r>
            <a:endParaRPr sz="900">
              <a:solidFill>
                <a:schemeClr val="accent4"/>
              </a:solidFill>
            </a:endParaRPr>
          </a:p>
        </p:txBody>
      </p:sp>
      <p:sp>
        <p:nvSpPr>
          <p:cNvPr id="315" name="Google Shape;315;p29"/>
          <p:cNvSpPr txBox="1"/>
          <p:nvPr/>
        </p:nvSpPr>
        <p:spPr>
          <a:xfrm>
            <a:off x="5190350" y="24747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 ]</a:t>
            </a:r>
            <a:endParaRPr sz="900">
              <a:solidFill>
                <a:schemeClr val="accent4"/>
              </a:solidFill>
            </a:endParaRPr>
          </a:p>
        </p:txBody>
      </p:sp>
      <p:sp>
        <p:nvSpPr>
          <p:cNvPr id="316" name="Google Shape;316;p29"/>
          <p:cNvSpPr txBox="1"/>
          <p:nvPr/>
        </p:nvSpPr>
        <p:spPr>
          <a:xfrm>
            <a:off x="7134675" y="26287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-5</a:t>
            </a:r>
            <a:endParaRPr sz="900">
              <a:solidFill>
                <a:schemeClr val="accent4"/>
              </a:solidFill>
            </a:endParaRPr>
          </a:p>
        </p:txBody>
      </p:sp>
      <p:sp>
        <p:nvSpPr>
          <p:cNvPr id="317" name="Google Shape;317;p29"/>
          <p:cNvSpPr txBox="1"/>
          <p:nvPr/>
        </p:nvSpPr>
        <p:spPr>
          <a:xfrm>
            <a:off x="5499700" y="291230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CoffeeCrate</a:t>
            </a:r>
            <a:endParaRPr sz="900">
              <a:solidFill>
                <a:schemeClr val="accent4"/>
              </a:solidFill>
            </a:endParaRPr>
          </a:p>
        </p:txBody>
      </p:sp>
      <p:sp>
        <p:nvSpPr>
          <p:cNvPr id="318" name="Google Shape;318;p29"/>
          <p:cNvSpPr txBox="1"/>
          <p:nvPr/>
        </p:nvSpPr>
        <p:spPr>
          <a:xfrm>
            <a:off x="6445800" y="317992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items</a:t>
            </a:r>
            <a:endParaRPr sz="900">
              <a:solidFill>
                <a:schemeClr val="accent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24" name="Google Shape;324;p30"/>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325" name="Google Shape;325;p30"/>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31" name="Google Shape;331;p31"/>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337" name="Google Shape;337;p32"/>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338" name="Google Shape;338;p32"/>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339" name="Google Shape;339;p32"/>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340" name="Google Shape;340;p32"/>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341" name="Google Shape;341;p32"/>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2" name="Google Shape;342;p32"/>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3" name="Google Shape;343;p32"/>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4" name="Google Shape;344;p32"/>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45" name="Google Shape;345;p32"/>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6" name="Google Shape;346;p32"/>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7" name="Google Shape;347;p32"/>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48" name="Google Shape;348;p32"/>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9" name="Google Shape;349;p32"/>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50" name="Google Shape;350;p32"/>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51" name="Google Shape;351;p32"/>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352" name="Google Shape;352;p32"/>
          <p:cNvCxnSpPr>
            <a:stCxn id="338" idx="2"/>
            <a:endCxn id="339"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53" name="Google Shape;353;p32"/>
          <p:cNvCxnSpPr>
            <a:stCxn id="339" idx="2"/>
            <a:endCxn id="340"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2"/>
          <p:cNvCxnSpPr>
            <a:stCxn id="339" idx="2"/>
            <a:endCxn id="341"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2"/>
          <p:cNvCxnSpPr>
            <a:stCxn id="342" idx="0"/>
            <a:endCxn id="340"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2"/>
          <p:cNvCxnSpPr>
            <a:stCxn id="342" idx="2"/>
            <a:endCxn id="344"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2"/>
          <p:cNvCxnSpPr>
            <a:stCxn id="342" idx="2"/>
            <a:endCxn id="345"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2"/>
          <p:cNvCxnSpPr>
            <a:stCxn id="344" idx="2"/>
            <a:endCxn id="350"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2"/>
          <p:cNvCxnSpPr>
            <a:stCxn id="345" idx="2"/>
            <a:endCxn id="346"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32"/>
          <p:cNvCxnSpPr>
            <a:stCxn id="341" idx="2"/>
            <a:endCxn id="343"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32"/>
          <p:cNvCxnSpPr>
            <a:stCxn id="343" idx="2"/>
            <a:endCxn id="347"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2"/>
          <p:cNvCxnSpPr>
            <a:stCxn id="347" idx="2"/>
            <a:endCxn id="351"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2"/>
          <p:cNvCxnSpPr>
            <a:stCxn id="343" idx="2"/>
            <a:endCxn id="348"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32"/>
          <p:cNvCxnSpPr>
            <a:stCxn id="348" idx="2"/>
            <a:endCxn id="349"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32"/>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6" name="Google Shape;366;p32"/>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7" name="Google Shape;367;p32"/>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68" name="Google Shape;368;p32"/>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69" name="Google Shape;369;p32"/>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70" name="Google Shape;370;p32"/>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1" name="Google Shape;371;p32"/>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2" name="Google Shape;372;p32"/>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73" name="Google Shape;373;p32"/>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74" name="Google Shape;374;p32"/>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75" name="Google Shape;375;p32"/>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6" name="Google Shape;376;p32"/>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77" name="Google Shape;377;p32"/>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78" name="Google Shape;378;p32"/>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84" name="Google Shape;384;p33"/>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385" name="Google Shape;385;p33"/>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386" name="Google Shape;386;p33"/>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387" name="Google Shape;387;p33"/>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388" name="Google Shape;388;p33"/>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89" name="Google Shape;389;p33"/>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0" name="Google Shape;390;p33"/>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1" name="Google Shape;391;p33"/>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92" name="Google Shape;392;p33"/>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93" name="Google Shape;393;p33"/>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4" name="Google Shape;394;p33"/>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95" name="Google Shape;395;p33"/>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96" name="Google Shape;396;p33"/>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7" name="Google Shape;397;p33"/>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8" name="Google Shape;398;p33"/>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399" name="Google Shape;399;p33"/>
          <p:cNvCxnSpPr>
            <a:stCxn id="385" idx="2"/>
            <a:endCxn id="386"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400" name="Google Shape;400;p33"/>
          <p:cNvCxnSpPr>
            <a:stCxn id="386" idx="2"/>
            <a:endCxn id="387"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33"/>
          <p:cNvCxnSpPr>
            <a:stCxn id="386" idx="2"/>
            <a:endCxn id="388"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33"/>
          <p:cNvCxnSpPr>
            <a:stCxn id="389" idx="0"/>
            <a:endCxn id="387"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33"/>
          <p:cNvCxnSpPr>
            <a:stCxn id="389" idx="2"/>
            <a:endCxn id="391"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33"/>
          <p:cNvCxnSpPr>
            <a:stCxn id="389" idx="2"/>
            <a:endCxn id="392"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3"/>
          <p:cNvCxnSpPr>
            <a:stCxn id="391" idx="2"/>
            <a:endCxn id="397"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33"/>
          <p:cNvCxnSpPr>
            <a:stCxn id="392" idx="2"/>
            <a:endCxn id="393"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33"/>
          <p:cNvCxnSpPr>
            <a:stCxn id="388" idx="2"/>
            <a:endCxn id="390"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33"/>
          <p:cNvCxnSpPr>
            <a:stCxn id="390" idx="2"/>
            <a:endCxn id="394"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33"/>
          <p:cNvCxnSpPr>
            <a:stCxn id="394" idx="2"/>
            <a:endCxn id="398"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33"/>
          <p:cNvCxnSpPr>
            <a:stCxn id="390" idx="2"/>
            <a:endCxn id="395"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33"/>
          <p:cNvCxnSpPr>
            <a:stCxn id="395" idx="2"/>
            <a:endCxn id="396"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33"/>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3" name="Google Shape;413;p33"/>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4" name="Google Shape;414;p33"/>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15" name="Google Shape;415;p33"/>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16" name="Google Shape;416;p33"/>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7" name="Google Shape;417;p33"/>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8" name="Google Shape;418;p33"/>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9" name="Google Shape;419;p33"/>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20" name="Google Shape;420;p33"/>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21" name="Google Shape;421;p33"/>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22" name="Google Shape;422;p33"/>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3" name="Google Shape;423;p33"/>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24" name="Google Shape;424;p33"/>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25" name="Google Shape;425;p33"/>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26" name="Google Shape;426;p33"/>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432" name="Google Shape;432;p34"/>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pic>
        <p:nvPicPr>
          <p:cNvPr id="91" name="Google Shape;91;p17"/>
          <p:cNvPicPr preferRelativeResize="0"/>
          <p:nvPr/>
        </p:nvPicPr>
        <p:blipFill>
          <a:blip r:embed="rId3">
            <a:alphaModFix/>
          </a:blip>
          <a:stretch>
            <a:fillRect/>
          </a:stretch>
        </p:blipFill>
        <p:spPr>
          <a:xfrm>
            <a:off x="2010264" y="1543475"/>
            <a:ext cx="5218774" cy="2995801"/>
          </a:xfrm>
          <a:prstGeom prst="rect">
            <a:avLst/>
          </a:prstGeom>
          <a:noFill/>
          <a:ln>
            <a:noFill/>
          </a:ln>
        </p:spPr>
      </p:pic>
      <p:sp>
        <p:nvSpPr>
          <p:cNvPr id="92" name="Google Shape;92;p17"/>
          <p:cNvSpPr txBox="1"/>
          <p:nvPr>
            <p:ph idx="1" type="body"/>
          </p:nvPr>
        </p:nvSpPr>
        <p:spPr>
          <a:xfrm>
            <a:off x="431800" y="713075"/>
            <a:ext cx="8375700" cy="8304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In dieser Aufgabe beschäftigen Sie sich mit UML Diagrammen. Sie müssen ein UML</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Diagramm in Java Quellcode übersetzen sowie umgekehrt.</a:t>
            </a:r>
            <a:endParaRPr>
              <a:solidFill>
                <a:schemeClr val="accent5"/>
              </a:solidFill>
            </a:endParaRPr>
          </a:p>
          <a:p>
            <a:pPr indent="-330200" lvl="0" marL="457200" rtl="0" algn="l">
              <a:spcBef>
                <a:spcPts val="320"/>
              </a:spcBef>
              <a:spcAft>
                <a:spcPts val="0"/>
              </a:spcAft>
              <a:buClr>
                <a:schemeClr val="accent5"/>
              </a:buClr>
              <a:buSzPts val="1600"/>
              <a:buAutoNum type="alphaLcParenR"/>
            </a:pPr>
            <a:r>
              <a:rPr lang="en">
                <a:solidFill>
                  <a:schemeClr val="accent5"/>
                </a:solidFill>
              </a:rPr>
              <a:t>Übertragen Sie den folgenden Java-Code in ein entsprechendes UML-Diagramm! </a:t>
            </a:r>
            <a:r>
              <a:rPr lang="en">
                <a:solidFill>
                  <a:schemeClr val="accent1"/>
                </a:solidFill>
              </a:rPr>
              <a:t>(5)</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38" name="Google Shape;438;p35"/>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439" name="Google Shape;439;p35"/>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440" name="Google Shape;440;p35"/>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50" name="Google Shape;450;p36"/>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451" name="Google Shape;451;p36"/>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452" name="Google Shape;452;p36"/>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36"/>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455" name="Google Shape;455;p36"/>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456" name="Google Shape;456;p3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62" name="Google Shape;462;p37"/>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463" name="Google Shape;463;p37"/>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464" name="Google Shape;464;p37"/>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7"/>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468" name="Google Shape;468;p37"/>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469" name="Google Shape;469;p37"/>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75" name="Google Shape;475;p38"/>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476" name="Google Shape;476;p38"/>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477" name="Google Shape;477;p38"/>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482" name="Google Shape;482;p38"/>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endParaRPr>
              <a:solidFill>
                <a:schemeClr val="accent5"/>
              </a:solidFill>
            </a:endParaRPr>
          </a:p>
        </p:txBody>
      </p:sp>
      <p:pic>
        <p:nvPicPr>
          <p:cNvPr id="483" name="Google Shape;483;p38"/>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sp>
        <p:nvSpPr>
          <p:cNvPr id="98" name="Google Shape;98;p18"/>
          <p:cNvSpPr/>
          <p:nvPr/>
        </p:nvSpPr>
        <p:spPr>
          <a:xfrm>
            <a:off x="2388950" y="9744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&lt;&lt;interface&gt;&gt; Storable</a:t>
            </a:r>
            <a:endParaRPr/>
          </a:p>
        </p:txBody>
      </p:sp>
      <p:sp>
        <p:nvSpPr>
          <p:cNvPr id="99" name="Google Shape;99;p18"/>
          <p:cNvSpPr/>
          <p:nvPr/>
        </p:nvSpPr>
        <p:spPr>
          <a:xfrm>
            <a:off x="5921775" y="3039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&lt;&lt;abstract&gt;&gt; StorageDevice</a:t>
            </a:r>
            <a:endParaRPr/>
          </a:p>
        </p:txBody>
      </p:sp>
      <p:sp>
        <p:nvSpPr>
          <p:cNvPr id="100" name="Google Shape;100;p18"/>
          <p:cNvSpPr/>
          <p:nvPr/>
        </p:nvSpPr>
        <p:spPr>
          <a:xfrm>
            <a:off x="4492875" y="2360750"/>
            <a:ext cx="4431000" cy="456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Crate</a:t>
            </a:r>
            <a:endParaRPr/>
          </a:p>
        </p:txBody>
      </p:sp>
      <p:sp>
        <p:nvSpPr>
          <p:cNvPr id="101" name="Google Shape;101;p18"/>
          <p:cNvSpPr/>
          <p:nvPr/>
        </p:nvSpPr>
        <p:spPr>
          <a:xfrm>
            <a:off x="2388950" y="1381550"/>
            <a:ext cx="3070500" cy="165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5921775" y="711050"/>
            <a:ext cx="3070500" cy="621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id : int</a:t>
            </a:r>
            <a:endParaRPr/>
          </a:p>
          <a:p>
            <a:pPr indent="-317500" lvl="0" marL="457200" rtl="0" algn="l">
              <a:spcBef>
                <a:spcPts val="0"/>
              </a:spcBef>
              <a:spcAft>
                <a:spcPts val="0"/>
              </a:spcAft>
              <a:buSzPts val="1400"/>
              <a:buChar char="-"/>
            </a:pPr>
            <a:r>
              <a:rPr lang="en"/>
              <a:t>content : String</a:t>
            </a:r>
            <a:endParaRPr/>
          </a:p>
        </p:txBody>
      </p:sp>
      <p:sp>
        <p:nvSpPr>
          <p:cNvPr id="103" name="Google Shape;103;p18"/>
          <p:cNvSpPr/>
          <p:nvPr/>
        </p:nvSpPr>
        <p:spPr>
          <a:xfrm>
            <a:off x="5921775" y="1332350"/>
            <a:ext cx="3070500" cy="621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getId() : int</a:t>
            </a:r>
            <a:endParaRPr/>
          </a:p>
          <a:p>
            <a:pPr indent="-317500" lvl="0" marL="457200" rtl="0" algn="l">
              <a:spcBef>
                <a:spcPts val="0"/>
              </a:spcBef>
              <a:spcAft>
                <a:spcPts val="0"/>
              </a:spcAft>
              <a:buSzPts val="1400"/>
              <a:buChar char="+"/>
            </a:pPr>
            <a:r>
              <a:rPr lang="en"/>
              <a:t>getContent() : String</a:t>
            </a:r>
            <a:endParaRPr/>
          </a:p>
        </p:txBody>
      </p:sp>
      <p:sp>
        <p:nvSpPr>
          <p:cNvPr id="104" name="Google Shape;104;p18"/>
          <p:cNvSpPr/>
          <p:nvPr/>
        </p:nvSpPr>
        <p:spPr>
          <a:xfrm>
            <a:off x="2388950" y="15465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getDepth() : int</a:t>
            </a:r>
            <a:endParaRPr/>
          </a:p>
        </p:txBody>
      </p:sp>
      <p:sp>
        <p:nvSpPr>
          <p:cNvPr id="105" name="Google Shape;105;p18"/>
          <p:cNvSpPr/>
          <p:nvPr/>
        </p:nvSpPr>
        <p:spPr>
          <a:xfrm>
            <a:off x="4492875" y="3223850"/>
            <a:ext cx="4431000" cy="1049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Crate(id: int, content: String, destination: String)</a:t>
            </a:r>
            <a:endParaRPr/>
          </a:p>
          <a:p>
            <a:pPr indent="-317500" lvl="0" marL="457200" rtl="0" algn="l">
              <a:spcBef>
                <a:spcPts val="0"/>
              </a:spcBef>
              <a:spcAft>
                <a:spcPts val="0"/>
              </a:spcAft>
              <a:buSzPts val="1400"/>
              <a:buChar char="+"/>
            </a:pPr>
            <a:r>
              <a:rPr lang="en"/>
              <a:t>getDestination() : String</a:t>
            </a:r>
            <a:endParaRPr/>
          </a:p>
          <a:p>
            <a:pPr indent="-317500" lvl="0" marL="457200" rtl="0" algn="l">
              <a:spcBef>
                <a:spcPts val="0"/>
              </a:spcBef>
              <a:spcAft>
                <a:spcPts val="0"/>
              </a:spcAft>
              <a:buClr>
                <a:srgbClr val="B7B7B7"/>
              </a:buClr>
              <a:buSzPts val="1400"/>
              <a:buChar char="+"/>
            </a:pPr>
            <a:r>
              <a:rPr lang="en">
                <a:solidFill>
                  <a:srgbClr val="B7B7B7"/>
                </a:solidFill>
              </a:rPr>
              <a:t>getDepth(): int</a:t>
            </a:r>
            <a:endParaRPr>
              <a:solidFill>
                <a:srgbClr val="B7B7B7"/>
              </a:solidFill>
            </a:endParaRPr>
          </a:p>
          <a:p>
            <a:pPr indent="-317500" lvl="0" marL="457200" rtl="0" algn="l">
              <a:spcBef>
                <a:spcPts val="0"/>
              </a:spcBef>
              <a:spcAft>
                <a:spcPts val="0"/>
              </a:spcAft>
              <a:buSzPts val="1400"/>
              <a:buChar char="-"/>
            </a:pPr>
            <a:r>
              <a:rPr lang="en"/>
              <a:t>calculateDepth() : int</a:t>
            </a:r>
            <a:endParaRPr/>
          </a:p>
        </p:txBody>
      </p:sp>
      <p:sp>
        <p:nvSpPr>
          <p:cNvPr id="106" name="Google Shape;106;p18"/>
          <p:cNvSpPr/>
          <p:nvPr/>
        </p:nvSpPr>
        <p:spPr>
          <a:xfrm>
            <a:off x="4492875" y="2816750"/>
            <a:ext cx="44310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d</a:t>
            </a:r>
            <a:r>
              <a:rPr lang="en"/>
              <a:t>estination : String</a:t>
            </a:r>
            <a:endParaRPr/>
          </a:p>
        </p:txBody>
      </p:sp>
      <p:pic>
        <p:nvPicPr>
          <p:cNvPr id="107" name="Google Shape;107;p18"/>
          <p:cNvPicPr preferRelativeResize="0"/>
          <p:nvPr/>
        </p:nvPicPr>
        <p:blipFill>
          <a:blip r:embed="rId3">
            <a:alphaModFix/>
          </a:blip>
          <a:stretch>
            <a:fillRect/>
          </a:stretch>
        </p:blipFill>
        <p:spPr>
          <a:xfrm>
            <a:off x="159000" y="2383298"/>
            <a:ext cx="3388775" cy="1945303"/>
          </a:xfrm>
          <a:prstGeom prst="rect">
            <a:avLst/>
          </a:prstGeom>
          <a:noFill/>
          <a:ln>
            <a:noFill/>
          </a:ln>
        </p:spPr>
      </p:pic>
      <p:cxnSp>
        <p:nvCxnSpPr>
          <p:cNvPr id="108" name="Google Shape;108;p18"/>
          <p:cNvCxnSpPr/>
          <p:nvPr/>
        </p:nvCxnSpPr>
        <p:spPr>
          <a:xfrm flipH="1" rot="5400000">
            <a:off x="3884625" y="1986500"/>
            <a:ext cx="641100" cy="575400"/>
          </a:xfrm>
          <a:prstGeom prst="bentConnector3">
            <a:avLst>
              <a:gd fmla="val 1197" name="adj1"/>
            </a:avLst>
          </a:prstGeom>
          <a:noFill/>
          <a:ln cap="flat" cmpd="sng" w="28575">
            <a:solidFill>
              <a:schemeClr val="dk2"/>
            </a:solidFill>
            <a:prstDash val="dash"/>
            <a:round/>
            <a:headEnd len="med" w="med" type="none"/>
            <a:tailEnd len="med" w="med" type="triangle"/>
          </a:ln>
        </p:spPr>
      </p:cxnSp>
      <p:cxnSp>
        <p:nvCxnSpPr>
          <p:cNvPr id="109" name="Google Shape;109;p18"/>
          <p:cNvCxnSpPr>
            <a:stCxn id="100" idx="0"/>
            <a:endCxn id="103" idx="2"/>
          </p:cNvCxnSpPr>
          <p:nvPr/>
        </p:nvCxnSpPr>
        <p:spPr>
          <a:xfrm rot="-5400000">
            <a:off x="6879225" y="1782800"/>
            <a:ext cx="407100" cy="748800"/>
          </a:xfrm>
          <a:prstGeom prst="bentConnector3">
            <a:avLst>
              <a:gd fmla="val 36195" name="adj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sp>
        <p:nvSpPr>
          <p:cNvPr id="115" name="Google Shape;115;p19"/>
          <p:cNvSpPr txBox="1"/>
          <p:nvPr>
            <p:ph idx="1" type="body"/>
          </p:nvPr>
        </p:nvSpPr>
        <p:spPr>
          <a:xfrm>
            <a:off x="431800" y="766575"/>
            <a:ext cx="8375700" cy="2862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b) Übertrage folgendes UML-Diagramm in Java-Code. Lass dabei Methodenkörper leer. </a:t>
            </a:r>
            <a:r>
              <a:rPr lang="en">
                <a:solidFill>
                  <a:schemeClr val="accent1"/>
                </a:solidFill>
              </a:rPr>
              <a:t>(5)</a:t>
            </a:r>
            <a:endParaRPr>
              <a:solidFill>
                <a:schemeClr val="accent1"/>
              </a:solidFill>
            </a:endParaRPr>
          </a:p>
        </p:txBody>
      </p:sp>
      <p:pic>
        <p:nvPicPr>
          <p:cNvPr id="116" name="Google Shape;116;p19"/>
          <p:cNvPicPr preferRelativeResize="0"/>
          <p:nvPr/>
        </p:nvPicPr>
        <p:blipFill>
          <a:blip r:embed="rId3">
            <a:alphaModFix/>
          </a:blip>
          <a:stretch>
            <a:fillRect/>
          </a:stretch>
        </p:blipFill>
        <p:spPr>
          <a:xfrm>
            <a:off x="2999875" y="1205000"/>
            <a:ext cx="3144243" cy="3607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pic>
        <p:nvPicPr>
          <p:cNvPr id="122" name="Google Shape;122;p20"/>
          <p:cNvPicPr preferRelativeResize="0"/>
          <p:nvPr/>
        </p:nvPicPr>
        <p:blipFill>
          <a:blip r:embed="rId3">
            <a:alphaModFix/>
          </a:blip>
          <a:stretch>
            <a:fillRect/>
          </a:stretch>
        </p:blipFill>
        <p:spPr>
          <a:xfrm>
            <a:off x="163000" y="757825"/>
            <a:ext cx="3039625" cy="3487475"/>
          </a:xfrm>
          <a:prstGeom prst="rect">
            <a:avLst/>
          </a:prstGeom>
          <a:noFill/>
          <a:ln>
            <a:noFill/>
          </a:ln>
        </p:spPr>
      </p:pic>
      <p:pic>
        <p:nvPicPr>
          <p:cNvPr id="123" name="Google Shape;123;p20"/>
          <p:cNvPicPr preferRelativeResize="0"/>
          <p:nvPr/>
        </p:nvPicPr>
        <p:blipFill>
          <a:blip r:embed="rId4">
            <a:alphaModFix/>
          </a:blip>
          <a:stretch>
            <a:fillRect/>
          </a:stretch>
        </p:blipFill>
        <p:spPr>
          <a:xfrm>
            <a:off x="3403000" y="806975"/>
            <a:ext cx="5602249" cy="33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129" name="Google Shape;129;p21"/>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diese Schleife? Wenn ja, geben Sie x und y nach Terminierung an. </a:t>
            </a:r>
            <a:r>
              <a:rPr lang="en">
                <a:solidFill>
                  <a:schemeClr val="accent1"/>
                </a:solidFill>
              </a:rPr>
              <a:t>(2)</a:t>
            </a:r>
            <a:endParaRPr>
              <a:solidFill>
                <a:schemeClr val="accent1"/>
              </a:solidFill>
            </a:endParaRPr>
          </a:p>
        </p:txBody>
      </p:sp>
      <p:pic>
        <p:nvPicPr>
          <p:cNvPr id="130" name="Google Shape;130;p21"/>
          <p:cNvPicPr preferRelativeResize="0"/>
          <p:nvPr/>
        </p:nvPicPr>
        <p:blipFill>
          <a:blip r:embed="rId3">
            <a:alphaModFix/>
          </a:blip>
          <a:stretch>
            <a:fillRect/>
          </a:stretch>
        </p:blipFill>
        <p:spPr>
          <a:xfrm>
            <a:off x="852750" y="1364149"/>
            <a:ext cx="7533776" cy="241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136" name="Google Shape;136;p22"/>
          <p:cNvPicPr preferRelativeResize="0"/>
          <p:nvPr/>
        </p:nvPicPr>
        <p:blipFill>
          <a:blip r:embed="rId3">
            <a:alphaModFix/>
          </a:blip>
          <a:stretch>
            <a:fillRect/>
          </a:stretch>
        </p:blipFill>
        <p:spPr>
          <a:xfrm>
            <a:off x="431800" y="1085844"/>
            <a:ext cx="2952750" cy="2971800"/>
          </a:xfrm>
          <a:prstGeom prst="rect">
            <a:avLst/>
          </a:prstGeom>
          <a:noFill/>
          <a:ln>
            <a:noFill/>
          </a:ln>
        </p:spPr>
      </p:pic>
      <p:sp>
        <p:nvSpPr>
          <p:cNvPr id="137" name="Google Shape;137;p22"/>
          <p:cNvSpPr txBox="1"/>
          <p:nvPr/>
        </p:nvSpPr>
        <p:spPr>
          <a:xfrm>
            <a:off x="4139325" y="2977350"/>
            <a:ext cx="48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=&gt; Schleife terminiert nicht! (auch nicht bei int-Overflow)</a:t>
            </a:r>
            <a:endParaRPr>
              <a:solidFill>
                <a:schemeClr val="accent4"/>
              </a:solidFill>
            </a:endParaRPr>
          </a:p>
        </p:txBody>
      </p:sp>
      <p:sp>
        <p:nvSpPr>
          <p:cNvPr id="138" name="Google Shape;138;p22"/>
          <p:cNvSpPr/>
          <p:nvPr/>
        </p:nvSpPr>
        <p:spPr>
          <a:xfrm>
            <a:off x="41393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139" name="Google Shape;139;p22"/>
          <p:cNvSpPr/>
          <p:nvPr/>
        </p:nvSpPr>
        <p:spPr>
          <a:xfrm>
            <a:off x="52277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40" name="Google Shape;140;p22"/>
          <p:cNvSpPr/>
          <p:nvPr/>
        </p:nvSpPr>
        <p:spPr>
          <a:xfrm>
            <a:off x="63161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141" name="Google Shape;141;p22"/>
          <p:cNvSpPr/>
          <p:nvPr/>
        </p:nvSpPr>
        <p:spPr>
          <a:xfrm>
            <a:off x="7388550"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terminiert?</a:t>
            </a:r>
            <a:endParaRPr/>
          </a:p>
        </p:txBody>
      </p:sp>
      <p:sp>
        <p:nvSpPr>
          <p:cNvPr id="142" name="Google Shape;142;p22"/>
          <p:cNvSpPr/>
          <p:nvPr/>
        </p:nvSpPr>
        <p:spPr>
          <a:xfrm>
            <a:off x="41393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3" name="Google Shape;143;p22"/>
          <p:cNvSpPr/>
          <p:nvPr/>
        </p:nvSpPr>
        <p:spPr>
          <a:xfrm>
            <a:off x="52277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4" name="Google Shape;144;p22"/>
          <p:cNvSpPr/>
          <p:nvPr/>
        </p:nvSpPr>
        <p:spPr>
          <a:xfrm>
            <a:off x="63161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45" name="Google Shape;145;p22"/>
          <p:cNvSpPr/>
          <p:nvPr/>
        </p:nvSpPr>
        <p:spPr>
          <a:xfrm>
            <a:off x="7388550"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nein</a:t>
            </a:r>
            <a:endParaRPr/>
          </a:p>
        </p:txBody>
      </p:sp>
      <p:sp>
        <p:nvSpPr>
          <p:cNvPr id="146" name="Google Shape;146;p22"/>
          <p:cNvSpPr/>
          <p:nvPr/>
        </p:nvSpPr>
        <p:spPr>
          <a:xfrm>
            <a:off x="41393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2"/>
          <p:cNvSpPr/>
          <p:nvPr/>
        </p:nvSpPr>
        <p:spPr>
          <a:xfrm>
            <a:off x="52277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2"/>
          <p:cNvSpPr/>
          <p:nvPr/>
        </p:nvSpPr>
        <p:spPr>
          <a:xfrm>
            <a:off x="63161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49" name="Google Shape;149;p22"/>
          <p:cNvSpPr/>
          <p:nvPr/>
        </p:nvSpPr>
        <p:spPr>
          <a:xfrm>
            <a:off x="7388550"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50" name="Google Shape;150;p22"/>
          <p:cNvSpPr/>
          <p:nvPr/>
        </p:nvSpPr>
        <p:spPr>
          <a:xfrm>
            <a:off x="41393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1" name="Google Shape;151;p22"/>
          <p:cNvSpPr/>
          <p:nvPr/>
        </p:nvSpPr>
        <p:spPr>
          <a:xfrm>
            <a:off x="52277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2" name="Google Shape;152;p22"/>
          <p:cNvSpPr/>
          <p:nvPr/>
        </p:nvSpPr>
        <p:spPr>
          <a:xfrm>
            <a:off x="63161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3" name="Google Shape;153;p22"/>
          <p:cNvSpPr/>
          <p:nvPr/>
        </p:nvSpPr>
        <p:spPr>
          <a:xfrm>
            <a:off x="7388550"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54" name="Google Shape;154;p22"/>
          <p:cNvSpPr/>
          <p:nvPr/>
        </p:nvSpPr>
        <p:spPr>
          <a:xfrm>
            <a:off x="41393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5" name="Google Shape;155;p22"/>
          <p:cNvSpPr/>
          <p:nvPr/>
        </p:nvSpPr>
        <p:spPr>
          <a:xfrm>
            <a:off x="52277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6" name="Google Shape;156;p22"/>
          <p:cNvSpPr/>
          <p:nvPr/>
        </p:nvSpPr>
        <p:spPr>
          <a:xfrm>
            <a:off x="63161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7" name="Google Shape;157;p22"/>
          <p:cNvSpPr/>
          <p:nvPr/>
        </p:nvSpPr>
        <p:spPr>
          <a:xfrm>
            <a:off x="7388550"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58" name="Google Shape;158;p22"/>
          <p:cNvSpPr/>
          <p:nvPr/>
        </p:nvSpPr>
        <p:spPr>
          <a:xfrm>
            <a:off x="41393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9" name="Google Shape;159;p22"/>
          <p:cNvSpPr/>
          <p:nvPr/>
        </p:nvSpPr>
        <p:spPr>
          <a:xfrm>
            <a:off x="52277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60" name="Google Shape;160;p22"/>
          <p:cNvSpPr/>
          <p:nvPr/>
        </p:nvSpPr>
        <p:spPr>
          <a:xfrm>
            <a:off x="63161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1" name="Google Shape;161;p22"/>
          <p:cNvSpPr/>
          <p:nvPr/>
        </p:nvSpPr>
        <p:spPr>
          <a:xfrm>
            <a:off x="7388550"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62" name="Google Shape;162;p22"/>
          <p:cNvSpPr/>
          <p:nvPr/>
        </p:nvSpPr>
        <p:spPr>
          <a:xfrm>
            <a:off x="41393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63" name="Google Shape;163;p22"/>
          <p:cNvSpPr/>
          <p:nvPr/>
        </p:nvSpPr>
        <p:spPr>
          <a:xfrm>
            <a:off x="52277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4" name="Google Shape;164;p22"/>
          <p:cNvSpPr/>
          <p:nvPr/>
        </p:nvSpPr>
        <p:spPr>
          <a:xfrm>
            <a:off x="63161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5" name="Google Shape;165;p22"/>
          <p:cNvSpPr/>
          <p:nvPr/>
        </p:nvSpPr>
        <p:spPr>
          <a:xfrm>
            <a:off x="7388550"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66" name="Google Shape;166;p22"/>
          <p:cNvSpPr txBox="1"/>
          <p:nvPr/>
        </p:nvSpPr>
        <p:spPr>
          <a:xfrm>
            <a:off x="0" y="651225"/>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A6E00"/>
                </a:solidFill>
              </a:rPr>
              <a:t>a</a:t>
            </a:r>
            <a:r>
              <a:rPr lang="en" sz="1600">
                <a:solidFill>
                  <a:srgbClr val="FA6E00"/>
                </a:solidFill>
              </a:rPr>
              <a:t>)</a:t>
            </a:r>
            <a:endParaRPr sz="1600">
              <a:solidFill>
                <a:srgbClr val="FA6E00"/>
              </a:solidFill>
            </a:endParaRPr>
          </a:p>
        </p:txBody>
      </p:sp>
      <p:sp>
        <p:nvSpPr>
          <p:cNvPr id="167" name="Google Shape;167;p22"/>
          <p:cNvSpPr/>
          <p:nvPr/>
        </p:nvSpPr>
        <p:spPr>
          <a:xfrm>
            <a:off x="4139325" y="3377550"/>
            <a:ext cx="11538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30</a:t>
            </a:r>
            <a:r>
              <a:rPr lang="en"/>
              <a:t>-1</a:t>
            </a:r>
            <a:endParaRPr/>
          </a:p>
        </p:txBody>
      </p:sp>
      <p:sp>
        <p:nvSpPr>
          <p:cNvPr id="168" name="Google Shape;168;p22"/>
          <p:cNvSpPr/>
          <p:nvPr/>
        </p:nvSpPr>
        <p:spPr>
          <a:xfrm>
            <a:off x="5227725"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31</a:t>
            </a:r>
            <a:r>
              <a:rPr lang="en"/>
              <a:t>-2</a:t>
            </a:r>
            <a:endParaRPr/>
          </a:p>
        </p:txBody>
      </p:sp>
      <p:sp>
        <p:nvSpPr>
          <p:cNvPr id="169" name="Google Shape;169;p22"/>
          <p:cNvSpPr/>
          <p:nvPr/>
        </p:nvSpPr>
        <p:spPr>
          <a:xfrm>
            <a:off x="6316125"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70" name="Google Shape;170;p22"/>
          <p:cNvSpPr/>
          <p:nvPr/>
        </p:nvSpPr>
        <p:spPr>
          <a:xfrm>
            <a:off x="7388550"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71" name="Google Shape;171;p22"/>
          <p:cNvSpPr/>
          <p:nvPr/>
        </p:nvSpPr>
        <p:spPr>
          <a:xfrm>
            <a:off x="41393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2" name="Google Shape;172;p22"/>
          <p:cNvSpPr/>
          <p:nvPr/>
        </p:nvSpPr>
        <p:spPr>
          <a:xfrm>
            <a:off x="52277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3" name="Google Shape;173;p22"/>
          <p:cNvSpPr/>
          <p:nvPr/>
        </p:nvSpPr>
        <p:spPr>
          <a:xfrm>
            <a:off x="63161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4" name="Google Shape;174;p22"/>
          <p:cNvSpPr/>
          <p:nvPr/>
        </p:nvSpPr>
        <p:spPr>
          <a:xfrm>
            <a:off x="7388550"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75" name="Google Shape;175;p22"/>
          <p:cNvSpPr/>
          <p:nvPr/>
        </p:nvSpPr>
        <p:spPr>
          <a:xfrm>
            <a:off x="41393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a:t>
            </a:r>
            <a:r>
              <a:rPr baseline="30000" lang="en">
                <a:solidFill>
                  <a:schemeClr val="dk1"/>
                </a:solidFill>
              </a:rPr>
              <a:t>31</a:t>
            </a:r>
            <a:endParaRPr baseline="30000"/>
          </a:p>
        </p:txBody>
      </p:sp>
      <p:sp>
        <p:nvSpPr>
          <p:cNvPr id="176" name="Google Shape;176;p22"/>
          <p:cNvSpPr/>
          <p:nvPr/>
        </p:nvSpPr>
        <p:spPr>
          <a:xfrm>
            <a:off x="52277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7" name="Google Shape;177;p22"/>
          <p:cNvSpPr/>
          <p:nvPr/>
        </p:nvSpPr>
        <p:spPr>
          <a:xfrm>
            <a:off x="63161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78" name="Google Shape;178;p22"/>
          <p:cNvSpPr/>
          <p:nvPr/>
        </p:nvSpPr>
        <p:spPr>
          <a:xfrm>
            <a:off x="7388550"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79" name="Google Shape;179;p22"/>
          <p:cNvSpPr/>
          <p:nvPr/>
        </p:nvSpPr>
        <p:spPr>
          <a:xfrm>
            <a:off x="4139325" y="3698850"/>
            <a:ext cx="11538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30</a:t>
            </a:r>
            <a:endParaRPr baseline="30000"/>
          </a:p>
        </p:txBody>
      </p:sp>
      <p:sp>
        <p:nvSpPr>
          <p:cNvPr id="180" name="Google Shape;180;p22"/>
          <p:cNvSpPr/>
          <p:nvPr/>
        </p:nvSpPr>
        <p:spPr>
          <a:xfrm>
            <a:off x="5227725"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31</a:t>
            </a:r>
            <a:endParaRPr/>
          </a:p>
        </p:txBody>
      </p:sp>
      <p:sp>
        <p:nvSpPr>
          <p:cNvPr id="181" name="Google Shape;181;p22"/>
          <p:cNvSpPr/>
          <p:nvPr/>
        </p:nvSpPr>
        <p:spPr>
          <a:xfrm>
            <a:off x="6316125"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82" name="Google Shape;182;p22"/>
          <p:cNvSpPr/>
          <p:nvPr/>
        </p:nvSpPr>
        <p:spPr>
          <a:xfrm>
            <a:off x="7388550"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cxnSp>
        <p:nvCxnSpPr>
          <p:cNvPr id="183" name="Google Shape;183;p22"/>
          <p:cNvCxnSpPr>
            <a:endCxn id="142" idx="1"/>
          </p:cNvCxnSpPr>
          <p:nvPr/>
        </p:nvCxnSpPr>
        <p:spPr>
          <a:xfrm rot="-5400000">
            <a:off x="3049875" y="1864350"/>
            <a:ext cx="1676400" cy="502500"/>
          </a:xfrm>
          <a:prstGeom prst="bentConnector2">
            <a:avLst/>
          </a:prstGeom>
          <a:noFill/>
          <a:ln cap="flat" cmpd="sng" w="9525">
            <a:solidFill>
              <a:schemeClr val="dk2"/>
            </a:solidFill>
            <a:prstDash val="solid"/>
            <a:round/>
            <a:headEnd len="med" w="med" type="none"/>
            <a:tailEnd len="med" w="med" type="triangle"/>
          </a:ln>
        </p:spPr>
      </p:cxnSp>
      <p:cxnSp>
        <p:nvCxnSpPr>
          <p:cNvPr id="184" name="Google Shape;184;p22"/>
          <p:cNvCxnSpPr>
            <a:stCxn id="175" idx="1"/>
          </p:cNvCxnSpPr>
          <p:nvPr/>
        </p:nvCxnSpPr>
        <p:spPr>
          <a:xfrm rot="10800000">
            <a:off x="3636825" y="2939700"/>
            <a:ext cx="502500" cy="15624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190" name="Google Shape;190;p23"/>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 b) 	</a:t>
            </a:r>
            <a:r>
              <a:rPr lang="en">
                <a:solidFill>
                  <a:schemeClr val="accent5"/>
                </a:solidFill>
              </a:rPr>
              <a:t>Terminiert diese Schleife? Wenn ja, geben Sie x und y nach Terminierung an. </a:t>
            </a:r>
            <a:r>
              <a:rPr lang="en">
                <a:solidFill>
                  <a:schemeClr val="accent1"/>
                </a:solidFill>
              </a:rPr>
              <a:t>(2)</a:t>
            </a:r>
            <a:endParaRPr>
              <a:solidFill>
                <a:schemeClr val="accent1"/>
              </a:solidFill>
            </a:endParaRPr>
          </a:p>
        </p:txBody>
      </p:sp>
      <p:pic>
        <p:nvPicPr>
          <p:cNvPr id="191" name="Google Shape;191;p23"/>
          <p:cNvPicPr preferRelativeResize="0"/>
          <p:nvPr/>
        </p:nvPicPr>
        <p:blipFill>
          <a:blip r:embed="rId3">
            <a:alphaModFix/>
          </a:blip>
          <a:stretch>
            <a:fillRect/>
          </a:stretch>
        </p:blipFill>
        <p:spPr>
          <a:xfrm>
            <a:off x="852763" y="1364150"/>
            <a:ext cx="7533774" cy="241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197" name="Google Shape;197;p24"/>
          <p:cNvPicPr preferRelativeResize="0"/>
          <p:nvPr/>
        </p:nvPicPr>
        <p:blipFill>
          <a:blip r:embed="rId3">
            <a:alphaModFix/>
          </a:blip>
          <a:stretch>
            <a:fillRect/>
          </a:stretch>
        </p:blipFill>
        <p:spPr>
          <a:xfrm>
            <a:off x="431800" y="981069"/>
            <a:ext cx="2800350" cy="3181350"/>
          </a:xfrm>
          <a:prstGeom prst="rect">
            <a:avLst/>
          </a:prstGeom>
          <a:noFill/>
          <a:ln>
            <a:noFill/>
          </a:ln>
        </p:spPr>
      </p:pic>
      <p:sp>
        <p:nvSpPr>
          <p:cNvPr id="198" name="Google Shape;198;p24"/>
          <p:cNvSpPr/>
          <p:nvPr/>
        </p:nvSpPr>
        <p:spPr>
          <a:xfrm>
            <a:off x="41393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199" name="Google Shape;199;p24"/>
          <p:cNvSpPr/>
          <p:nvPr/>
        </p:nvSpPr>
        <p:spPr>
          <a:xfrm>
            <a:off x="52277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200" name="Google Shape;200;p24"/>
          <p:cNvSpPr/>
          <p:nvPr/>
        </p:nvSpPr>
        <p:spPr>
          <a:xfrm>
            <a:off x="63161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201" name="Google Shape;201;p24"/>
          <p:cNvSpPr/>
          <p:nvPr/>
        </p:nvSpPr>
        <p:spPr>
          <a:xfrm>
            <a:off x="7388550"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terminiert?</a:t>
            </a:r>
            <a:endParaRPr/>
          </a:p>
        </p:txBody>
      </p:sp>
      <p:sp>
        <p:nvSpPr>
          <p:cNvPr id="202" name="Google Shape;202;p24"/>
          <p:cNvSpPr/>
          <p:nvPr/>
        </p:nvSpPr>
        <p:spPr>
          <a:xfrm>
            <a:off x="41393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3" name="Google Shape;203;p24"/>
          <p:cNvSpPr/>
          <p:nvPr/>
        </p:nvSpPr>
        <p:spPr>
          <a:xfrm>
            <a:off x="52277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4" name="Google Shape;204;p24"/>
          <p:cNvSpPr/>
          <p:nvPr/>
        </p:nvSpPr>
        <p:spPr>
          <a:xfrm>
            <a:off x="63161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5" name="Google Shape;205;p24"/>
          <p:cNvSpPr/>
          <p:nvPr/>
        </p:nvSpPr>
        <p:spPr>
          <a:xfrm>
            <a:off x="7388550"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nein</a:t>
            </a:r>
            <a:endParaRPr/>
          </a:p>
        </p:txBody>
      </p:sp>
      <p:sp>
        <p:nvSpPr>
          <p:cNvPr id="206" name="Google Shape;206;p24"/>
          <p:cNvSpPr/>
          <p:nvPr/>
        </p:nvSpPr>
        <p:spPr>
          <a:xfrm>
            <a:off x="41393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7" name="Google Shape;207;p24"/>
          <p:cNvSpPr/>
          <p:nvPr/>
        </p:nvSpPr>
        <p:spPr>
          <a:xfrm>
            <a:off x="52277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08" name="Google Shape;208;p24"/>
          <p:cNvSpPr/>
          <p:nvPr/>
        </p:nvSpPr>
        <p:spPr>
          <a:xfrm>
            <a:off x="63161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9" name="Google Shape;209;p24"/>
          <p:cNvSpPr/>
          <p:nvPr/>
        </p:nvSpPr>
        <p:spPr>
          <a:xfrm>
            <a:off x="7388550"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10" name="Google Shape;210;p24"/>
          <p:cNvSpPr/>
          <p:nvPr/>
        </p:nvSpPr>
        <p:spPr>
          <a:xfrm>
            <a:off x="41393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1" name="Google Shape;211;p24"/>
          <p:cNvSpPr/>
          <p:nvPr/>
        </p:nvSpPr>
        <p:spPr>
          <a:xfrm>
            <a:off x="52277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12" name="Google Shape;212;p24"/>
          <p:cNvSpPr/>
          <p:nvPr/>
        </p:nvSpPr>
        <p:spPr>
          <a:xfrm>
            <a:off x="63161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13" name="Google Shape;213;p24"/>
          <p:cNvSpPr/>
          <p:nvPr/>
        </p:nvSpPr>
        <p:spPr>
          <a:xfrm>
            <a:off x="7388550"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14" name="Google Shape;214;p24"/>
          <p:cNvSpPr/>
          <p:nvPr/>
        </p:nvSpPr>
        <p:spPr>
          <a:xfrm>
            <a:off x="41393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15" name="Google Shape;215;p24"/>
          <p:cNvSpPr/>
          <p:nvPr/>
        </p:nvSpPr>
        <p:spPr>
          <a:xfrm>
            <a:off x="52277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6" name="Google Shape;216;p24"/>
          <p:cNvSpPr/>
          <p:nvPr/>
        </p:nvSpPr>
        <p:spPr>
          <a:xfrm>
            <a:off x="63161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17" name="Google Shape;217;p24"/>
          <p:cNvSpPr/>
          <p:nvPr/>
        </p:nvSpPr>
        <p:spPr>
          <a:xfrm>
            <a:off x="7388550"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ja</a:t>
            </a:r>
            <a:endParaRPr/>
          </a:p>
        </p:txBody>
      </p:sp>
      <p:sp>
        <p:nvSpPr>
          <p:cNvPr id="218" name="Google Shape;218;p24"/>
          <p:cNvSpPr/>
          <p:nvPr/>
        </p:nvSpPr>
        <p:spPr>
          <a:xfrm>
            <a:off x="41393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19" name="Google Shape;219;p24"/>
          <p:cNvSpPr/>
          <p:nvPr/>
        </p:nvSpPr>
        <p:spPr>
          <a:xfrm>
            <a:off x="52277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20" name="Google Shape;220;p24"/>
          <p:cNvSpPr/>
          <p:nvPr/>
        </p:nvSpPr>
        <p:spPr>
          <a:xfrm>
            <a:off x="63161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21" name="Google Shape;221;p24"/>
          <p:cNvSpPr/>
          <p:nvPr/>
        </p:nvSpPr>
        <p:spPr>
          <a:xfrm>
            <a:off x="7388550"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22" name="Google Shape;222;p24"/>
          <p:cNvSpPr/>
          <p:nvPr/>
        </p:nvSpPr>
        <p:spPr>
          <a:xfrm>
            <a:off x="41393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3" name="Google Shape;223;p24"/>
          <p:cNvSpPr/>
          <p:nvPr/>
        </p:nvSpPr>
        <p:spPr>
          <a:xfrm>
            <a:off x="52277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4" name="Google Shape;224;p24"/>
          <p:cNvSpPr/>
          <p:nvPr/>
        </p:nvSpPr>
        <p:spPr>
          <a:xfrm>
            <a:off x="63161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5" name="Google Shape;225;p24"/>
          <p:cNvSpPr/>
          <p:nvPr/>
        </p:nvSpPr>
        <p:spPr>
          <a:xfrm>
            <a:off x="7388550"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26" name="Google Shape;226;p24"/>
          <p:cNvSpPr txBox="1"/>
          <p:nvPr/>
        </p:nvSpPr>
        <p:spPr>
          <a:xfrm>
            <a:off x="4139325" y="3777825"/>
            <a:ext cx="44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=&gt; Schleife terminiert: x = 0, y = 4.</a:t>
            </a:r>
            <a:endParaRPr>
              <a:solidFill>
                <a:schemeClr val="accent4"/>
              </a:solidFill>
            </a:endParaRPr>
          </a:p>
        </p:txBody>
      </p:sp>
      <p:sp>
        <p:nvSpPr>
          <p:cNvPr id="227" name="Google Shape;227;p24"/>
          <p:cNvSpPr txBox="1"/>
          <p:nvPr/>
        </p:nvSpPr>
        <p:spPr>
          <a:xfrm>
            <a:off x="0" y="651225"/>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A6E00"/>
                </a:solidFill>
              </a:rPr>
              <a:t>b)</a:t>
            </a:r>
            <a:endParaRPr sz="1600">
              <a:solidFill>
                <a:srgbClr val="FA6E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