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4" name="Shape 24"/>
        <p:cNvGrpSpPr/>
        <p:nvPr/>
      </p:nvGrpSpPr>
      <p:grpSpPr>
        <a:xfrm>
          <a:off x="0" y="0"/>
          <a:ext cx="0" cy="0"/>
          <a:chOff x="0" y="0"/>
          <a:chExt cx="0" cy="0"/>
        </a:xfrm>
      </p:grpSpPr>
      <p:sp>
        <p:nvSpPr>
          <p:cNvPr id="25" name="Google Shape;25;p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6" name="Google Shape;26;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8" name="Shape 28"/>
        <p:cNvGrpSpPr/>
        <p:nvPr/>
      </p:nvGrpSpPr>
      <p:grpSpPr>
        <a:xfrm>
          <a:off x="0" y="0"/>
          <a:ext cx="0" cy="0"/>
          <a:chOff x="0" y="0"/>
          <a:chExt cx="0" cy="0"/>
        </a:xfrm>
      </p:grpSpPr>
      <p:sp>
        <p:nvSpPr>
          <p:cNvPr id="29" name="Google Shape;29;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6"/>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5" name="Shape 35"/>
        <p:cNvGrpSpPr/>
        <p:nvPr/>
      </p:nvGrpSpPr>
      <p:grpSpPr>
        <a:xfrm>
          <a:off x="0" y="0"/>
          <a:ext cx="0" cy="0"/>
          <a:chOff x="0" y="0"/>
          <a:chExt cx="0" cy="0"/>
        </a:xfrm>
      </p:grpSpPr>
      <p:sp>
        <p:nvSpPr>
          <p:cNvPr id="36" name="Google Shape;36;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40" name="Shape 40"/>
        <p:cNvGrpSpPr/>
        <p:nvPr/>
      </p:nvGrpSpPr>
      <p:grpSpPr>
        <a:xfrm>
          <a:off x="0" y="0"/>
          <a:ext cx="0" cy="0"/>
          <a:chOff x="0" y="0"/>
          <a:chExt cx="0" cy="0"/>
        </a:xfrm>
      </p:grpSpPr>
      <p:sp>
        <p:nvSpPr>
          <p:cNvPr id="41" name="Google Shape;41;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2" name="Google Shape;42;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 name="Google Shape;44;p9"/>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20"/>
              </a:spcBef>
              <a:spcAft>
                <a:spcPts val="0"/>
              </a:spcAft>
              <a:buSzPts val="1600"/>
              <a:buNone/>
            </a:pPr>
            <a:r>
              <a:rPr lang="de"/>
              <a:t>08 - Rekursion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6. Übungsaufgabe</a:t>
            </a:r>
            <a:endParaRPr/>
          </a:p>
        </p:txBody>
      </p:sp>
      <p:sp>
        <p:nvSpPr>
          <p:cNvPr id="168" name="Google Shape;168;p25"/>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Ein weiterer bekannter Anwendungsfall für Rekursion sind die Fibonacci-Zahlen. Fibonacci Zahlen ergeben sich nach der Formel F(n) = F(n-2) + F(n-1), wobei F(0) = 0 und F(1) = 1 gilt.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F(2) = F(0) + F(1) = 0 + 1 = 1,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F(3) = F(1) + F(2) = 1 + 1 = 2,</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Deine Aufgabe ist es, eine rekursive Funktion zur Berechnung von Fibonacci-Zahlen zu schreiben. Die Funktion nimmt als Parameter den Index der Fibonacci-Zahl, es lässt sich also bspw. die 7. Fibonacci-Zahl berechnen, indem man die Funktion mit dem Parameter 7 aufruft.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Die Funktion lässt sich (wenn man das Abfangen von negativen Parametern rauslässt) in maximal 4 Zeilen schreiben.</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500" u="none" cap="none" strike="noStrike">
                <a:solidFill>
                  <a:schemeClr val="dk1"/>
                </a:solidFill>
                <a:latin typeface="Arial"/>
                <a:ea typeface="Arial"/>
                <a:cs typeface="Arial"/>
                <a:sym typeface="Arial"/>
              </a:rPr>
              <a:t>Wenn du damit fertig bist, kannst du die Rekursionsaufrufe analog zu dem Fakultäten-Beispiel, z.B. für den Parameter 5, visualisieren. Eine baumartige Darstellung bietet sich in diesem Kontext an.</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machen wir heute?</a:t>
            </a:r>
            <a:endParaRPr/>
          </a:p>
        </p:txBody>
      </p:sp>
      <p:sp>
        <p:nvSpPr>
          <p:cNvPr id="91" name="Google Shape;91;p17"/>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330200" lvl="0" marL="457200" marR="0" rtl="0" algn="l">
              <a:lnSpc>
                <a:spcPct val="100000"/>
              </a:lnSpc>
              <a:spcBef>
                <a:spcPts val="32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Was ist Rekursion?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Die Fakultät als rekursive Funktion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Rätsel: Was machen diese Funktionen?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Rekursives Durchsuchen von Dateisystemen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Fragen</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AutoNum type="arabicPeriod"/>
            </a:pPr>
            <a:r>
              <a:rPr b="0" i="0" lang="de" sz="1600" u="none" cap="none" strike="noStrike">
                <a:solidFill>
                  <a:schemeClr val="dk1"/>
                </a:solidFill>
                <a:latin typeface="Arial"/>
                <a:ea typeface="Arial"/>
                <a:cs typeface="Arial"/>
                <a:sym typeface="Arial"/>
              </a:rPr>
              <a:t>Übungsaufgabe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Was ist Rekursion?</a:t>
            </a:r>
            <a:endParaRPr/>
          </a:p>
        </p:txBody>
      </p:sp>
      <p:sp>
        <p:nvSpPr>
          <p:cNvPr id="97" name="Google Shape;97;p18"/>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Rekursion ist ein Vorgang mit folgenden Eigenschaften:</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32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selbst-definierend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sich selber enthaltend</a:t>
            </a:r>
            <a:endParaRPr b="0" i="0" sz="1600" u="none" cap="none" strike="noStrike">
              <a:solidFill>
                <a:schemeClr val="dk1"/>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de" sz="1600" u="none" cap="none" strike="noStrike">
                <a:solidFill>
                  <a:schemeClr val="dk1"/>
                </a:solidFill>
                <a:latin typeface="Arial"/>
                <a:ea typeface="Arial"/>
                <a:cs typeface="Arial"/>
                <a:sym typeface="Arial"/>
              </a:rPr>
              <a:t>prinzipiell unendlich</a:t>
            </a:r>
            <a:br>
              <a:rPr b="0" i="0" lang="de" sz="1600" u="none" cap="none" strike="noStrike">
                <a:solidFill>
                  <a:schemeClr val="dk1"/>
                </a:solidFill>
                <a:latin typeface="Arial"/>
                <a:ea typeface="Arial"/>
                <a:cs typeface="Arial"/>
                <a:sym typeface="Arial"/>
              </a:rPr>
            </a:b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In der Programmierung erfreut sich Rekursion hoher Beliebtheit, da viele Algorithmen auf rekursive Weise sehr knapp und dennoch intuitiv beschrieben werden können. Damit der Vorgang aber auch ein Algorithmus ist, muss er endlich sein. Daher haben rekursive Funktionen in der Programmierung in der Regel eine Abbruchbedingung.</a:t>
            </a:r>
            <a:br>
              <a:rPr b="0" i="0" lang="de" sz="1600" u="none" cap="none" strike="noStrike">
                <a:solidFill>
                  <a:schemeClr val="dk1"/>
                </a:solidFill>
                <a:latin typeface="Arial"/>
                <a:ea typeface="Arial"/>
                <a:cs typeface="Arial"/>
                <a:sym typeface="Arial"/>
              </a:rPr>
            </a:br>
            <a:br>
              <a:rPr b="0" i="0" lang="de" sz="1600" u="none" cap="none" strike="noStrike">
                <a:solidFill>
                  <a:schemeClr val="dk1"/>
                </a:solidFill>
                <a:latin typeface="Arial"/>
                <a:ea typeface="Arial"/>
                <a:cs typeface="Arial"/>
                <a:sym typeface="Arial"/>
              </a:rPr>
            </a:br>
            <a:r>
              <a:rPr b="0" i="0" lang="de" sz="1600" u="none" cap="none" strike="noStrike">
                <a:solidFill>
                  <a:schemeClr val="dk1"/>
                </a:solidFill>
                <a:latin typeface="Arial"/>
                <a:ea typeface="Arial"/>
                <a:cs typeface="Arial"/>
                <a:sym typeface="Arial"/>
              </a:rPr>
              <a:t>Im wesentlichen ist Rekursion nichts anderes, als </a:t>
            </a:r>
            <a:r>
              <a:rPr b="1" i="0" lang="de" sz="1600" u="none" cap="none" strike="noStrike">
                <a:solidFill>
                  <a:schemeClr val="dk1"/>
                </a:solidFill>
              </a:rPr>
              <a:t>eine sich selber wieder aufrufende Funktion oder Methode</a:t>
            </a:r>
            <a:r>
              <a:rPr b="0" i="0" lang="de" sz="1600" u="none" cap="none" strike="noStrike">
                <a:solidFill>
                  <a:schemeClr val="dk1"/>
                </a:solidFill>
                <a:latin typeface="Arial"/>
                <a:ea typeface="Arial"/>
                <a:cs typeface="Arial"/>
                <a:sym typeface="Arial"/>
              </a:rPr>
              <a:t>. Das sinnvoll zu gestalten ist die Kunst.</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03" name="Google Shape;103;p1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Fakultät einer Zahl ist das Produkt aus dieser Zahl und allen kleineren natürlichen Zahlen: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4! = 4 * 3 * 2 * 1 = 24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Wir schauen uns mal an, wie man das </a:t>
            </a:r>
            <a:r>
              <a:rPr b="1" i="0" lang="de" sz="1600" u="none" cap="none" strike="noStrike">
                <a:solidFill>
                  <a:schemeClr val="dk1"/>
                </a:solidFill>
              </a:rPr>
              <a:t>iterativ</a:t>
            </a:r>
            <a:r>
              <a:rPr b="0" i="0" lang="de" sz="1600" u="none" cap="none" strike="noStrike">
                <a:solidFill>
                  <a:schemeClr val="dk1"/>
                </a:solidFill>
                <a:latin typeface="Arial"/>
                <a:ea typeface="Arial"/>
                <a:cs typeface="Arial"/>
                <a:sym typeface="Arial"/>
              </a:rPr>
              <a:t> lösen könnte:</a:t>
            </a:r>
            <a:endParaRPr b="0" i="0" sz="1600" u="none" cap="none" strike="noStrike">
              <a:solidFill>
                <a:schemeClr val="dk1"/>
              </a:solidFill>
              <a:latin typeface="Arial"/>
              <a:ea typeface="Arial"/>
              <a:cs typeface="Arial"/>
              <a:sym typeface="Arial"/>
            </a:endParaRPr>
          </a:p>
        </p:txBody>
      </p:sp>
      <p:pic>
        <p:nvPicPr>
          <p:cNvPr id="104" name="Google Shape;104;p19"/>
          <p:cNvPicPr preferRelativeResize="0"/>
          <p:nvPr/>
        </p:nvPicPr>
        <p:blipFill rotWithShape="1">
          <a:blip r:embed="rId3">
            <a:alphaModFix/>
          </a:blip>
          <a:srcRect b="0" l="0" r="0" t="0"/>
          <a:stretch/>
        </p:blipFill>
        <p:spPr>
          <a:xfrm>
            <a:off x="2539438" y="2257500"/>
            <a:ext cx="4065126" cy="217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0" name="Google Shape;110;p20"/>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Der iterative Ansatz funktioniert zwar, ist aber nicht der eleganteste.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Idee hinter dem rekursiven Algorithmus ist folgende: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n! = n * (n-1) * ... * 1 	⇔	n! = n * (n-1)! 	(Die Fakultät ist also selbst-definierend) </a:t>
            </a:r>
            <a:endParaRPr b="0" i="0" sz="1600" u="none" cap="none" strike="noStrike">
              <a:solidFill>
                <a:schemeClr val="dk1"/>
              </a:solidFill>
              <a:latin typeface="Arial"/>
              <a:ea typeface="Arial"/>
              <a:cs typeface="Arial"/>
              <a:sym typeface="Arial"/>
            </a:endParaRPr>
          </a:p>
        </p:txBody>
      </p:sp>
      <p:pic>
        <p:nvPicPr>
          <p:cNvPr id="111" name="Google Shape;111;p20"/>
          <p:cNvPicPr preferRelativeResize="0"/>
          <p:nvPr/>
        </p:nvPicPr>
        <p:blipFill rotWithShape="1">
          <a:blip r:embed="rId3">
            <a:alphaModFix/>
          </a:blip>
          <a:srcRect b="0" l="0" r="0" t="0"/>
          <a:stretch/>
        </p:blipFill>
        <p:spPr>
          <a:xfrm>
            <a:off x="2545925" y="2239200"/>
            <a:ext cx="4052151" cy="197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31800" y="6689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2. Die Fakultät als rekursive Funktion</a:t>
            </a:r>
            <a:endParaRPr/>
          </a:p>
        </p:txBody>
      </p:sp>
      <p:sp>
        <p:nvSpPr>
          <p:cNvPr id="117" name="Google Shape;117;p21"/>
          <p:cNvSpPr/>
          <p:nvPr>
            <p:ph idx="2" type="chart"/>
          </p:nvPr>
        </p:nvSpPr>
        <p:spPr>
          <a:xfrm>
            <a:off x="431800" y="905679"/>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Die Rekursion kann man wie folgt darstellen: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factorial(5)</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factorial(4)</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factorial(3)</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factorial(2)</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factorial(1)</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factorial(0)</a:t>
            </a:r>
            <a:endParaRPr b="0" i="0" sz="1600" u="none" cap="none" strike="noStrike">
              <a:solidFill>
                <a:schemeClr val="dk1"/>
              </a:solidFill>
              <a:latin typeface="Arial"/>
              <a:ea typeface="Arial"/>
              <a:cs typeface="Arial"/>
              <a:sym typeface="Arial"/>
            </a:endParaRPr>
          </a:p>
        </p:txBody>
      </p:sp>
      <p:pic>
        <p:nvPicPr>
          <p:cNvPr id="118" name="Google Shape;118;p21"/>
          <p:cNvPicPr preferRelativeResize="0"/>
          <p:nvPr/>
        </p:nvPicPr>
        <p:blipFill rotWithShape="1">
          <a:blip r:embed="rId3">
            <a:alphaModFix/>
          </a:blip>
          <a:srcRect b="0" l="0" r="0" t="0"/>
          <a:stretch/>
        </p:blipFill>
        <p:spPr>
          <a:xfrm>
            <a:off x="4725175" y="1787937"/>
            <a:ext cx="3724551" cy="1814525"/>
          </a:xfrm>
          <a:prstGeom prst="rect">
            <a:avLst/>
          </a:prstGeom>
          <a:noFill/>
          <a:ln>
            <a:noFill/>
          </a:ln>
        </p:spPr>
      </p:pic>
      <p:sp>
        <p:nvSpPr>
          <p:cNvPr id="119" name="Google Shape;119;p21"/>
          <p:cNvSpPr/>
          <p:nvPr/>
        </p:nvSpPr>
        <p:spPr>
          <a:xfrm>
            <a:off x="617225" y="19833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1041200" y="2300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1506325" y="257615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1938525" y="2872100"/>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2387200" y="3144275"/>
            <a:ext cx="271577" cy="238656"/>
          </a:xfrm>
          <a:custGeom>
            <a:rect b="b" l="l" r="r" t="t"/>
            <a:pathLst>
              <a:path extrusionOk="0" h="6292" w="13826">
                <a:moveTo>
                  <a:pt x="0" y="0"/>
                </a:moveTo>
                <a:cubicBezTo>
                  <a:pt x="1097" y="988"/>
                  <a:pt x="4280" y="4992"/>
                  <a:pt x="6584" y="5925"/>
                </a:cubicBezTo>
                <a:cubicBezTo>
                  <a:pt x="8888" y="6858"/>
                  <a:pt x="12619" y="5651"/>
                  <a:pt x="13826" y="5596"/>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3324750" y="29700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431800" y="19833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2.</a:t>
            </a:r>
            <a:endParaRPr b="0" i="0" sz="1000" u="none" cap="none" strike="noStrike">
              <a:solidFill>
                <a:srgbClr val="000000"/>
              </a:solidFill>
              <a:latin typeface="Arial"/>
              <a:ea typeface="Arial"/>
              <a:cs typeface="Arial"/>
              <a:sym typeface="Arial"/>
            </a:endParaRPr>
          </a:p>
        </p:txBody>
      </p:sp>
      <p:sp>
        <p:nvSpPr>
          <p:cNvPr id="126" name="Google Shape;126;p21"/>
          <p:cNvSpPr txBox="1"/>
          <p:nvPr/>
        </p:nvSpPr>
        <p:spPr>
          <a:xfrm>
            <a:off x="757025" y="22502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3.</a:t>
            </a:r>
            <a:endParaRPr b="0" i="0" sz="1000" u="none" cap="none" strike="noStrike">
              <a:solidFill>
                <a:srgbClr val="000000"/>
              </a:solidFill>
              <a:latin typeface="Arial"/>
              <a:ea typeface="Arial"/>
              <a:cs typeface="Arial"/>
              <a:sym typeface="Arial"/>
            </a:endParaRPr>
          </a:p>
        </p:txBody>
      </p:sp>
      <p:sp>
        <p:nvSpPr>
          <p:cNvPr id="127" name="Google Shape;127;p21"/>
          <p:cNvSpPr txBox="1"/>
          <p:nvPr/>
        </p:nvSpPr>
        <p:spPr>
          <a:xfrm>
            <a:off x="1312775" y="258895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4.</a:t>
            </a:r>
            <a:endParaRPr b="0" i="0" sz="1000" u="none" cap="none" strike="noStrike">
              <a:solidFill>
                <a:srgbClr val="000000"/>
              </a:solidFill>
              <a:latin typeface="Arial"/>
              <a:ea typeface="Arial"/>
              <a:cs typeface="Arial"/>
              <a:sym typeface="Arial"/>
            </a:endParaRPr>
          </a:p>
        </p:txBody>
      </p:sp>
      <p:sp>
        <p:nvSpPr>
          <p:cNvPr id="128" name="Google Shape;128;p21"/>
          <p:cNvSpPr txBox="1"/>
          <p:nvPr/>
        </p:nvSpPr>
        <p:spPr>
          <a:xfrm>
            <a:off x="1715975" y="2872100"/>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5.</a:t>
            </a:r>
            <a:endParaRPr b="0" i="0" sz="1000" u="none" cap="none" strike="noStrike">
              <a:solidFill>
                <a:srgbClr val="000000"/>
              </a:solidFill>
              <a:latin typeface="Arial"/>
              <a:ea typeface="Arial"/>
              <a:cs typeface="Arial"/>
              <a:sym typeface="Arial"/>
            </a:endParaRPr>
          </a:p>
        </p:txBody>
      </p:sp>
      <p:sp>
        <p:nvSpPr>
          <p:cNvPr id="129" name="Google Shape;129;p21"/>
          <p:cNvSpPr txBox="1"/>
          <p:nvPr/>
        </p:nvSpPr>
        <p:spPr>
          <a:xfrm>
            <a:off x="2160625" y="314427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6..</a:t>
            </a:r>
            <a:endParaRPr b="0" i="0" sz="1000" u="none" cap="none" strike="noStrike">
              <a:solidFill>
                <a:srgbClr val="000000"/>
              </a:solidFill>
              <a:latin typeface="Arial"/>
              <a:ea typeface="Arial"/>
              <a:cs typeface="Arial"/>
              <a:sym typeface="Arial"/>
            </a:endParaRPr>
          </a:p>
        </p:txBody>
      </p:sp>
      <p:sp>
        <p:nvSpPr>
          <p:cNvPr id="130" name="Google Shape;130;p21"/>
          <p:cNvSpPr/>
          <p:nvPr/>
        </p:nvSpPr>
        <p:spPr>
          <a:xfrm>
            <a:off x="640527" y="1473100"/>
            <a:ext cx="67225" cy="263350"/>
          </a:xfrm>
          <a:custGeom>
            <a:rect b="b" l="l" r="r" t="t"/>
            <a:pathLst>
              <a:path extrusionOk="0" h="10534" w="2689">
                <a:moveTo>
                  <a:pt x="2689" y="0"/>
                </a:moveTo>
                <a:cubicBezTo>
                  <a:pt x="2250" y="823"/>
                  <a:pt x="165" y="3182"/>
                  <a:pt x="55" y="4938"/>
                </a:cubicBezTo>
                <a:cubicBezTo>
                  <a:pt x="-55" y="6694"/>
                  <a:pt x="1701" y="9601"/>
                  <a:pt x="2030" y="10534"/>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888800" y="1489550"/>
            <a:ext cx="91200" cy="230425"/>
          </a:xfrm>
          <a:custGeom>
            <a:rect b="b" l="l" r="r" t="t"/>
            <a:pathLst>
              <a:path extrusionOk="0" h="9217" w="3648">
                <a:moveTo>
                  <a:pt x="0" y="9217"/>
                </a:moveTo>
                <a:cubicBezTo>
                  <a:pt x="604" y="8504"/>
                  <a:pt x="3511" y="6474"/>
                  <a:pt x="3621" y="4938"/>
                </a:cubicBezTo>
                <a:cubicBezTo>
                  <a:pt x="3731" y="3402"/>
                  <a:pt x="1152" y="823"/>
                  <a:pt x="658" y="0"/>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txBox="1"/>
          <p:nvPr/>
        </p:nvSpPr>
        <p:spPr>
          <a:xfrm>
            <a:off x="353825" y="1435425"/>
            <a:ext cx="403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1.</a:t>
            </a:r>
            <a:endParaRPr b="0" i="0" sz="1000" u="none" cap="none" strike="noStrike">
              <a:solidFill>
                <a:srgbClr val="000000"/>
              </a:solidFill>
              <a:latin typeface="Arial"/>
              <a:ea typeface="Arial"/>
              <a:cs typeface="Arial"/>
              <a:sym typeface="Arial"/>
            </a:endParaRPr>
          </a:p>
        </p:txBody>
      </p:sp>
      <p:sp>
        <p:nvSpPr>
          <p:cNvPr id="133" name="Google Shape;133;p21"/>
          <p:cNvSpPr txBox="1"/>
          <p:nvPr/>
        </p:nvSpPr>
        <p:spPr>
          <a:xfrm>
            <a:off x="3613300" y="2899875"/>
            <a:ext cx="8388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4" name="Google Shape;134;p21"/>
          <p:cNvSpPr/>
          <p:nvPr/>
        </p:nvSpPr>
        <p:spPr>
          <a:xfrm>
            <a:off x="2794825" y="2701576"/>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3083375" y="2631375"/>
            <a:ext cx="1047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1 * </a:t>
            </a:r>
            <a:r>
              <a:rPr b="0" i="0" lang="de" sz="1000" u="none" cap="none" strike="noStrike">
                <a:solidFill>
                  <a:srgbClr val="FF00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36" name="Google Shape;136;p21"/>
          <p:cNvSpPr/>
          <p:nvPr/>
        </p:nvSpPr>
        <p:spPr>
          <a:xfrm>
            <a:off x="2337500" y="23922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2626050" y="2322000"/>
            <a:ext cx="1085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2 * </a:t>
            </a:r>
            <a:r>
              <a:rPr b="0" i="0" lang="de" sz="1000" u="none" cap="none" strike="noStrike">
                <a:solidFill>
                  <a:srgbClr val="FF9900"/>
                </a:solidFill>
                <a:latin typeface="Arial"/>
                <a:ea typeface="Arial"/>
                <a:cs typeface="Arial"/>
                <a:sym typeface="Arial"/>
              </a:rPr>
              <a:t>1</a:t>
            </a:r>
            <a:r>
              <a:rPr b="0" i="0" lang="de" sz="1000" u="none" cap="none" strike="noStrike">
                <a:solidFill>
                  <a:srgbClr val="000000"/>
                </a:solidFill>
                <a:latin typeface="Arial"/>
                <a:ea typeface="Arial"/>
                <a:cs typeface="Arial"/>
                <a:sym typeface="Arial"/>
              </a:rPr>
              <a:t> = </a:t>
            </a:r>
            <a:r>
              <a:rPr b="0" i="0" lang="de" sz="1000" u="none" cap="none" strike="noStrike">
                <a:solidFill>
                  <a:srgbClr val="00FF00"/>
                </a:solidFill>
                <a:latin typeface="Arial"/>
                <a:ea typeface="Arial"/>
                <a:cs typeface="Arial"/>
                <a:sym typeface="Arial"/>
              </a:rPr>
              <a:t>2 </a:t>
            </a:r>
            <a:endParaRPr b="0" i="0" sz="1000" u="none" cap="none" strike="noStrike">
              <a:solidFill>
                <a:srgbClr val="00FF00"/>
              </a:solidFill>
              <a:latin typeface="Arial"/>
              <a:ea typeface="Arial"/>
              <a:cs typeface="Arial"/>
              <a:sym typeface="Arial"/>
            </a:endParaRPr>
          </a:p>
        </p:txBody>
      </p:sp>
      <p:sp>
        <p:nvSpPr>
          <p:cNvPr id="138" name="Google Shape;138;p21"/>
          <p:cNvSpPr/>
          <p:nvPr/>
        </p:nvSpPr>
        <p:spPr>
          <a:xfrm>
            <a:off x="1880925" y="212370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2169475" y="2053500"/>
            <a:ext cx="12522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3 * </a:t>
            </a:r>
            <a:r>
              <a:rPr b="0" i="0" lang="de" sz="1000" u="none" cap="none" strike="noStrike">
                <a:solidFill>
                  <a:srgbClr val="00FF00"/>
                </a:solidFill>
                <a:latin typeface="Arial"/>
                <a:ea typeface="Arial"/>
                <a:cs typeface="Arial"/>
                <a:sym typeface="Arial"/>
              </a:rPr>
              <a:t>2</a:t>
            </a:r>
            <a:r>
              <a:rPr b="0" i="0" lang="de" sz="1000" u="none" cap="none" strike="noStrike">
                <a:solidFill>
                  <a:srgbClr val="000000"/>
                </a:solidFill>
                <a:latin typeface="Arial"/>
                <a:ea typeface="Arial"/>
                <a:cs typeface="Arial"/>
                <a:sym typeface="Arial"/>
              </a:rPr>
              <a:t>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a:t>
            </a:r>
            <a:endParaRPr b="0" i="0" sz="1000" u="none" cap="none" strike="noStrike">
              <a:solidFill>
                <a:srgbClr val="000000"/>
              </a:solidFill>
              <a:latin typeface="Arial"/>
              <a:ea typeface="Arial"/>
              <a:cs typeface="Arial"/>
              <a:sym typeface="Arial"/>
            </a:endParaRPr>
          </a:p>
        </p:txBody>
      </p:sp>
      <p:sp>
        <p:nvSpPr>
          <p:cNvPr id="140" name="Google Shape;140;p21"/>
          <p:cNvSpPr/>
          <p:nvPr/>
        </p:nvSpPr>
        <p:spPr>
          <a:xfrm>
            <a:off x="1399625" y="1806651"/>
            <a:ext cx="337775" cy="198275"/>
          </a:xfrm>
          <a:custGeom>
            <a:rect b="b" l="l" r="r" t="t"/>
            <a:pathLst>
              <a:path extrusionOk="0" h="7931" w="13511">
                <a:moveTo>
                  <a:pt x="13497" y="7931"/>
                </a:moveTo>
                <a:cubicBezTo>
                  <a:pt x="13223" y="6669"/>
                  <a:pt x="14101" y="1457"/>
                  <a:pt x="11851" y="360"/>
                </a:cubicBezTo>
                <a:cubicBezTo>
                  <a:pt x="9602" y="-737"/>
                  <a:pt x="1975" y="1183"/>
                  <a:pt x="0" y="1348"/>
                </a:cubicBezTo>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1688175" y="1736450"/>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4 * </a:t>
            </a:r>
            <a:r>
              <a:rPr b="0" i="0" lang="de" sz="1000" u="none" cap="none" strike="noStrike">
                <a:solidFill>
                  <a:srgbClr val="0000FF"/>
                </a:solidFill>
                <a:latin typeface="Arial"/>
                <a:ea typeface="Arial"/>
                <a:cs typeface="Arial"/>
                <a:sym typeface="Arial"/>
              </a:rPr>
              <a:t>6</a:t>
            </a:r>
            <a:r>
              <a:rPr b="0" i="0" lang="de" sz="1000" u="none" cap="none" strike="noStrike">
                <a:solidFill>
                  <a:srgbClr val="000000"/>
                </a:solidFill>
                <a:latin typeface="Arial"/>
                <a:ea typeface="Arial"/>
                <a:cs typeface="Arial"/>
                <a:sym typeface="Arial"/>
              </a:rPr>
              <a:t> = </a:t>
            </a:r>
            <a:r>
              <a:rPr b="0" i="0" lang="de" sz="1000" u="none" cap="none" strike="noStrike">
                <a:solidFill>
                  <a:srgbClr val="FF00FF"/>
                </a:solidFill>
                <a:latin typeface="Arial"/>
                <a:ea typeface="Arial"/>
                <a:cs typeface="Arial"/>
                <a:sym typeface="Arial"/>
              </a:rPr>
              <a:t>24</a:t>
            </a:r>
            <a:endParaRPr b="0" i="0" sz="1000" u="none" cap="none" strike="noStrike">
              <a:solidFill>
                <a:srgbClr val="FF00FF"/>
              </a:solidFill>
              <a:latin typeface="Arial"/>
              <a:ea typeface="Arial"/>
              <a:cs typeface="Arial"/>
              <a:sym typeface="Arial"/>
            </a:endParaRPr>
          </a:p>
        </p:txBody>
      </p:sp>
      <p:sp>
        <p:nvSpPr>
          <p:cNvPr id="142" name="Google Shape;142;p21"/>
          <p:cNvSpPr txBox="1"/>
          <p:nvPr/>
        </p:nvSpPr>
        <p:spPr>
          <a:xfrm>
            <a:off x="963650" y="1424075"/>
            <a:ext cx="13569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de" sz="1000" u="none" cap="none" strike="noStrike">
                <a:solidFill>
                  <a:srgbClr val="000000"/>
                </a:solidFill>
                <a:latin typeface="Arial"/>
                <a:ea typeface="Arial"/>
                <a:cs typeface="Arial"/>
                <a:sym typeface="Arial"/>
              </a:rPr>
              <a:t>return 5 * </a:t>
            </a:r>
            <a:r>
              <a:rPr b="0" i="0" lang="de" sz="1000" u="none" cap="none" strike="noStrike">
                <a:solidFill>
                  <a:srgbClr val="FF00FF"/>
                </a:solidFill>
                <a:latin typeface="Arial"/>
                <a:ea typeface="Arial"/>
                <a:cs typeface="Arial"/>
                <a:sym typeface="Arial"/>
              </a:rPr>
              <a:t>24 </a:t>
            </a:r>
            <a:r>
              <a:rPr b="0" i="0" lang="de" sz="1000" u="none" cap="none" strike="noStrike">
                <a:solidFill>
                  <a:srgbClr val="000000"/>
                </a:solidFill>
                <a:latin typeface="Arial"/>
                <a:ea typeface="Arial"/>
                <a:cs typeface="Arial"/>
                <a:sym typeface="Arial"/>
              </a:rPr>
              <a:t>= 120</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3. Rätsel: Was machen diese Funktionen?</a:t>
            </a:r>
            <a:endParaRPr/>
          </a:p>
        </p:txBody>
      </p:sp>
      <p:sp>
        <p:nvSpPr>
          <p:cNvPr id="148" name="Google Shape;148;p22"/>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machen diese beiden Funktionen?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Was unterscheidet sie?</a:t>
            </a:r>
            <a:endParaRPr b="0" i="0" sz="1600" u="none" cap="none" strike="noStrike">
              <a:solidFill>
                <a:schemeClr val="dk1"/>
              </a:solidFill>
              <a:latin typeface="Arial"/>
              <a:ea typeface="Arial"/>
              <a:cs typeface="Arial"/>
              <a:sym typeface="Arial"/>
            </a:endParaRPr>
          </a:p>
        </p:txBody>
      </p:sp>
      <p:pic>
        <p:nvPicPr>
          <p:cNvPr id="149" name="Google Shape;149;p22"/>
          <p:cNvPicPr preferRelativeResize="0"/>
          <p:nvPr/>
        </p:nvPicPr>
        <p:blipFill rotWithShape="1">
          <a:blip r:embed="rId3">
            <a:alphaModFix/>
          </a:blip>
          <a:srcRect b="0" l="0" r="0" t="0"/>
          <a:stretch/>
        </p:blipFill>
        <p:spPr>
          <a:xfrm>
            <a:off x="431800" y="1749038"/>
            <a:ext cx="3778384" cy="1645425"/>
          </a:xfrm>
          <a:prstGeom prst="rect">
            <a:avLst/>
          </a:prstGeom>
          <a:noFill/>
          <a:ln>
            <a:noFill/>
          </a:ln>
        </p:spPr>
      </p:pic>
      <p:pic>
        <p:nvPicPr>
          <p:cNvPr id="150" name="Google Shape;150;p22"/>
          <p:cNvPicPr preferRelativeResize="0"/>
          <p:nvPr/>
        </p:nvPicPr>
        <p:blipFill rotWithShape="1">
          <a:blip r:embed="rId4">
            <a:alphaModFix/>
          </a:blip>
          <a:srcRect b="0" l="0" r="0" t="0"/>
          <a:stretch/>
        </p:blipFill>
        <p:spPr>
          <a:xfrm>
            <a:off x="5041325" y="1749038"/>
            <a:ext cx="3766175" cy="164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4. Rekursives Durchsuchen von Dateisystemen</a:t>
            </a:r>
            <a:endParaRPr/>
          </a:p>
        </p:txBody>
      </p:sp>
      <p:sp>
        <p:nvSpPr>
          <p:cNvPr id="156" name="Google Shape;156;p23"/>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Da die Umsetzung hiervon in Java mehr “drumherum” benötigt, hier eine rekursive Funktion als Pseudocode: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function READ_DIRECTORY(directory)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for element in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if element is directory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READ_DIRECTORY(element)</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else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read </a:t>
            </a:r>
            <a:r>
              <a:rPr lang="de"/>
              <a:t>element (as it is a file)</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if</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end for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end function</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320"/>
              </a:spcBef>
              <a:spcAft>
                <a:spcPts val="0"/>
              </a:spcAft>
              <a:buClr>
                <a:srgbClr val="000000"/>
              </a:buClr>
              <a:buSzPts val="1400"/>
              <a:buFont typeface="Arial"/>
              <a:buNone/>
            </a:pPr>
            <a:r>
              <a:rPr b="0" i="0" lang="de" sz="1600" u="none" cap="none" strike="noStrike">
                <a:solidFill>
                  <a:schemeClr val="dk1"/>
                </a:solidFill>
                <a:latin typeface="Arial"/>
                <a:ea typeface="Arial"/>
                <a:cs typeface="Arial"/>
                <a:sym typeface="Arial"/>
              </a:rPr>
              <a:t>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400"/>
              <a:buNone/>
            </a:pPr>
            <a:r>
              <a:rPr lang="de"/>
              <a:t>5. Fragen</a:t>
            </a:r>
            <a:endParaRPr/>
          </a:p>
        </p:txBody>
      </p:sp>
      <p:sp>
        <p:nvSpPr>
          <p:cNvPr id="162" name="Google Shape;162;p24"/>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0" lvl="0" marL="0" marR="0" rtl="0" algn="ctr">
              <a:lnSpc>
                <a:spcPct val="100000"/>
              </a:lnSpc>
              <a:spcBef>
                <a:spcPts val="320"/>
              </a:spcBef>
              <a:spcAft>
                <a:spcPts val="0"/>
              </a:spcAft>
              <a:buClr>
                <a:srgbClr val="000000"/>
              </a:buClr>
              <a:buSzPts val="1400"/>
              <a:buFont typeface="Arial"/>
              <a:buNone/>
            </a:pPr>
            <a:r>
              <a:rPr b="0" i="0" lang="de" sz="3600" u="none" cap="none" strike="noStrike">
                <a:solidFill>
                  <a:schemeClr val="dk1"/>
                </a:solidFill>
                <a:latin typeface="Arial"/>
                <a:ea typeface="Arial"/>
                <a:cs typeface="Arial"/>
                <a:sym typeface="Arial"/>
              </a:rPr>
              <a:t>Fragen</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