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9e77fe1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9e77fe1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9e77fe1e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9e77fe1e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9e77fe1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9e77fe1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9e77fe1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9e77fe1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9e77fe1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9e77fe1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e77fe1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9e77fe1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9e77fe1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9e77fe1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9e77fe1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9e77fe1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9e77fe1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9e77fe1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9e77fe1e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9e77fe1e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0.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7" name="Shape 47"/>
        <p:cNvGrpSpPr/>
        <p:nvPr/>
      </p:nvGrpSpPr>
      <p:grpSpPr>
        <a:xfrm>
          <a:off x="0" y="0"/>
          <a:ext cx="0" cy="0"/>
          <a:chOff x="0" y="0"/>
          <a:chExt cx="0" cy="0"/>
        </a:xfrm>
      </p:grpSpPr>
      <p:sp>
        <p:nvSpPr>
          <p:cNvPr id="48" name="Google Shape;48;p11"/>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9" name="Google Shape;49;p1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51" name="Shape 51"/>
        <p:cNvGrpSpPr/>
        <p:nvPr/>
      </p:nvGrpSpPr>
      <p:grpSpPr>
        <a:xfrm>
          <a:off x="0" y="0"/>
          <a:ext cx="0" cy="0"/>
          <a:chOff x="0" y="0"/>
          <a:chExt cx="0" cy="0"/>
        </a:xfrm>
      </p:grpSpPr>
      <p:sp>
        <p:nvSpPr>
          <p:cNvPr id="52" name="Google Shape;52;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3" name="Google Shape;53;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5" name="Google Shape;55;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6" name="Google Shape;56;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7" name="Google Shape;57;p12"/>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8" name="Shape 58"/>
        <p:cNvGrpSpPr/>
        <p:nvPr/>
      </p:nvGrpSpPr>
      <p:grpSpPr>
        <a:xfrm>
          <a:off x="0" y="0"/>
          <a:ext cx="0" cy="0"/>
          <a:chOff x="0" y="0"/>
          <a:chExt cx="0" cy="0"/>
        </a:xfrm>
      </p:grpSpPr>
      <p:sp>
        <p:nvSpPr>
          <p:cNvPr id="59" name="Google Shape;59;p13"/>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2" name="Google Shape;62;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3" name="Google Shape;63;p13"/>
          <p:cNvSpPr/>
          <p:nvPr>
            <p:ph idx="2" type="pic"/>
          </p:nvPr>
        </p:nvSpPr>
        <p:spPr>
          <a:xfrm>
            <a:off x="252000" y="216000"/>
            <a:ext cx="8640000" cy="2268000"/>
          </a:xfrm>
          <a:prstGeom prst="rect">
            <a:avLst/>
          </a:prstGeom>
          <a:noFill/>
          <a:ln>
            <a:noFill/>
          </a:ln>
        </p:spPr>
      </p:sp>
      <p:sp>
        <p:nvSpPr>
          <p:cNvPr id="64" name="Google Shape;64;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5" name="Shape 65"/>
        <p:cNvGrpSpPr/>
        <p:nvPr/>
      </p:nvGrpSpPr>
      <p:grpSpPr>
        <a:xfrm>
          <a:off x="0" y="0"/>
          <a:ext cx="0" cy="0"/>
          <a:chOff x="0" y="0"/>
          <a:chExt cx="0" cy="0"/>
        </a:xfrm>
      </p:grpSpPr>
      <p:sp>
        <p:nvSpPr>
          <p:cNvPr id="66" name="Google Shape;66;p14"/>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 name="Google Shape;67;p14"/>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9" name="Google Shape;69;p14"/>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0" name="Google Shape;70;p14"/>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4"/>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2" name="Shape 72"/>
        <p:cNvGrpSpPr/>
        <p:nvPr/>
      </p:nvGrpSpPr>
      <p:grpSpPr>
        <a:xfrm>
          <a:off x="0" y="0"/>
          <a:ext cx="0" cy="0"/>
          <a:chOff x="0" y="0"/>
          <a:chExt cx="0" cy="0"/>
        </a:xfrm>
      </p:grpSpPr>
      <p:sp>
        <p:nvSpPr>
          <p:cNvPr id="73" name="Google Shape;73;p15"/>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4" name="Google Shape;74;p1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5" name="Shape 75"/>
        <p:cNvGrpSpPr/>
        <p:nvPr/>
      </p:nvGrpSpPr>
      <p:grpSpPr>
        <a:xfrm>
          <a:off x="0" y="0"/>
          <a:ext cx="0" cy="0"/>
          <a:chOff x="0" y="0"/>
          <a:chExt cx="0" cy="0"/>
        </a:xfrm>
      </p:grpSpPr>
      <p:sp>
        <p:nvSpPr>
          <p:cNvPr id="76" name="Google Shape;76;p16"/>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16"/>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9" name="Google Shape;79;p16"/>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80" name="Google Shape;80;p16"/>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quot;1&quot;">
  <p:cSld name="CUSTOM">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6" name="Shape 26"/>
        <p:cNvGrpSpPr/>
        <p:nvPr/>
      </p:nvGrpSpPr>
      <p:grpSpPr>
        <a:xfrm>
          <a:off x="0" y="0"/>
          <a:ext cx="0" cy="0"/>
          <a:chOff x="0" y="0"/>
          <a:chExt cx="0" cy="0"/>
        </a:xfrm>
      </p:grpSpPr>
      <p:sp>
        <p:nvSpPr>
          <p:cNvPr id="27" name="Google Shape;27;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9" name="Shape 29"/>
        <p:cNvGrpSpPr/>
        <p:nvPr/>
      </p:nvGrpSpPr>
      <p:grpSpPr>
        <a:xfrm>
          <a:off x="0" y="0"/>
          <a:ext cx="0" cy="0"/>
          <a:chOff x="0" y="0"/>
          <a:chExt cx="0" cy="0"/>
        </a:xfrm>
      </p:grpSpPr>
      <p:sp>
        <p:nvSpPr>
          <p:cNvPr id="30" name="Google Shape;30;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3" name="Shape 33"/>
        <p:cNvGrpSpPr/>
        <p:nvPr/>
      </p:nvGrpSpPr>
      <p:grpSpPr>
        <a:xfrm>
          <a:off x="0" y="0"/>
          <a:ext cx="0" cy="0"/>
          <a:chOff x="0" y="0"/>
          <a:chExt cx="0" cy="0"/>
        </a:xfrm>
      </p:grpSpPr>
      <p:sp>
        <p:nvSpPr>
          <p:cNvPr id="34" name="Google Shape;34;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8" name="Shape 38"/>
        <p:cNvGrpSpPr/>
        <p:nvPr/>
      </p:nvGrpSpPr>
      <p:grpSpPr>
        <a:xfrm>
          <a:off x="0" y="0"/>
          <a:ext cx="0" cy="0"/>
          <a:chOff x="0" y="0"/>
          <a:chExt cx="0" cy="0"/>
        </a:xfrm>
      </p:grpSpPr>
      <p:sp>
        <p:nvSpPr>
          <p:cNvPr id="39" name="Google Shape;39;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0" name="Google Shape;40;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3" name="Shape 43"/>
        <p:cNvGrpSpPr/>
        <p:nvPr/>
      </p:nvGrpSpPr>
      <p:grpSpPr>
        <a:xfrm>
          <a:off x="0" y="0"/>
          <a:ext cx="0" cy="0"/>
          <a:chOff x="0" y="0"/>
          <a:chExt cx="0" cy="0"/>
        </a:xfrm>
      </p:grpSpPr>
      <p:sp>
        <p:nvSpPr>
          <p:cNvPr id="44" name="Google Shape;44;p10"/>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5" name="Google Shape;45;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1.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400"/>
              <a:buFont typeface="Arial"/>
              <a:buNone/>
            </a:pPr>
            <a:r>
              <a:rPr lang="de"/>
              <a:t>Programmieren 1 Tutorium</a:t>
            </a:r>
            <a:endParaRPr/>
          </a:p>
          <a:p>
            <a:pPr indent="0" lvl="0" marL="0" rtl="0" algn="l">
              <a:spcBef>
                <a:spcPts val="0"/>
              </a:spcBef>
              <a:spcAft>
                <a:spcPts val="0"/>
              </a:spcAft>
              <a:buNone/>
            </a:pPr>
            <a:r>
              <a:t/>
            </a:r>
            <a:endParaRPr/>
          </a:p>
        </p:txBody>
      </p:sp>
      <p:sp>
        <p:nvSpPr>
          <p:cNvPr id="87" name="Google Shape;87;p17"/>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600"/>
              <a:buFont typeface="Arial"/>
              <a:buNone/>
            </a:pPr>
            <a:r>
              <a:rPr lang="de"/>
              <a:t>01 - Erste Schritte mit Java</a:t>
            </a:r>
            <a:endParaRPr/>
          </a:p>
          <a:p>
            <a:pPr indent="0" lvl="0" marL="0" rtl="0" algn="l">
              <a:spcBef>
                <a:spcPts val="32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Fragen</a:t>
            </a:r>
            <a:endParaRPr/>
          </a:p>
        </p:txBody>
      </p:sp>
      <p:sp>
        <p:nvSpPr>
          <p:cNvPr id="164" name="Google Shape;164;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rPr lang="de" sz="3600"/>
              <a:t>Fragen</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Übungsaufgaben</a:t>
            </a:r>
            <a:endParaRPr/>
          </a:p>
        </p:txBody>
      </p:sp>
      <p:sp>
        <p:nvSpPr>
          <p:cNvPr id="170" name="Google Shape;170;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Jetzt bist du dran!</a:t>
            </a:r>
            <a:endParaRPr/>
          </a:p>
          <a:p>
            <a:pPr indent="0" lvl="0" marL="0" rtl="0" algn="l">
              <a:spcBef>
                <a:spcPts val="320"/>
              </a:spcBef>
              <a:spcAft>
                <a:spcPts val="0"/>
              </a:spcAft>
              <a:buNone/>
            </a:pPr>
            <a:r>
              <a:rPr lang="de"/>
              <a:t>Schreibe ein Programm mit folgenden Eigenschaften:</a:t>
            </a:r>
            <a:endParaRPr/>
          </a:p>
          <a:p>
            <a:pPr indent="-317500" lvl="0" marL="457200" rtl="0" algn="l">
              <a:spcBef>
                <a:spcPts val="320"/>
              </a:spcBef>
              <a:spcAft>
                <a:spcPts val="0"/>
              </a:spcAft>
              <a:buSzPts val="1400"/>
              <a:buChar char="●"/>
            </a:pPr>
            <a:r>
              <a:rPr lang="de"/>
              <a:t>Folgende Attribute von dir sollen in sprechend benannten Variablen mit geeigneten Typen gespeichert werden:</a:t>
            </a:r>
            <a:endParaRPr/>
          </a:p>
          <a:p>
            <a:pPr indent="-330200" lvl="1" marL="914400" rtl="0" algn="l">
              <a:spcBef>
                <a:spcPts val="0"/>
              </a:spcBef>
              <a:spcAft>
                <a:spcPts val="0"/>
              </a:spcAft>
              <a:buSzPts val="1600"/>
              <a:buChar char="-"/>
            </a:pPr>
            <a:r>
              <a:rPr lang="de"/>
              <a:t>Dein Name</a:t>
            </a:r>
            <a:endParaRPr/>
          </a:p>
          <a:p>
            <a:pPr indent="-330200" lvl="1" marL="914400" rtl="0" algn="l">
              <a:spcBef>
                <a:spcPts val="0"/>
              </a:spcBef>
              <a:spcAft>
                <a:spcPts val="0"/>
              </a:spcAft>
              <a:buSzPts val="1600"/>
              <a:buChar char="-"/>
            </a:pPr>
            <a:r>
              <a:rPr lang="de"/>
              <a:t>Dein Alter</a:t>
            </a:r>
            <a:endParaRPr/>
          </a:p>
          <a:p>
            <a:pPr indent="-330200" lvl="1" marL="914400" rtl="0" algn="l">
              <a:spcBef>
                <a:spcPts val="0"/>
              </a:spcBef>
              <a:spcAft>
                <a:spcPts val="0"/>
              </a:spcAft>
              <a:buSzPts val="1600"/>
              <a:buChar char="-"/>
            </a:pPr>
            <a:r>
              <a:rPr lang="de"/>
              <a:t>Ob du nächste Woche wieder beim Tutorium sein wirst</a:t>
            </a:r>
            <a:endParaRPr/>
          </a:p>
          <a:p>
            <a:pPr indent="-317500" lvl="0" marL="457200" rtl="0" algn="l">
              <a:spcBef>
                <a:spcPts val="0"/>
              </a:spcBef>
              <a:spcAft>
                <a:spcPts val="0"/>
              </a:spcAft>
              <a:buSzPts val="1400"/>
              <a:buChar char="●"/>
            </a:pPr>
            <a:r>
              <a:rPr lang="de"/>
              <a:t>Darauf soll folgende Ausgabe auf der Kommandozeile gemacht werden:</a:t>
            </a:r>
            <a:endParaRPr/>
          </a:p>
          <a:p>
            <a:pPr indent="-330200" lvl="1" marL="914400" rtl="0" algn="l">
              <a:spcBef>
                <a:spcPts val="0"/>
              </a:spcBef>
              <a:spcAft>
                <a:spcPts val="0"/>
              </a:spcAft>
              <a:buSzPts val="1600"/>
              <a:buChar char="-"/>
            </a:pPr>
            <a:r>
              <a:rPr lang="de"/>
              <a:t>“Ich heiße &lt;Name&gt;, bin &lt;’minderjährig’/’volljährig’/’im Ruhestand’&gt; und komme nächste Woche [‘nicht’] wieder zum Tutorium”</a:t>
            </a:r>
            <a:endParaRPr/>
          </a:p>
          <a:p>
            <a:pPr indent="-330200" lvl="0" marL="457200" rtl="0" algn="l">
              <a:spcBef>
                <a:spcPts val="0"/>
              </a:spcBef>
              <a:spcAft>
                <a:spcPts val="0"/>
              </a:spcAft>
              <a:buClr>
                <a:schemeClr val="dk1"/>
              </a:buClr>
              <a:buSzPts val="1600"/>
              <a:buFont typeface="Noto Sans Symbols"/>
              <a:buChar char="●"/>
            </a:pPr>
            <a:r>
              <a:rPr lang="de"/>
              <a:t>Das Programm soll auf Basis der Variablenwerte selber entscheiden können, welcher Name, welcher Altersstatus ausgegeben wird. Auch ob das ‘nicht’ ausgegeben wird oder nicht soll das Programm an der dafür vorgesehenen Variable festmachen.</a:t>
            </a:r>
            <a:endParaRPr/>
          </a:p>
          <a:p>
            <a:pPr indent="-317500" lvl="0" marL="457200" rtl="0" algn="l">
              <a:spcBef>
                <a:spcPts val="0"/>
              </a:spcBef>
              <a:spcAft>
                <a:spcPts val="0"/>
              </a:spcAft>
              <a:buSzPts val="1400"/>
              <a:buChar char="●"/>
            </a:pPr>
            <a:r>
              <a:rPr lang="de"/>
              <a:t>Es soll an sowohl if-else als auch switch-case an geeigneter Stelle verwendet werden</a:t>
            </a:r>
            <a:endParaRPr/>
          </a:p>
          <a:p>
            <a:pPr indent="0" lvl="0" marL="457200" rtl="0" algn="l">
              <a:spcBef>
                <a:spcPts val="32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3" name="Google Shape;93;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SzPts val="1600"/>
              <a:buAutoNum type="arabicPeriod"/>
            </a:pPr>
            <a:r>
              <a:rPr lang="de"/>
              <a:t>Ein erstes Programm: “Hello World!”</a:t>
            </a:r>
            <a:br>
              <a:rPr lang="de"/>
            </a:br>
            <a:endParaRPr/>
          </a:p>
          <a:p>
            <a:pPr indent="-330200" lvl="0" marL="457200" rtl="0" algn="l">
              <a:spcBef>
                <a:spcPts val="0"/>
              </a:spcBef>
              <a:spcAft>
                <a:spcPts val="0"/>
              </a:spcAft>
              <a:buSzPts val="1600"/>
              <a:buAutoNum type="arabicPeriod"/>
            </a:pPr>
            <a:r>
              <a:rPr lang="de"/>
              <a:t>Variablen</a:t>
            </a:r>
            <a:endParaRPr/>
          </a:p>
          <a:p>
            <a:pPr indent="-330200" lvl="1" marL="914400" rtl="0" algn="l">
              <a:spcBef>
                <a:spcPts val="0"/>
              </a:spcBef>
              <a:spcAft>
                <a:spcPts val="0"/>
              </a:spcAft>
              <a:buSzPts val="1600"/>
              <a:buAutoNum type="arabicPeriod"/>
            </a:pPr>
            <a:r>
              <a:rPr lang="de"/>
              <a:t>Was sind Variablen?</a:t>
            </a:r>
            <a:endParaRPr/>
          </a:p>
          <a:p>
            <a:pPr indent="-330200" lvl="1" marL="914400" rtl="0" algn="l">
              <a:spcBef>
                <a:spcPts val="0"/>
              </a:spcBef>
              <a:spcAft>
                <a:spcPts val="0"/>
              </a:spcAft>
              <a:buSzPts val="1600"/>
              <a:buAutoNum type="arabicPeriod"/>
            </a:pPr>
            <a:r>
              <a:rPr lang="de"/>
              <a:t>Datentypen</a:t>
            </a:r>
            <a:endParaRPr/>
          </a:p>
          <a:p>
            <a:pPr indent="-330200" lvl="1" marL="914400" rtl="0" algn="l">
              <a:spcBef>
                <a:spcPts val="0"/>
              </a:spcBef>
              <a:spcAft>
                <a:spcPts val="0"/>
              </a:spcAft>
              <a:buSzPts val="1600"/>
              <a:buAutoNum type="arabicPeriod"/>
            </a:pPr>
            <a:r>
              <a:rPr lang="de"/>
              <a:t>Operatoren</a:t>
            </a:r>
            <a:br>
              <a:rPr lang="de"/>
            </a:br>
            <a:endParaRPr/>
          </a:p>
          <a:p>
            <a:pPr indent="-330200" lvl="0" marL="457200" rtl="0" algn="l">
              <a:spcBef>
                <a:spcPts val="0"/>
              </a:spcBef>
              <a:spcAft>
                <a:spcPts val="0"/>
              </a:spcAft>
              <a:buClr>
                <a:schemeClr val="dk1"/>
              </a:buClr>
              <a:buSzPts val="1600"/>
              <a:buAutoNum type="arabicPeriod"/>
            </a:pPr>
            <a:r>
              <a:rPr lang="de"/>
              <a:t>Bedingungen </a:t>
            </a:r>
            <a:endParaRPr/>
          </a:p>
          <a:p>
            <a:pPr indent="-330200" lvl="1" marL="914400" rtl="0" algn="l">
              <a:spcBef>
                <a:spcPts val="0"/>
              </a:spcBef>
              <a:spcAft>
                <a:spcPts val="0"/>
              </a:spcAft>
              <a:buSzPts val="1600"/>
              <a:buAutoNum type="arabicPeriod"/>
            </a:pPr>
            <a:r>
              <a:rPr lang="de"/>
              <a:t>if-else</a:t>
            </a:r>
            <a:endParaRPr/>
          </a:p>
          <a:p>
            <a:pPr indent="-330200" lvl="1" marL="914400" rtl="0" algn="l">
              <a:spcBef>
                <a:spcPts val="0"/>
              </a:spcBef>
              <a:spcAft>
                <a:spcPts val="0"/>
              </a:spcAft>
              <a:buSzPts val="1600"/>
              <a:buAutoNum type="arabicPeriod"/>
            </a:pPr>
            <a:r>
              <a:rPr lang="de"/>
              <a:t>switch-case</a:t>
            </a:r>
            <a:endParaRPr/>
          </a:p>
          <a:p>
            <a:pPr indent="0" lvl="0" marL="0" rtl="0" algn="l">
              <a:spcBef>
                <a:spcPts val="320"/>
              </a:spcBef>
              <a:spcAft>
                <a:spcPts val="0"/>
              </a:spcAft>
              <a:buClr>
                <a:schemeClr val="dk1"/>
              </a:buClr>
              <a:buSzPts val="1100"/>
              <a:buFont typeface="Arial"/>
              <a:buNone/>
            </a:pPr>
            <a:r>
              <a:t/>
            </a:r>
            <a:endParaRPr/>
          </a:p>
          <a:p>
            <a:pPr indent="-330200" lvl="0" marL="457200" rtl="0" algn="l">
              <a:spcBef>
                <a:spcPts val="320"/>
              </a:spcBef>
              <a:spcAft>
                <a:spcPts val="0"/>
              </a:spcAft>
              <a:buClr>
                <a:schemeClr val="dk1"/>
              </a:buClr>
              <a:buSzPts val="1600"/>
              <a:buAutoNum type="arabicPeriod"/>
            </a:pPr>
            <a:r>
              <a:rPr lang="de"/>
              <a:t>Fragen</a:t>
            </a:r>
            <a:br>
              <a:rPr lang="de"/>
            </a:br>
            <a:endParaRPr/>
          </a:p>
          <a:p>
            <a:pPr indent="-330200" lvl="0" marL="457200" rtl="0" algn="l">
              <a:spcBef>
                <a:spcPts val="0"/>
              </a:spcBef>
              <a:spcAft>
                <a:spcPts val="0"/>
              </a:spcAft>
              <a:buClr>
                <a:schemeClr val="dk1"/>
              </a:buClr>
              <a:buSzPts val="1600"/>
              <a:buAutoNum type="arabicPeriod"/>
            </a:pPr>
            <a:r>
              <a:rPr lang="de"/>
              <a:t>Übungsaufgabe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99" name="Google Shape;99;p19"/>
          <p:cNvPicPr preferRelativeResize="0"/>
          <p:nvPr/>
        </p:nvPicPr>
        <p:blipFill>
          <a:blip r:embed="rId3">
            <a:alphaModFix/>
          </a:blip>
          <a:stretch>
            <a:fillRect/>
          </a:stretch>
        </p:blipFill>
        <p:spPr>
          <a:xfrm>
            <a:off x="1224212" y="799475"/>
            <a:ext cx="6790876" cy="354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105" name="Google Shape;105;p20"/>
          <p:cNvPicPr preferRelativeResize="0"/>
          <p:nvPr/>
        </p:nvPicPr>
        <p:blipFill>
          <a:blip r:embed="rId3">
            <a:alphaModFix/>
          </a:blip>
          <a:stretch>
            <a:fillRect/>
          </a:stretch>
        </p:blipFill>
        <p:spPr>
          <a:xfrm>
            <a:off x="2011041" y="1235038"/>
            <a:ext cx="5121925" cy="2673425"/>
          </a:xfrm>
          <a:prstGeom prst="rect">
            <a:avLst/>
          </a:prstGeom>
          <a:noFill/>
          <a:ln>
            <a:noFill/>
          </a:ln>
        </p:spPr>
      </p:pic>
      <p:cxnSp>
        <p:nvCxnSpPr>
          <p:cNvPr id="106" name="Google Shape;106;p20"/>
          <p:cNvCxnSpPr/>
          <p:nvPr/>
        </p:nvCxnSpPr>
        <p:spPr>
          <a:xfrm flipH="1">
            <a:off x="4172425" y="872350"/>
            <a:ext cx="3201300" cy="748800"/>
          </a:xfrm>
          <a:prstGeom prst="straightConnector1">
            <a:avLst/>
          </a:prstGeom>
          <a:noFill/>
          <a:ln cap="flat" cmpd="sng" w="9525">
            <a:solidFill>
              <a:srgbClr val="FF0000"/>
            </a:solidFill>
            <a:prstDash val="solid"/>
            <a:round/>
            <a:headEnd len="med" w="med" type="none"/>
            <a:tailEnd len="med" w="med" type="triangle"/>
          </a:ln>
        </p:spPr>
      </p:cxnSp>
      <p:cxnSp>
        <p:nvCxnSpPr>
          <p:cNvPr id="107" name="Google Shape;107;p20"/>
          <p:cNvCxnSpPr/>
          <p:nvPr/>
        </p:nvCxnSpPr>
        <p:spPr>
          <a:xfrm flipH="1">
            <a:off x="5118925" y="1024750"/>
            <a:ext cx="2407200" cy="1468800"/>
          </a:xfrm>
          <a:prstGeom prst="straightConnector1">
            <a:avLst/>
          </a:prstGeom>
          <a:noFill/>
          <a:ln cap="flat" cmpd="sng" w="9525">
            <a:solidFill>
              <a:srgbClr val="FF0000"/>
            </a:solidFill>
            <a:prstDash val="solid"/>
            <a:round/>
            <a:headEnd len="med" w="med" type="none"/>
            <a:tailEnd len="med" w="med" type="triangle"/>
          </a:ln>
        </p:spPr>
      </p:cxnSp>
      <p:cxnSp>
        <p:nvCxnSpPr>
          <p:cNvPr id="108" name="Google Shape;108;p20"/>
          <p:cNvCxnSpPr/>
          <p:nvPr/>
        </p:nvCxnSpPr>
        <p:spPr>
          <a:xfrm flipH="1">
            <a:off x="6723625" y="1177150"/>
            <a:ext cx="954900" cy="2122800"/>
          </a:xfrm>
          <a:prstGeom prst="straightConnector1">
            <a:avLst/>
          </a:prstGeom>
          <a:noFill/>
          <a:ln cap="flat" cmpd="sng" w="9525">
            <a:solidFill>
              <a:srgbClr val="FF0000"/>
            </a:solidFill>
            <a:prstDash val="solid"/>
            <a:round/>
            <a:headEnd len="med" w="med" type="none"/>
            <a:tailEnd len="med" w="med" type="triangle"/>
          </a:ln>
        </p:spPr>
      </p:cxnSp>
      <p:sp>
        <p:nvSpPr>
          <p:cNvPr id="109" name="Google Shape;109;p20"/>
          <p:cNvSpPr txBox="1"/>
          <p:nvPr/>
        </p:nvSpPr>
        <p:spPr>
          <a:xfrm>
            <a:off x="7480700" y="715975"/>
            <a:ext cx="1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Kommentare</a:t>
            </a:r>
            <a:endParaRPr/>
          </a:p>
        </p:txBody>
      </p:sp>
      <p:sp>
        <p:nvSpPr>
          <p:cNvPr id="110" name="Google Shape;110;p20"/>
          <p:cNvSpPr txBox="1"/>
          <p:nvPr/>
        </p:nvSpPr>
        <p:spPr>
          <a:xfrm>
            <a:off x="139900" y="8476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Klasse</a:t>
            </a:r>
            <a:endParaRPr/>
          </a:p>
        </p:txBody>
      </p:sp>
      <p:cxnSp>
        <p:nvCxnSpPr>
          <p:cNvPr id="111" name="Google Shape;111;p20"/>
          <p:cNvCxnSpPr/>
          <p:nvPr/>
        </p:nvCxnSpPr>
        <p:spPr>
          <a:xfrm>
            <a:off x="946400" y="1176825"/>
            <a:ext cx="1473000" cy="921600"/>
          </a:xfrm>
          <a:prstGeom prst="straightConnector1">
            <a:avLst/>
          </a:prstGeom>
          <a:noFill/>
          <a:ln cap="flat" cmpd="sng" w="9525">
            <a:solidFill>
              <a:srgbClr val="FF0000"/>
            </a:solidFill>
            <a:prstDash val="solid"/>
            <a:round/>
            <a:headEnd len="med" w="med" type="none"/>
            <a:tailEnd len="med" w="med" type="triangle"/>
          </a:ln>
        </p:spPr>
      </p:cxnSp>
      <p:sp>
        <p:nvSpPr>
          <p:cNvPr id="112" name="Google Shape;112;p20"/>
          <p:cNvSpPr txBox="1"/>
          <p:nvPr/>
        </p:nvSpPr>
        <p:spPr>
          <a:xfrm>
            <a:off x="2765125" y="40489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“Scopes”</a:t>
            </a:r>
            <a:endParaRPr/>
          </a:p>
        </p:txBody>
      </p:sp>
      <p:cxnSp>
        <p:nvCxnSpPr>
          <p:cNvPr id="113" name="Google Shape;113;p20"/>
          <p:cNvCxnSpPr>
            <a:stCxn id="112" idx="1"/>
          </p:cNvCxnSpPr>
          <p:nvPr/>
        </p:nvCxnSpPr>
        <p:spPr>
          <a:xfrm rot="10800000">
            <a:off x="2600725" y="3851575"/>
            <a:ext cx="164400" cy="397500"/>
          </a:xfrm>
          <a:prstGeom prst="straightConnector1">
            <a:avLst/>
          </a:prstGeom>
          <a:noFill/>
          <a:ln cap="flat" cmpd="sng" w="9525">
            <a:solidFill>
              <a:srgbClr val="FF0000"/>
            </a:solidFill>
            <a:prstDash val="solid"/>
            <a:round/>
            <a:headEnd len="med" w="med" type="none"/>
            <a:tailEnd len="med" w="med" type="triangle"/>
          </a:ln>
        </p:spPr>
      </p:cxnSp>
      <p:cxnSp>
        <p:nvCxnSpPr>
          <p:cNvPr id="114" name="Google Shape;114;p20"/>
          <p:cNvCxnSpPr>
            <a:stCxn id="112" idx="1"/>
          </p:cNvCxnSpPr>
          <p:nvPr/>
        </p:nvCxnSpPr>
        <p:spPr>
          <a:xfrm flipH="1" rot="10800000">
            <a:off x="2765125" y="2246875"/>
            <a:ext cx="1440300" cy="2002200"/>
          </a:xfrm>
          <a:prstGeom prst="straightConnector1">
            <a:avLst/>
          </a:prstGeom>
          <a:noFill/>
          <a:ln cap="flat" cmpd="sng" w="9525">
            <a:solidFill>
              <a:srgbClr val="FF0000"/>
            </a:solidFill>
            <a:prstDash val="solid"/>
            <a:round/>
            <a:headEnd len="med" w="med" type="none"/>
            <a:tailEnd len="med" w="med" type="triangle"/>
          </a:ln>
        </p:spPr>
      </p:cxnSp>
      <p:cxnSp>
        <p:nvCxnSpPr>
          <p:cNvPr id="115" name="Google Shape;115;p20"/>
          <p:cNvCxnSpPr>
            <a:stCxn id="112" idx="3"/>
          </p:cNvCxnSpPr>
          <p:nvPr/>
        </p:nvCxnSpPr>
        <p:spPr>
          <a:xfrm flipH="1" rot="10800000">
            <a:off x="3720025" y="3398875"/>
            <a:ext cx="1826700" cy="850200"/>
          </a:xfrm>
          <a:prstGeom prst="straightConnector1">
            <a:avLst/>
          </a:prstGeom>
          <a:noFill/>
          <a:ln cap="flat" cmpd="sng" w="9525">
            <a:solidFill>
              <a:srgbClr val="FF0000"/>
            </a:solidFill>
            <a:prstDash val="solid"/>
            <a:round/>
            <a:headEnd len="med" w="med" type="none"/>
            <a:tailEnd len="med" w="med" type="triangle"/>
          </a:ln>
        </p:spPr>
      </p:cxnSp>
      <p:cxnSp>
        <p:nvCxnSpPr>
          <p:cNvPr id="116" name="Google Shape;116;p20"/>
          <p:cNvCxnSpPr>
            <a:stCxn id="112" idx="3"/>
          </p:cNvCxnSpPr>
          <p:nvPr/>
        </p:nvCxnSpPr>
        <p:spPr>
          <a:xfrm rot="10800000">
            <a:off x="2904925" y="3736375"/>
            <a:ext cx="815100" cy="512700"/>
          </a:xfrm>
          <a:prstGeom prst="straightConnector1">
            <a:avLst/>
          </a:prstGeom>
          <a:noFill/>
          <a:ln cap="flat" cmpd="sng" w="9525">
            <a:solidFill>
              <a:srgbClr val="FF0000"/>
            </a:solidFill>
            <a:prstDash val="solid"/>
            <a:round/>
            <a:headEnd len="med" w="med" type="none"/>
            <a:tailEnd len="med" w="med" type="triangle"/>
          </a:ln>
        </p:spPr>
      </p:cxnSp>
      <p:sp>
        <p:nvSpPr>
          <p:cNvPr id="117" name="Google Shape;117;p20"/>
          <p:cNvSpPr txBox="1"/>
          <p:nvPr/>
        </p:nvSpPr>
        <p:spPr>
          <a:xfrm>
            <a:off x="222200" y="2567625"/>
            <a:ext cx="47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Main-Funktion</a:t>
            </a:r>
            <a:endParaRPr/>
          </a:p>
        </p:txBody>
      </p:sp>
      <p:cxnSp>
        <p:nvCxnSpPr>
          <p:cNvPr id="118" name="Google Shape;118;p20"/>
          <p:cNvCxnSpPr/>
          <p:nvPr/>
        </p:nvCxnSpPr>
        <p:spPr>
          <a:xfrm>
            <a:off x="1538925" y="2806300"/>
            <a:ext cx="1135800" cy="485700"/>
          </a:xfrm>
          <a:prstGeom prst="straightConnector1">
            <a:avLst/>
          </a:prstGeom>
          <a:noFill/>
          <a:ln cap="flat" cmpd="sng" w="9525">
            <a:solidFill>
              <a:srgbClr val="FF0000"/>
            </a:solidFill>
            <a:prstDash val="solid"/>
            <a:round/>
            <a:headEnd len="med" w="med" type="none"/>
            <a:tailEnd len="med" w="med" type="triangle"/>
          </a:ln>
        </p:spPr>
      </p:cxnSp>
      <p:sp>
        <p:nvSpPr>
          <p:cNvPr id="119" name="Google Shape;119;p20"/>
          <p:cNvSpPr txBox="1"/>
          <p:nvPr/>
        </p:nvSpPr>
        <p:spPr>
          <a:xfrm>
            <a:off x="5184650" y="4155950"/>
            <a:ext cx="1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Konsolenausgabe</a:t>
            </a:r>
            <a:endParaRPr/>
          </a:p>
        </p:txBody>
      </p:sp>
      <p:cxnSp>
        <p:nvCxnSpPr>
          <p:cNvPr id="120" name="Google Shape;120;p20"/>
          <p:cNvCxnSpPr/>
          <p:nvPr/>
        </p:nvCxnSpPr>
        <p:spPr>
          <a:xfrm rot="10800000">
            <a:off x="4180750" y="3604600"/>
            <a:ext cx="1588200" cy="592500"/>
          </a:xfrm>
          <a:prstGeom prst="straightConnector1">
            <a:avLst/>
          </a:prstGeom>
          <a:noFill/>
          <a:ln cap="flat" cmpd="sng" w="9525">
            <a:solidFill>
              <a:srgbClr val="FF0000"/>
            </a:solidFill>
            <a:prstDash val="solid"/>
            <a:round/>
            <a:headEnd len="med" w="med" type="none"/>
            <a:tailEnd len="med" w="med" type="triangle"/>
          </a:ln>
        </p:spPr>
      </p:cxnSp>
      <p:sp>
        <p:nvSpPr>
          <p:cNvPr id="121" name="Google Shape;121;p20"/>
          <p:cNvSpPr txBox="1"/>
          <p:nvPr/>
        </p:nvSpPr>
        <p:spPr>
          <a:xfrm>
            <a:off x="7595925" y="38627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Semikola</a:t>
            </a:r>
            <a:endParaRPr/>
          </a:p>
        </p:txBody>
      </p:sp>
      <p:cxnSp>
        <p:nvCxnSpPr>
          <p:cNvPr id="122" name="Google Shape;122;p20"/>
          <p:cNvCxnSpPr/>
          <p:nvPr/>
        </p:nvCxnSpPr>
        <p:spPr>
          <a:xfrm rot="10800000">
            <a:off x="5661825" y="3571750"/>
            <a:ext cx="1934100" cy="444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Was sind Variablen</a:t>
            </a:r>
            <a:endParaRPr/>
          </a:p>
        </p:txBody>
      </p:sp>
      <p:sp>
        <p:nvSpPr>
          <p:cNvPr id="128" name="Google Shape;128;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(nahezu) allen Programmiersprachen kann man Daten in sog. Variablen speichern.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Variablen kann man, je nach ihrem </a:t>
            </a:r>
            <a:r>
              <a:rPr b="1" lang="de"/>
              <a:t>Typ,</a:t>
            </a:r>
            <a:r>
              <a:rPr lang="de"/>
              <a:t> bestimmte Werte zuweisen. Bei Java muss der Typ jeder Variable zum Zeitpunkt der </a:t>
            </a:r>
            <a:r>
              <a:rPr b="1" lang="de"/>
              <a:t>Deklaration</a:t>
            </a:r>
            <a:r>
              <a:rPr lang="de"/>
              <a:t> festlegen. In dieser Variable können dann nur Daten vom Typ der Variable gespeichert werden (</a:t>
            </a:r>
            <a:r>
              <a:rPr b="1" lang="de"/>
              <a:t>Zuweisung</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Auf Variablen kann im Programm zu einem späteren Zeitpunkt </a:t>
            </a:r>
            <a:r>
              <a:rPr b="1" lang="de"/>
              <a:t>zugegriffen</a:t>
            </a:r>
            <a:r>
              <a:rPr lang="de"/>
              <a: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Variablen kann auch direkt bei der Deklaration einen Wert zugewiesen werden:</a:t>
            </a:r>
            <a:endParaRPr/>
          </a:p>
        </p:txBody>
      </p:sp>
      <p:pic>
        <p:nvPicPr>
          <p:cNvPr id="129" name="Google Shape;129;p21"/>
          <p:cNvPicPr preferRelativeResize="0"/>
          <p:nvPr/>
        </p:nvPicPr>
        <p:blipFill>
          <a:blip r:embed="rId3">
            <a:alphaModFix/>
          </a:blip>
          <a:stretch>
            <a:fillRect/>
          </a:stretch>
        </p:blipFill>
        <p:spPr>
          <a:xfrm>
            <a:off x="2470250" y="2682225"/>
            <a:ext cx="3529125" cy="660425"/>
          </a:xfrm>
          <a:prstGeom prst="rect">
            <a:avLst/>
          </a:prstGeom>
          <a:noFill/>
          <a:ln>
            <a:noFill/>
          </a:ln>
        </p:spPr>
      </p:pic>
      <p:pic>
        <p:nvPicPr>
          <p:cNvPr id="130" name="Google Shape;130;p21"/>
          <p:cNvPicPr preferRelativeResize="0"/>
          <p:nvPr/>
        </p:nvPicPr>
        <p:blipFill>
          <a:blip r:embed="rId4">
            <a:alphaModFix/>
          </a:blip>
          <a:stretch>
            <a:fillRect/>
          </a:stretch>
        </p:blipFill>
        <p:spPr>
          <a:xfrm>
            <a:off x="2805000" y="3916725"/>
            <a:ext cx="2859624" cy="27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2.2. Datentypen</a:t>
            </a:r>
            <a:endParaRPr/>
          </a:p>
        </p:txBody>
      </p:sp>
      <p:sp>
        <p:nvSpPr>
          <p:cNvPr id="136" name="Google Shape;136;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Primitive Datentypen:</a:t>
            </a:r>
            <a:endParaRPr/>
          </a:p>
          <a:p>
            <a:pPr indent="-317500" lvl="0" marL="457200" rtl="0" algn="l">
              <a:spcBef>
                <a:spcPts val="320"/>
              </a:spcBef>
              <a:spcAft>
                <a:spcPts val="0"/>
              </a:spcAft>
              <a:buSzPts val="1400"/>
              <a:buChar char="●"/>
            </a:pPr>
            <a:r>
              <a:rPr lang="de"/>
              <a:t>Numerisch</a:t>
            </a:r>
            <a:endParaRPr/>
          </a:p>
          <a:p>
            <a:pPr indent="-330200" lvl="1" marL="914400" rtl="0" algn="l">
              <a:spcBef>
                <a:spcPts val="0"/>
              </a:spcBef>
              <a:spcAft>
                <a:spcPts val="0"/>
              </a:spcAft>
              <a:buSzPts val="1600"/>
              <a:buChar char="-"/>
            </a:pPr>
            <a:r>
              <a:rPr lang="de"/>
              <a:t>Ganzzahlig: byte (8 Bit), short (16 Bit), int (32 Bit), long (64 Bit)</a:t>
            </a:r>
            <a:endParaRPr/>
          </a:p>
          <a:p>
            <a:pPr indent="-330200" lvl="1" marL="914400" rtl="0" algn="l">
              <a:spcBef>
                <a:spcPts val="0"/>
              </a:spcBef>
              <a:spcAft>
                <a:spcPts val="0"/>
              </a:spcAft>
              <a:buSzPts val="1600"/>
              <a:buChar char="-"/>
            </a:pPr>
            <a:r>
              <a:rPr lang="de"/>
              <a:t>Fließkommazahlen: float (32 Bit), double (64 Bit)</a:t>
            </a:r>
            <a:br>
              <a:rPr lang="de"/>
            </a:br>
            <a:endParaRPr/>
          </a:p>
          <a:p>
            <a:pPr indent="-317500" lvl="0" marL="457200" rtl="0" algn="l">
              <a:spcBef>
                <a:spcPts val="0"/>
              </a:spcBef>
              <a:spcAft>
                <a:spcPts val="0"/>
              </a:spcAft>
              <a:buSzPts val="1400"/>
              <a:buChar char="●"/>
            </a:pPr>
            <a:r>
              <a:rPr lang="de"/>
              <a:t>Einzelne Zeichen: char</a:t>
            </a:r>
            <a:br>
              <a:rPr lang="de"/>
            </a:br>
            <a:endParaRPr/>
          </a:p>
          <a:p>
            <a:pPr indent="-317500" lvl="0" marL="457200" rtl="0" algn="l">
              <a:spcBef>
                <a:spcPts val="0"/>
              </a:spcBef>
              <a:spcAft>
                <a:spcPts val="0"/>
              </a:spcAft>
              <a:buSzPts val="1400"/>
              <a:buChar char="●"/>
            </a:pPr>
            <a:r>
              <a:rPr lang="de"/>
              <a:t>Bool’scher Wert (wahr / falsch): boolean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Referenzdatentypen:</a:t>
            </a:r>
            <a:endParaRPr/>
          </a:p>
          <a:p>
            <a:pPr indent="-317500" lvl="0" marL="457200" rtl="0" algn="l">
              <a:spcBef>
                <a:spcPts val="320"/>
              </a:spcBef>
              <a:spcAft>
                <a:spcPts val="0"/>
              </a:spcAft>
              <a:buSzPts val="1400"/>
              <a:buChar char="●"/>
            </a:pPr>
            <a:r>
              <a:rPr lang="de"/>
              <a:t>Zeichenketten: String</a:t>
            </a:r>
            <a:endParaRPr/>
          </a:p>
          <a:p>
            <a:pPr indent="-317500" lvl="0" marL="457200" rtl="0" algn="l">
              <a:spcBef>
                <a:spcPts val="0"/>
              </a:spcBef>
              <a:spcAft>
                <a:spcPts val="0"/>
              </a:spcAft>
              <a:buSzPts val="1400"/>
              <a:buChar char="●"/>
            </a:pPr>
            <a:r>
              <a:rPr lang="de"/>
              <a:t>Listen: Array</a:t>
            </a:r>
            <a:endParaRPr/>
          </a:p>
          <a:p>
            <a:pPr indent="-317500" lvl="0" marL="457200" rtl="0" algn="l">
              <a:spcBef>
                <a:spcPts val="0"/>
              </a:spcBef>
              <a:spcAft>
                <a:spcPts val="0"/>
              </a:spcAft>
              <a:buSzPts val="1400"/>
              <a:buChar char="●"/>
            </a:pPr>
            <a:r>
              <a:rPr lang="de"/>
              <a:t>null</a:t>
            </a:r>
            <a:endParaRPr/>
          </a:p>
          <a:p>
            <a:pPr indent="-317500" lvl="0" marL="457200" rtl="0" algn="l">
              <a:spcBef>
                <a:spcPts val="0"/>
              </a:spcBef>
              <a:spcAft>
                <a:spcPts val="0"/>
              </a:spcAft>
              <a:buSzPts val="1400"/>
              <a:buChar char="●"/>
            </a:pPr>
            <a:r>
              <a:rPr lang="de"/>
              <a:t>...</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2.3. Operatoren</a:t>
            </a:r>
            <a:endParaRPr/>
          </a:p>
        </p:txBody>
      </p:sp>
      <p:sp>
        <p:nvSpPr>
          <p:cNvPr id="142" name="Google Shape;142;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
              <a:t>Arithmetische Operatoren: </a:t>
            </a:r>
            <a:endParaRPr/>
          </a:p>
          <a:p>
            <a:pPr indent="-298450" lvl="1" marL="914400" rtl="0" algn="l">
              <a:lnSpc>
                <a:spcPct val="115000"/>
              </a:lnSpc>
              <a:spcBef>
                <a:spcPts val="0"/>
              </a:spcBef>
              <a:spcAft>
                <a:spcPts val="0"/>
              </a:spcAft>
              <a:buSzPts val="1100"/>
              <a:buFont typeface="Arial"/>
              <a:buChar char="➢"/>
            </a:pPr>
            <a:r>
              <a:rPr lang="de"/>
              <a:t>+, -, *, /, % (Modulus), ++, ...</a:t>
            </a:r>
            <a:endParaRPr/>
          </a:p>
          <a:p>
            <a:pPr indent="-298450" lvl="0" marL="457200" rtl="0" algn="l">
              <a:lnSpc>
                <a:spcPct val="115000"/>
              </a:lnSpc>
              <a:spcBef>
                <a:spcPts val="0"/>
              </a:spcBef>
              <a:spcAft>
                <a:spcPts val="0"/>
              </a:spcAft>
              <a:buClr>
                <a:schemeClr val="dk1"/>
              </a:buClr>
              <a:buSzPts val="1100"/>
              <a:buChar char="●"/>
            </a:pPr>
            <a:r>
              <a:rPr lang="de"/>
              <a:t>Vergleichsoperatoren:</a:t>
            </a:r>
            <a:endParaRPr/>
          </a:p>
          <a:p>
            <a:pPr indent="-298450" lvl="1" marL="914400" rtl="0" algn="l">
              <a:lnSpc>
                <a:spcPct val="115000"/>
              </a:lnSpc>
              <a:spcBef>
                <a:spcPts val="0"/>
              </a:spcBef>
              <a:spcAft>
                <a:spcPts val="0"/>
              </a:spcAft>
              <a:buSzPts val="1100"/>
              <a:buFont typeface="Arial"/>
              <a:buChar char="➢"/>
            </a:pPr>
            <a:r>
              <a:rPr lang="de"/>
              <a:t>==, !=, &gt;, &lt;, &gt;=, &lt;=</a:t>
            </a:r>
            <a:endParaRPr/>
          </a:p>
          <a:p>
            <a:pPr indent="-298450" lvl="0" marL="457200" rtl="0" algn="l">
              <a:lnSpc>
                <a:spcPct val="115000"/>
              </a:lnSpc>
              <a:spcBef>
                <a:spcPts val="0"/>
              </a:spcBef>
              <a:spcAft>
                <a:spcPts val="0"/>
              </a:spcAft>
              <a:buClr>
                <a:schemeClr val="dk1"/>
              </a:buClr>
              <a:buSzPts val="1100"/>
              <a:buChar char="●"/>
            </a:pPr>
            <a:r>
              <a:rPr lang="de"/>
              <a:t>Bool’sche Operatoren</a:t>
            </a:r>
            <a:endParaRPr/>
          </a:p>
          <a:p>
            <a:pPr indent="-298450" lvl="1" marL="914400" rtl="0" algn="l">
              <a:lnSpc>
                <a:spcPct val="115000"/>
              </a:lnSpc>
              <a:spcBef>
                <a:spcPts val="0"/>
              </a:spcBef>
              <a:spcAft>
                <a:spcPts val="0"/>
              </a:spcAft>
              <a:buSzPts val="1100"/>
              <a:buFont typeface="Arial"/>
              <a:buChar char="➢"/>
            </a:pPr>
            <a:r>
              <a:rPr lang="de"/>
              <a:t>!, &amp;&amp;, ||, ^</a:t>
            </a:r>
            <a:endParaRPr/>
          </a:p>
          <a:p>
            <a:pPr indent="-298450" lvl="0" marL="457200" rtl="0" algn="l">
              <a:lnSpc>
                <a:spcPct val="115000"/>
              </a:lnSpc>
              <a:spcBef>
                <a:spcPts val="0"/>
              </a:spcBef>
              <a:spcAft>
                <a:spcPts val="0"/>
              </a:spcAft>
              <a:buClr>
                <a:schemeClr val="dk1"/>
              </a:buClr>
              <a:buSzPts val="1100"/>
              <a:buChar char="●"/>
            </a:pPr>
            <a:r>
              <a:rPr lang="de"/>
              <a:t>Bitweise Operatoren</a:t>
            </a:r>
            <a:endParaRPr/>
          </a:p>
          <a:p>
            <a:pPr indent="-298450" lvl="1" marL="914400" rtl="0" algn="l">
              <a:lnSpc>
                <a:spcPct val="115000"/>
              </a:lnSpc>
              <a:spcBef>
                <a:spcPts val="0"/>
              </a:spcBef>
              <a:spcAft>
                <a:spcPts val="0"/>
              </a:spcAft>
              <a:buSzPts val="1100"/>
              <a:buFont typeface="Arial"/>
              <a:buChar char="➢"/>
            </a:pPr>
            <a:r>
              <a:rPr lang="de"/>
              <a:t>~, |, &amp;, …</a:t>
            </a:r>
            <a:endParaRPr/>
          </a:p>
          <a:p>
            <a:pPr indent="-298450" lvl="0" marL="457200" rtl="0" algn="l">
              <a:lnSpc>
                <a:spcPct val="115000"/>
              </a:lnSpc>
              <a:spcBef>
                <a:spcPts val="0"/>
              </a:spcBef>
              <a:spcAft>
                <a:spcPts val="0"/>
              </a:spcAft>
              <a:buClr>
                <a:schemeClr val="dk1"/>
              </a:buClr>
              <a:buSzPts val="1100"/>
              <a:buChar char="●"/>
            </a:pPr>
            <a:r>
              <a:rPr lang="de"/>
              <a:t>Zuweisungsoperatoren</a:t>
            </a:r>
            <a:endParaRPr/>
          </a:p>
          <a:p>
            <a:pPr indent="-298450" lvl="1" marL="914400" rtl="0" algn="l">
              <a:lnSpc>
                <a:spcPct val="115000"/>
              </a:lnSpc>
              <a:spcBef>
                <a:spcPts val="0"/>
              </a:spcBef>
              <a:spcAft>
                <a:spcPts val="0"/>
              </a:spcAft>
              <a:buSzPts val="1100"/>
              <a:buFont typeface="Arial"/>
              <a:buChar char="➢"/>
            </a:pPr>
            <a:r>
              <a:rPr lang="de"/>
              <a:t>=, +=, -=, *=, /=, ...</a:t>
            </a:r>
            <a:endParaRPr/>
          </a:p>
          <a:p>
            <a:pPr indent="-298450" lvl="0" marL="457200" rtl="0" algn="l">
              <a:lnSpc>
                <a:spcPct val="115000"/>
              </a:lnSpc>
              <a:spcBef>
                <a:spcPts val="0"/>
              </a:spcBef>
              <a:spcAft>
                <a:spcPts val="0"/>
              </a:spcAft>
              <a:buClr>
                <a:schemeClr val="dk1"/>
              </a:buClr>
              <a:buSzPts val="1100"/>
              <a:buChar char="●"/>
            </a:pPr>
            <a:r>
              <a:rPr lang="de"/>
              <a:t>Konkatenation (String [ =&gt; String me = “David” + “ “ + “Gemen” // “David Gemen”], ...)</a:t>
            </a:r>
            <a:endParaRPr/>
          </a:p>
          <a:p>
            <a:pPr indent="-298450" lvl="1" marL="914400" rtl="0" algn="l">
              <a:lnSpc>
                <a:spcPct val="115000"/>
              </a:lnSpc>
              <a:spcBef>
                <a:spcPts val="0"/>
              </a:spcBef>
              <a:spcAft>
                <a:spcPts val="0"/>
              </a:spcAft>
              <a:buSzPts val="1100"/>
              <a:buFont typeface="Arial"/>
              <a:buChar char="➢"/>
            </a:pPr>
            <a:r>
              <a:rPr lang="de"/>
              <a:t>+</a:t>
            </a:r>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if-else</a:t>
            </a:r>
            <a:endParaRPr/>
          </a:p>
        </p:txBody>
      </p:sp>
      <p:sp>
        <p:nvSpPr>
          <p:cNvPr id="148" name="Google Shape;148;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Es können Programmschnipsel bedingt ausgeführt werden. Die Bedingungen müssen immer den bool’schen Datentypen haben. Der “if-Block” wird ausgeführt, wenn die Bedingung den Wert “true” hat. Der </a:t>
            </a:r>
            <a:r>
              <a:rPr b="1" lang="de"/>
              <a:t>optionale</a:t>
            </a:r>
            <a:r>
              <a:rPr lang="de"/>
              <a:t> “else-Block” wird ausgeführt, wenn die Bedingung nicht erfüllt.</a:t>
            </a:r>
            <a:endParaRPr/>
          </a:p>
        </p:txBody>
      </p:sp>
      <p:pic>
        <p:nvPicPr>
          <p:cNvPr id="149" name="Google Shape;149;p24"/>
          <p:cNvPicPr preferRelativeResize="0"/>
          <p:nvPr/>
        </p:nvPicPr>
        <p:blipFill>
          <a:blip r:embed="rId3">
            <a:alphaModFix/>
          </a:blip>
          <a:stretch>
            <a:fillRect/>
          </a:stretch>
        </p:blipFill>
        <p:spPr>
          <a:xfrm>
            <a:off x="2439688" y="922150"/>
            <a:ext cx="4359925" cy="1167300"/>
          </a:xfrm>
          <a:prstGeom prst="rect">
            <a:avLst/>
          </a:prstGeom>
          <a:noFill/>
          <a:ln>
            <a:noFill/>
          </a:ln>
        </p:spPr>
      </p:pic>
      <p:pic>
        <p:nvPicPr>
          <p:cNvPr id="150" name="Google Shape;150;p24"/>
          <p:cNvPicPr preferRelativeResize="0"/>
          <p:nvPr/>
        </p:nvPicPr>
        <p:blipFill>
          <a:blip r:embed="rId4">
            <a:alphaModFix/>
          </a:blip>
          <a:stretch>
            <a:fillRect/>
          </a:stretch>
        </p:blipFill>
        <p:spPr>
          <a:xfrm>
            <a:off x="2642025" y="3036700"/>
            <a:ext cx="3859951" cy="150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3.2. switch-case</a:t>
            </a:r>
            <a:endParaRPr/>
          </a:p>
        </p:txBody>
      </p:sp>
      <p:sp>
        <p:nvSpPr>
          <p:cNvPr id="156" name="Google Shape;156;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 switch-case-Anweisung ist nichts anderes, als eine intuitivere Schreibweise für...</a:t>
            </a:r>
            <a:endParaRPr/>
          </a:p>
          <a:p>
            <a:pPr indent="0" lvl="0" marL="0" rtl="0" algn="l">
              <a:spcBef>
                <a:spcPts val="320"/>
              </a:spcBef>
              <a:spcAft>
                <a:spcPts val="0"/>
              </a:spcAft>
              <a:buNone/>
            </a:pPr>
            <a:r>
              <a:t/>
            </a:r>
            <a:endParaRPr/>
          </a:p>
        </p:txBody>
      </p:sp>
      <p:pic>
        <p:nvPicPr>
          <p:cNvPr id="157" name="Google Shape;157;p25"/>
          <p:cNvPicPr preferRelativeResize="0"/>
          <p:nvPr/>
        </p:nvPicPr>
        <p:blipFill>
          <a:blip r:embed="rId3">
            <a:alphaModFix/>
          </a:blip>
          <a:stretch>
            <a:fillRect/>
          </a:stretch>
        </p:blipFill>
        <p:spPr>
          <a:xfrm>
            <a:off x="2256663" y="741100"/>
            <a:ext cx="4725975" cy="2155725"/>
          </a:xfrm>
          <a:prstGeom prst="rect">
            <a:avLst/>
          </a:prstGeom>
          <a:noFill/>
          <a:ln>
            <a:noFill/>
          </a:ln>
        </p:spPr>
      </p:pic>
      <p:pic>
        <p:nvPicPr>
          <p:cNvPr id="158" name="Google Shape;158;p25"/>
          <p:cNvPicPr preferRelativeResize="0"/>
          <p:nvPr/>
        </p:nvPicPr>
        <p:blipFill>
          <a:blip r:embed="rId4">
            <a:alphaModFix/>
          </a:blip>
          <a:stretch>
            <a:fillRect/>
          </a:stretch>
        </p:blipFill>
        <p:spPr>
          <a:xfrm>
            <a:off x="3541125" y="3385575"/>
            <a:ext cx="1506575" cy="110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