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0"/>
  </p:notesMasterIdLst>
  <p:sldIdLst>
    <p:sldId id="256" r:id="rId2"/>
    <p:sldId id="257" r:id="rId3"/>
    <p:sldId id="258" r:id="rId4"/>
    <p:sldId id="259" r:id="rId5"/>
    <p:sldId id="260" r:id="rId6"/>
    <p:sldId id="269" r:id="rId7"/>
    <p:sldId id="270" r:id="rId8"/>
    <p:sldId id="271" r:id="rId9"/>
    <p:sldId id="272" r:id="rId10"/>
    <p:sldId id="273" r:id="rId11"/>
    <p:sldId id="262" r:id="rId12"/>
    <p:sldId id="263" r:id="rId13"/>
    <p:sldId id="264" r:id="rId14"/>
    <p:sldId id="265" r:id="rId15"/>
    <p:sldId id="266" r:id="rId16"/>
    <p:sldId id="274" r:id="rId17"/>
    <p:sldId id="267" r:id="rId18"/>
    <p:sldId id="26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b93995a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b93995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9e77fe1e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9e77fe1e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9e77fe1e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9e77fe1e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e77fe1e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e77fe1e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0f7858d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00f7858da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0f7858da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0f7858da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9e77fe1e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9e77fe1e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9e77fe1e2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9e77fe1e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a9b00c5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a9b00c5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9e77fe1e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9e77fe1e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9e77fe1e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9e77fe1e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type="title">
  <p:cSld name="TITLE">
    <p:spTree>
      <p:nvGrpSpPr>
        <p:cNvPr id="1"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4" name="Google Shape;14;p2" descr="TU_Braunschweig_02"/>
          <p:cNvPicPr preferRelativeResize="0"/>
          <p:nvPr/>
        </p:nvPicPr>
        <p:blipFill rotWithShape="1">
          <a:blip r:embed="rId2">
            <a:alphaModFix/>
          </a:blip>
          <a:srcRect/>
          <a:stretch/>
        </p:blipFill>
        <p:spPr>
          <a:xfrm>
            <a:off x="296875" y="787325"/>
            <a:ext cx="8583601" cy="2289325"/>
          </a:xfrm>
          <a:prstGeom prst="rect">
            <a:avLst/>
          </a:prstGeom>
          <a:noFill/>
          <a:ln>
            <a:noFill/>
          </a:ln>
        </p:spPr>
      </p:pic>
      <p:pic>
        <p:nvPicPr>
          <p:cNvPr id="15" name="Google Shape;15;p2" descr="TUBS_CO_150dpi"/>
          <p:cNvPicPr preferRelativeResize="0"/>
          <p:nvPr/>
        </p:nvPicPr>
        <p:blipFill rotWithShape="1">
          <a:blip r:embed="rId3">
            <a:alphaModFix/>
          </a:blip>
          <a:srcRect/>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 name="Google Shape;17;p2"/>
          <p:cNvSpPr txBox="1">
            <a:spLocks noGrp="1"/>
          </p:cNvSpPr>
          <p:nvPr>
            <p:ph type="ctrTitle"/>
          </p:nvPr>
        </p:nvSpPr>
        <p:spPr>
          <a:xfrm>
            <a:off x="831850" y="3267075"/>
            <a:ext cx="7772400" cy="654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830263" y="4124325"/>
            <a:ext cx="7746900" cy="249900"/>
          </a:xfrm>
          <a:prstGeom prst="rect">
            <a:avLst/>
          </a:prstGeom>
          <a:noFill/>
          <a:ln>
            <a:noFill/>
          </a:ln>
        </p:spPr>
        <p:txBody>
          <a:bodyPr spcFirstLastPara="1" wrap="square" lIns="0" tIns="0" rIns="0" bIns="0" anchor="t" anchorCtr="0">
            <a:noAutofit/>
          </a:bodyPr>
          <a:lstStyle>
            <a:lvl1pPr marR="0" lvl="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19" name="Google Shape;19;p2"/>
          <p:cNvPicPr preferRelativeResize="0"/>
          <p:nvPr/>
        </p:nvPicPr>
        <p:blipFill rotWithShape="1">
          <a:blip r:embed="rId4">
            <a:alphaModFix/>
          </a:blip>
          <a:srcRect/>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Zwischentitel und Gliederung">
  <p:cSld name="Zwischentitel und Gliederung">
    <p:spTree>
      <p:nvGrpSpPr>
        <p:cNvPr id="1"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49" name="Google Shape;49;p11"/>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431800" y="1004888"/>
            <a:ext cx="8370900" cy="34671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wischentitel_1">
  <p:cSld name="Zwischentitel_1">
    <p:spTree>
      <p:nvGrpSpPr>
        <p:cNvPr id="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53" name="Google Shape;53;p12"/>
          <p:cNvSpPr txBox="1">
            <a:spLocks noGrp="1"/>
          </p:cNvSpPr>
          <p:nvPr>
            <p:ph type="ctrTitle"/>
          </p:nvPr>
        </p:nvSpPr>
        <p:spPr>
          <a:xfrm>
            <a:off x="831850" y="2898335"/>
            <a:ext cx="7772400" cy="654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830263" y="3755585"/>
            <a:ext cx="7746900" cy="249900"/>
          </a:xfrm>
          <a:prstGeom prst="rect">
            <a:avLst/>
          </a:prstGeom>
          <a:noFill/>
          <a:ln>
            <a:noFill/>
          </a:ln>
        </p:spPr>
        <p:txBody>
          <a:bodyPr spcFirstLastPara="1" wrap="square" lIns="0" tIns="0" rIns="0" bIns="0" anchor="t" anchorCtr="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55" name="Google Shape;55;p12" descr="TUBS_CO_70vH_150dpi"/>
          <p:cNvPicPr preferRelativeResize="0"/>
          <p:nvPr/>
        </p:nvPicPr>
        <p:blipFill rotWithShape="1">
          <a:blip r:embed="rId2">
            <a:alphaModFix/>
          </a:blip>
          <a:srcRect/>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wischentitel_1_eigenes Foto">
  <p:cSld name="Zwischentitel_1_eigenes Foto">
    <p:spTree>
      <p:nvGrpSpPr>
        <p:cNvPr id="1"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0" name="Google Shape;60;p13"/>
          <p:cNvSpPr txBox="1">
            <a:spLocks noGrp="1"/>
          </p:cNvSpPr>
          <p:nvPr>
            <p:ph type="ctrTitle"/>
          </p:nvPr>
        </p:nvSpPr>
        <p:spPr>
          <a:xfrm>
            <a:off x="831850" y="2898335"/>
            <a:ext cx="7772400" cy="654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3"/>
          <p:cNvSpPr txBox="1">
            <a:spLocks noGrp="1"/>
          </p:cNvSpPr>
          <p:nvPr>
            <p:ph type="subTitle" idx="1"/>
          </p:nvPr>
        </p:nvSpPr>
        <p:spPr>
          <a:xfrm>
            <a:off x="830263" y="3755585"/>
            <a:ext cx="7746900" cy="249900"/>
          </a:xfrm>
          <a:prstGeom prst="rect">
            <a:avLst/>
          </a:prstGeom>
          <a:noFill/>
          <a:ln>
            <a:noFill/>
          </a:ln>
        </p:spPr>
        <p:txBody>
          <a:bodyPr spcFirstLastPara="1" wrap="square" lIns="0" tIns="0" rIns="0" bIns="0" anchor="t" anchorCtr="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62" name="Google Shape;62;p13" descr="TUBS_CO_70vH_150dpi"/>
          <p:cNvPicPr preferRelativeResize="0"/>
          <p:nvPr/>
        </p:nvPicPr>
        <p:blipFill rotWithShape="1">
          <a:blip r:embed="rId2">
            <a:alphaModFix/>
          </a:blip>
          <a:srcRect/>
          <a:stretch/>
        </p:blipFill>
        <p:spPr>
          <a:xfrm>
            <a:off x="0" y="4436269"/>
            <a:ext cx="1321593" cy="489347"/>
          </a:xfrm>
          <a:prstGeom prst="rect">
            <a:avLst/>
          </a:prstGeom>
          <a:noFill/>
          <a:ln>
            <a:noFill/>
          </a:ln>
        </p:spPr>
      </p:pic>
      <p:sp>
        <p:nvSpPr>
          <p:cNvPr id="63" name="Google Shape;63;p13"/>
          <p:cNvSpPr>
            <a:spLocks noGrp="1"/>
          </p:cNvSpPr>
          <p:nvPr>
            <p:ph type="pic" idx="2"/>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Zwischentitel_2_eigenes Foto">
  <p:cSld name="Zwischentitel_2_eigenes Foto">
    <p:spTree>
      <p:nvGrpSpPr>
        <p:cNvPr id="1"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67" name="Google Shape;67;p14"/>
          <p:cNvSpPr txBox="1">
            <a:spLocks noGrp="1"/>
          </p:cNvSpPr>
          <p:nvPr>
            <p:ph type="ctrTitle"/>
          </p:nvPr>
        </p:nvSpPr>
        <p:spPr>
          <a:xfrm>
            <a:off x="831850" y="2898335"/>
            <a:ext cx="7772400" cy="654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txBox="1">
            <a:spLocks noGrp="1"/>
          </p:cNvSpPr>
          <p:nvPr>
            <p:ph type="subTitle" idx="1"/>
          </p:nvPr>
        </p:nvSpPr>
        <p:spPr>
          <a:xfrm>
            <a:off x="830263" y="3755585"/>
            <a:ext cx="7746900" cy="249900"/>
          </a:xfrm>
          <a:prstGeom prst="rect">
            <a:avLst/>
          </a:prstGeom>
          <a:noFill/>
          <a:ln>
            <a:noFill/>
          </a:ln>
        </p:spPr>
        <p:txBody>
          <a:bodyPr spcFirstLastPara="1" wrap="square" lIns="0" tIns="0" rIns="0" bIns="0" anchor="t" anchorCtr="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69" name="Google Shape;69;p14" descr="TUBS_CO_70vH_150dpi"/>
          <p:cNvPicPr preferRelativeResize="0"/>
          <p:nvPr/>
        </p:nvPicPr>
        <p:blipFill rotWithShape="1">
          <a:blip r:embed="rId2">
            <a:alphaModFix/>
          </a:blip>
          <a:srcRect/>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14"/>
          <p:cNvSpPr>
            <a:spLocks noGrp="1"/>
          </p:cNvSpPr>
          <p:nvPr>
            <p:ph type="pic" idx="2"/>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Nur Titel">
  <p:cSld name="1_Nur Titel">
    <p:spTree>
      <p:nvGrpSpPr>
        <p:cNvPr id="1"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74" name="Google Shape;74;p15"/>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wischentitel_2">
  <p:cSld name="Zwischentitel_2">
    <p:spTree>
      <p:nvGrpSpPr>
        <p:cNvPr id="1"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de"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7" name="Google Shape;77;p16"/>
          <p:cNvSpPr txBox="1">
            <a:spLocks noGrp="1"/>
          </p:cNvSpPr>
          <p:nvPr>
            <p:ph type="ctrTitle"/>
          </p:nvPr>
        </p:nvSpPr>
        <p:spPr>
          <a:xfrm>
            <a:off x="831850" y="2898335"/>
            <a:ext cx="7772400" cy="654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6"/>
          <p:cNvSpPr txBox="1">
            <a:spLocks noGrp="1"/>
          </p:cNvSpPr>
          <p:nvPr>
            <p:ph type="subTitle" idx="1"/>
          </p:nvPr>
        </p:nvSpPr>
        <p:spPr>
          <a:xfrm>
            <a:off x="830263" y="3755585"/>
            <a:ext cx="7746900" cy="249900"/>
          </a:xfrm>
          <a:prstGeom prst="rect">
            <a:avLst/>
          </a:prstGeom>
          <a:noFill/>
          <a:ln>
            <a:noFill/>
          </a:ln>
        </p:spPr>
        <p:txBody>
          <a:bodyPr spcFirstLastPara="1" wrap="square" lIns="0" tIns="0" rIns="0" bIns="0" anchor="t" anchorCtr="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79" name="Google Shape;79;p16" descr="TUBS_CO_70vH_150dpi"/>
          <p:cNvPicPr preferRelativeResize="0"/>
          <p:nvPr/>
        </p:nvPicPr>
        <p:blipFill rotWithShape="1">
          <a:blip r:embed="rId2">
            <a:alphaModFix/>
          </a:blip>
          <a:srcRect/>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el und Inhalt">
  <p:cSld name="1_Titel und Inhalt">
    <p:spTree>
      <p:nvGrpSpPr>
        <p:cNvPr id="1"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2" name="Google Shape;22;p3"/>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31800" y="945000"/>
            <a:ext cx="8375700" cy="3375000"/>
          </a:xfrm>
          <a:prstGeom prst="rect">
            <a:avLst/>
          </a:prstGeom>
          <a:noFill/>
          <a:ln>
            <a:noFill/>
          </a:ln>
        </p:spPr>
        <p:txBody>
          <a:bodyPr spcFirstLastPara="1" wrap="square" lIns="0" tIns="0" rIns="0" bIns="0" anchor="t" anchorCtr="0">
            <a:noAutofit/>
          </a:bodyPr>
          <a:lstStyle>
            <a:lvl1pPr marL="457200" lvl="0" indent="-317500" algn="l">
              <a:lnSpc>
                <a:spcPct val="100000"/>
              </a:lnSpc>
              <a:spcBef>
                <a:spcPts val="320"/>
              </a:spcBef>
              <a:spcAft>
                <a:spcPts val="0"/>
              </a:spcAft>
              <a:buSzPts val="14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enutzerdefiniertes Layout &quot;1&quot;">
  <p:cSld name="CUSTOM">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31800" y="83344"/>
            <a:ext cx="8375700" cy="5310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431800" y="945000"/>
            <a:ext cx="8375700" cy="337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el und Inhalt">
  <p:cSld name="2_Titel und Inhal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431800" y="945000"/>
            <a:ext cx="3600000" cy="337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4860000" y="945000"/>
            <a:ext cx="3600000" cy="337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el und Diagramm" type="chart">
  <p:cSld name="CHAR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a:spLocks noGrp="1"/>
          </p:cNvSpPr>
          <p:nvPr>
            <p:ph type="chart" idx="2"/>
          </p:nvPr>
        </p:nvSpPr>
        <p:spPr>
          <a:xfrm>
            <a:off x="431800" y="782241"/>
            <a:ext cx="8375700" cy="3579000"/>
          </a:xfrm>
          <a:prstGeom prst="rect">
            <a:avLst/>
          </a:prstGeom>
          <a:noFill/>
          <a:ln>
            <a:noFill/>
          </a:ln>
        </p:spPr>
        <p:txBody>
          <a:bodyPr spcFirstLastPara="1" wrap="square" lIns="0" tIns="0" rIns="0" bIns="0" anchor="t" anchorCtr="0">
            <a:noAutofit/>
          </a:bodyPr>
          <a:lstStyle>
            <a:lvl1pPr marR="0" lvl="0" algn="l" rtl="0">
              <a:lnSpc>
                <a:spcPct val="100000"/>
              </a:lnSpc>
              <a:spcBef>
                <a:spcPts val="32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el und Inhalt">
  <p:cSld name="3_Titel und Inhalt">
    <p:spTree>
      <p:nvGrpSpPr>
        <p:cNvPr id="1"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40" name="Google Shape;40;p9"/>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431800" y="945000"/>
            <a:ext cx="3600000" cy="337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9"/>
          <p:cNvSpPr txBox="1">
            <a:spLocks noGrp="1"/>
          </p:cNvSpPr>
          <p:nvPr>
            <p:ph type="body" idx="2"/>
          </p:nvPr>
        </p:nvSpPr>
        <p:spPr>
          <a:xfrm>
            <a:off x="4860000" y="945000"/>
            <a:ext cx="3600000" cy="337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400"/>
              <a:buNone/>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el und Diagramm">
  <p:cSld name="1_Titel und Diagramm">
    <p:spTree>
      <p:nvGrpSpPr>
        <p:cNvPr id="1"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45" name="Google Shape;45;p10"/>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a:spLocks noGrp="1"/>
          </p:cNvSpPr>
          <p:nvPr>
            <p:ph type="chart" idx="2"/>
          </p:nvPr>
        </p:nvSpPr>
        <p:spPr>
          <a:xfrm>
            <a:off x="431800" y="782241"/>
            <a:ext cx="8375700" cy="3579000"/>
          </a:xfrm>
          <a:prstGeom prst="rect">
            <a:avLst/>
          </a:prstGeom>
          <a:noFill/>
          <a:ln>
            <a:noFill/>
          </a:ln>
        </p:spPr>
        <p:txBody>
          <a:bodyPr spcFirstLastPara="1" wrap="square" lIns="0" tIns="0" rIns="0" bIns="0" anchor="t" anchorCtr="0">
            <a:noAutofit/>
          </a:bodyPr>
          <a:lstStyle>
            <a:lvl1pPr marR="0" lvl="0" algn="l" rtl="0">
              <a:lnSpc>
                <a:spcPct val="100000"/>
              </a:lnSpc>
              <a:spcBef>
                <a:spcPts val="32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2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31800" y="782241"/>
            <a:ext cx="8375700" cy="3579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2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 name="Google Shape;8;p1"/>
          <p:cNvSpPr txBox="1"/>
          <p:nvPr/>
        </p:nvSpPr>
        <p:spPr>
          <a:xfrm>
            <a:off x="1821600" y="4606200"/>
            <a:ext cx="3859200" cy="246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chemeClr val="dk1"/>
                </a:solidFill>
                <a:latin typeface="Arial"/>
                <a:ea typeface="Arial"/>
                <a:cs typeface="Arial"/>
                <a:sym typeface="Arial"/>
              </a:rPr>
              <a:t>David Gemen | Seite </a:t>
            </a:r>
            <a:fld id="{00000000-1234-1234-1234-123412341234}" type="slidenum">
              <a:rPr lang="de" sz="800" b="0" i="0" u="none" strike="noStrike" cap="none">
                <a:solidFill>
                  <a:schemeClr val="dk1"/>
                </a:solidFill>
                <a:latin typeface="Arial"/>
                <a:ea typeface="Arial"/>
                <a:cs typeface="Arial"/>
                <a:sym typeface="Arial"/>
              </a:rPr>
              <a:t>‹Nr.›</a:t>
            </a:fld>
            <a:endParaRPr sz="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w="9525" cap="flat" cmpd="sng">
            <a:solidFill>
              <a:srgbClr val="BE1E3C"/>
            </a:solidFill>
            <a:prstDash val="solid"/>
            <a:round/>
            <a:headEnd type="none" w="sm" len="sm"/>
            <a:tailEnd type="none" w="sm" len="sm"/>
          </a:ln>
        </p:spPr>
      </p:cxnSp>
      <p:pic>
        <p:nvPicPr>
          <p:cNvPr id="10" name="Google Shape;10;p1" descr="TUBS_CO_70vH_150dpi"/>
          <p:cNvPicPr preferRelativeResize="0"/>
          <p:nvPr/>
        </p:nvPicPr>
        <p:blipFill rotWithShape="1">
          <a:blip r:embed="rId17">
            <a:alphaModFix/>
          </a:blip>
          <a:srcRect/>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18">
            <a:alphaModFix/>
          </a:blip>
          <a:srcRect/>
          <a:stretch/>
        </p:blipFill>
        <p:spPr>
          <a:xfrm>
            <a:off x="8180999" y="4436274"/>
            <a:ext cx="963006" cy="48934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831850" y="3267075"/>
            <a:ext cx="7772400" cy="65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400"/>
              <a:buFont typeface="Arial"/>
              <a:buNone/>
            </a:pPr>
            <a:r>
              <a:rPr lang="de"/>
              <a:t>Programmieren 1 Zusatz-Tutorium</a:t>
            </a:r>
            <a:endParaRPr/>
          </a:p>
          <a:p>
            <a:pPr marL="0" lvl="0" indent="0" algn="l" rtl="0">
              <a:spcBef>
                <a:spcPts val="0"/>
              </a:spcBef>
              <a:spcAft>
                <a:spcPts val="0"/>
              </a:spcAft>
              <a:buNone/>
            </a:pPr>
            <a:endParaRPr/>
          </a:p>
        </p:txBody>
      </p:sp>
      <p:sp>
        <p:nvSpPr>
          <p:cNvPr id="87" name="Google Shape;87;p17"/>
          <p:cNvSpPr txBox="1">
            <a:spLocks noGrp="1"/>
          </p:cNvSpPr>
          <p:nvPr>
            <p:ph type="subTitle" idx="1"/>
          </p:nvPr>
        </p:nvSpPr>
        <p:spPr>
          <a:xfrm>
            <a:off x="830263" y="4124325"/>
            <a:ext cx="7746900" cy="249900"/>
          </a:xfrm>
          <a:prstGeom prst="rect">
            <a:avLst/>
          </a:prstGeom>
        </p:spPr>
        <p:txBody>
          <a:bodyPr spcFirstLastPara="1" wrap="square" lIns="0" tIns="0" rIns="0" bIns="0" anchor="t" anchorCtr="0">
            <a:noAutofit/>
          </a:bodyPr>
          <a:lstStyle/>
          <a:p>
            <a:pPr marL="0" lvl="0" indent="0" algn="l" rtl="0">
              <a:spcBef>
                <a:spcPts val="320"/>
              </a:spcBef>
              <a:spcAft>
                <a:spcPts val="0"/>
              </a:spcAft>
              <a:buClr>
                <a:schemeClr val="dk1"/>
              </a:buClr>
              <a:buSzPts val="1600"/>
              <a:buFont typeface="Arial"/>
              <a:buNone/>
            </a:pPr>
            <a:r>
              <a:rPr lang="de"/>
              <a:t>01 - Erste Schritte mit Java</a:t>
            </a:r>
            <a:endParaRPr/>
          </a:p>
          <a:p>
            <a:pPr marL="0" lvl="0" indent="0" algn="l" rtl="0">
              <a:spcBef>
                <a:spcPts val="32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00AEA770-66D7-A82B-2EF2-CA3F4547F030}"/>
              </a:ext>
            </a:extLst>
          </p:cNvPr>
          <p:cNvPicPr>
            <a:picLocks noChangeAspect="1"/>
          </p:cNvPicPr>
          <p:nvPr/>
        </p:nvPicPr>
        <p:blipFill>
          <a:blip r:embed="rId2"/>
          <a:stretch>
            <a:fillRect/>
          </a:stretch>
        </p:blipFill>
        <p:spPr>
          <a:xfrm>
            <a:off x="1650701" y="1233954"/>
            <a:ext cx="5925388" cy="3127288"/>
          </a:xfrm>
          <a:prstGeom prst="rect">
            <a:avLst/>
          </a:prstGeom>
        </p:spPr>
      </p:pic>
      <p:sp>
        <p:nvSpPr>
          <p:cNvPr id="2" name="Titel 1">
            <a:extLst>
              <a:ext uri="{FF2B5EF4-FFF2-40B4-BE49-F238E27FC236}">
                <a16:creationId xmlns:a16="http://schemas.microsoft.com/office/drawing/2014/main" id="{32B6F0AA-5D1D-1789-F0FB-737FC59FD920}"/>
              </a:ext>
            </a:extLst>
          </p:cNvPr>
          <p:cNvSpPr>
            <a:spLocks noGrp="1"/>
          </p:cNvSpPr>
          <p:nvPr>
            <p:ph type="title"/>
          </p:nvPr>
        </p:nvSpPr>
        <p:spPr/>
        <p:txBody>
          <a:bodyPr/>
          <a:lstStyle/>
          <a:p>
            <a:r>
              <a:rPr lang="de" dirty="0"/>
              <a:t>2. Ein erstes Programm: “Hello World!”</a:t>
            </a:r>
            <a:endParaRPr lang="de-DE" dirty="0"/>
          </a:p>
        </p:txBody>
      </p:sp>
      <p:sp>
        <p:nvSpPr>
          <p:cNvPr id="9" name="Textfeld 8">
            <a:extLst>
              <a:ext uri="{FF2B5EF4-FFF2-40B4-BE49-F238E27FC236}">
                <a16:creationId xmlns:a16="http://schemas.microsoft.com/office/drawing/2014/main" id="{7E259609-322A-2856-C5B7-F6A70C80E439}"/>
              </a:ext>
            </a:extLst>
          </p:cNvPr>
          <p:cNvSpPr txBox="1"/>
          <p:nvPr/>
        </p:nvSpPr>
        <p:spPr>
          <a:xfrm>
            <a:off x="431800" y="813600"/>
            <a:ext cx="7905800" cy="307777"/>
          </a:xfrm>
          <a:prstGeom prst="rect">
            <a:avLst/>
          </a:prstGeom>
          <a:noFill/>
        </p:spPr>
        <p:txBody>
          <a:bodyPr wrap="square" rtlCol="0">
            <a:spAutoFit/>
          </a:bodyPr>
          <a:lstStyle/>
          <a:p>
            <a:pPr marL="0" lvl="0" indent="0" algn="l" rtl="0">
              <a:spcBef>
                <a:spcPts val="0"/>
              </a:spcBef>
              <a:spcAft>
                <a:spcPts val="0"/>
              </a:spcAft>
              <a:buNone/>
            </a:pPr>
            <a:r>
              <a:rPr lang="de-DE" dirty="0"/>
              <a:t>Scopes. </a:t>
            </a:r>
            <a:r>
              <a:rPr lang="de-DE" dirty="0" err="1"/>
              <a:t>Klassenscope</a:t>
            </a:r>
            <a:r>
              <a:rPr lang="de-DE" dirty="0"/>
              <a:t> und </a:t>
            </a:r>
            <a:r>
              <a:rPr lang="de-DE" dirty="0" err="1"/>
              <a:t>Methodenscope</a:t>
            </a:r>
            <a:r>
              <a:rPr lang="de-DE" dirty="0"/>
              <a:t> (Kontext)</a:t>
            </a:r>
          </a:p>
        </p:txBody>
      </p:sp>
    </p:spTree>
    <p:extLst>
      <p:ext uri="{BB962C8B-B14F-4D97-AF65-F5344CB8AC3E}">
        <p14:creationId xmlns:p14="http://schemas.microsoft.com/office/powerpoint/2010/main" val="60734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3.1. Was sind Variablen?</a:t>
            </a:r>
            <a:endParaRPr/>
          </a:p>
        </p:txBody>
      </p:sp>
      <p:sp>
        <p:nvSpPr>
          <p:cNvPr id="141" name="Google Shape;141;p23"/>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
              <a:t>In (nahezu) allen Programmiersprachen kann man Daten in sog. Variablen speichern.</a:t>
            </a:r>
            <a:endParaRPr/>
          </a:p>
          <a:p>
            <a:pPr marL="0" lvl="0" indent="0" algn="l" rtl="0">
              <a:spcBef>
                <a:spcPts val="320"/>
              </a:spcBef>
              <a:spcAft>
                <a:spcPts val="0"/>
              </a:spcAft>
              <a:buNone/>
            </a:pPr>
            <a:r>
              <a:rPr lang="de"/>
              <a:t>Variablen kann man, je nach ihrem </a:t>
            </a:r>
            <a:r>
              <a:rPr lang="de" b="1"/>
              <a:t>Typ,</a:t>
            </a:r>
            <a:r>
              <a:rPr lang="de"/>
              <a:t> bestimmte Werte zuweisen. Bei Java muss der Typ jeder Variable zum Zeitpunkt der </a:t>
            </a:r>
            <a:r>
              <a:rPr lang="de" b="1"/>
              <a:t>Deklaration</a:t>
            </a:r>
            <a:r>
              <a:rPr lang="de"/>
              <a:t> feststehen. In dieser Variable können dann nur Daten vom Typ der Variable gespeichert werden (</a:t>
            </a:r>
            <a:r>
              <a:rPr lang="de" b="1"/>
              <a:t>Zuweisung</a:t>
            </a:r>
            <a:r>
              <a:rPr lang="de"/>
              <a:t>).</a:t>
            </a:r>
            <a:endParaRPr/>
          </a:p>
          <a:p>
            <a:pPr marL="0" lvl="0" indent="0" algn="l" rtl="0">
              <a:spcBef>
                <a:spcPts val="320"/>
              </a:spcBef>
              <a:spcAft>
                <a:spcPts val="0"/>
              </a:spcAft>
              <a:buNone/>
            </a:pPr>
            <a:r>
              <a:rPr lang="de"/>
              <a:t>Auf Variablen kann im Programm zu einem späteren Zeitpunkt </a:t>
            </a:r>
            <a:r>
              <a:rPr lang="de" b="1"/>
              <a:t>zugegriffen</a:t>
            </a:r>
            <a:r>
              <a:rPr lang="de"/>
              <a:t> werden:</a:t>
            </a:r>
            <a:endParaRPr/>
          </a:p>
          <a:p>
            <a:pPr marL="0" lvl="0" indent="0" algn="l" rtl="0">
              <a:spcBef>
                <a:spcPts val="320"/>
              </a:spcBef>
              <a:spcAft>
                <a:spcPts val="0"/>
              </a:spcAft>
              <a:buNone/>
            </a:pPr>
            <a:endParaRPr/>
          </a:p>
          <a:p>
            <a:pPr marL="0" lvl="0" indent="0" algn="l" rtl="0">
              <a:spcBef>
                <a:spcPts val="320"/>
              </a:spcBef>
              <a:spcAft>
                <a:spcPts val="0"/>
              </a:spcAft>
              <a:buNone/>
            </a:pPr>
            <a:endParaRPr/>
          </a:p>
          <a:p>
            <a:pPr marL="0" lvl="0" indent="0" algn="l" rtl="0">
              <a:spcBef>
                <a:spcPts val="320"/>
              </a:spcBef>
              <a:spcAft>
                <a:spcPts val="0"/>
              </a:spcAft>
              <a:buNone/>
            </a:pPr>
            <a:endParaRPr/>
          </a:p>
          <a:p>
            <a:pPr marL="0" lvl="0" indent="0" algn="l" rtl="0">
              <a:spcBef>
                <a:spcPts val="320"/>
              </a:spcBef>
              <a:spcAft>
                <a:spcPts val="0"/>
              </a:spcAft>
              <a:buNone/>
            </a:pPr>
            <a:endParaRPr/>
          </a:p>
          <a:p>
            <a:pPr marL="0" lvl="0" indent="0" algn="l" rtl="0">
              <a:spcBef>
                <a:spcPts val="320"/>
              </a:spcBef>
              <a:spcAft>
                <a:spcPts val="0"/>
              </a:spcAft>
              <a:buNone/>
            </a:pPr>
            <a:r>
              <a:rPr lang="de"/>
              <a:t>Variablen kann auch direkt bei der Deklaration einen Wert zugewiesen werden:</a:t>
            </a:r>
            <a:endParaRPr/>
          </a:p>
          <a:p>
            <a:pPr marL="0" lvl="0" indent="0" algn="l" rtl="0">
              <a:spcBef>
                <a:spcPts val="320"/>
              </a:spcBef>
              <a:spcAft>
                <a:spcPts val="0"/>
              </a:spcAft>
              <a:buNone/>
            </a:pPr>
            <a:endParaRPr/>
          </a:p>
          <a:p>
            <a:pPr marL="0" lvl="0" indent="0" algn="l" rtl="0">
              <a:spcBef>
                <a:spcPts val="320"/>
              </a:spcBef>
              <a:spcAft>
                <a:spcPts val="0"/>
              </a:spcAft>
              <a:buNone/>
            </a:pP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3.1. Was sind Variablen?</a:t>
            </a:r>
            <a:endParaRPr/>
          </a:p>
        </p:txBody>
      </p:sp>
      <p:sp>
        <p:nvSpPr>
          <p:cNvPr id="149" name="Google Shape;149;p24"/>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 dirty="0"/>
              <a:t>Variablen können auch überschrieben werden, indem man ihnen einfach einen neuen Wert zuweist.</a:t>
            </a:r>
            <a:endParaRPr dirty="0"/>
          </a:p>
          <a:p>
            <a:pPr marL="0" lvl="0" indent="0" algn="l" rtl="0">
              <a:spcBef>
                <a:spcPts val="320"/>
              </a:spcBef>
              <a:spcAft>
                <a:spcPts val="0"/>
              </a:spcAft>
              <a:buNone/>
            </a:pPr>
            <a:endParaRPr dirty="0"/>
          </a:p>
          <a:p>
            <a:pPr marL="0" lvl="0" indent="0" algn="l" rtl="0">
              <a:spcBef>
                <a:spcPts val="320"/>
              </a:spcBef>
              <a:spcAft>
                <a:spcPts val="0"/>
              </a:spcAft>
              <a:buNone/>
            </a:pPr>
            <a:endParaRPr dirty="0"/>
          </a:p>
          <a:p>
            <a:pPr marL="0" lvl="0" indent="0" algn="l" rtl="0">
              <a:spcBef>
                <a:spcPts val="320"/>
              </a:spcBef>
              <a:spcAft>
                <a:spcPts val="0"/>
              </a:spcAft>
              <a:buNone/>
            </a:pPr>
            <a:endParaRPr dirty="0"/>
          </a:p>
          <a:p>
            <a:pPr marL="0" lvl="0" indent="0" algn="l" rtl="0">
              <a:spcBef>
                <a:spcPts val="320"/>
              </a:spcBef>
              <a:spcAft>
                <a:spcPts val="0"/>
              </a:spcAft>
              <a:buNone/>
            </a:pPr>
            <a:endParaRPr dirty="0"/>
          </a:p>
          <a:p>
            <a:pPr marL="0" lvl="0" indent="0" algn="l" rtl="0">
              <a:spcBef>
                <a:spcPts val="320"/>
              </a:spcBef>
              <a:spcAft>
                <a:spcPts val="0"/>
              </a:spcAft>
              <a:buNone/>
            </a:pPr>
            <a:endParaRPr dirty="0"/>
          </a:p>
          <a:p>
            <a:pPr marL="0" lvl="0" indent="0" algn="l" rtl="0">
              <a:spcBef>
                <a:spcPts val="320"/>
              </a:spcBef>
              <a:spcAft>
                <a:spcPts val="0"/>
              </a:spcAft>
              <a:buNone/>
            </a:pPr>
            <a:endParaRPr dirty="0"/>
          </a:p>
          <a:p>
            <a:pPr marL="0" lvl="0" indent="0" algn="l" rtl="0">
              <a:spcBef>
                <a:spcPts val="320"/>
              </a:spcBef>
              <a:spcAft>
                <a:spcPts val="0"/>
              </a:spcAft>
              <a:buClr>
                <a:schemeClr val="dk1"/>
              </a:buClr>
              <a:buSzPts val="1100"/>
              <a:buFont typeface="Arial"/>
              <a:buNone/>
            </a:pPr>
            <a:r>
              <a:rPr lang="de" dirty="0"/>
              <a:t>Variablen sind nur innerhalb des Scopes ( =&gt; { }), in dem sie deklariert sind und erst nach der Deklaration sichtbar. Und erst nach einer ersten Zuweisung (Initialisierung) zugreifbar.</a:t>
            </a:r>
          </a:p>
          <a:p>
            <a:pPr marL="0" lvl="0" indent="0" algn="l" rtl="0">
              <a:spcBef>
                <a:spcPts val="320"/>
              </a:spcBef>
              <a:spcAft>
                <a:spcPts val="0"/>
              </a:spcAft>
              <a:buClr>
                <a:schemeClr val="dk1"/>
              </a:buClr>
              <a:buSzPts val="1100"/>
              <a:buFont typeface="Arial"/>
              <a:buNone/>
            </a:pPr>
            <a:r>
              <a:rPr lang="de" dirty="0"/>
              <a:t>Wird eine Variable verwendet aber nicht initialisiert kann das Program nicht Kompiliert werden.</a:t>
            </a:r>
            <a:endParaRPr dirty="0"/>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3.2. Datentypen</a:t>
            </a:r>
            <a:endParaRPr/>
          </a:p>
        </p:txBody>
      </p:sp>
      <p:sp>
        <p:nvSpPr>
          <p:cNvPr id="156" name="Google Shape;156;p25"/>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
              <a:t>Primitive Datentypen:</a:t>
            </a:r>
            <a:endParaRPr/>
          </a:p>
          <a:p>
            <a:pPr marL="457200" lvl="0" indent="-317500" algn="l" rtl="0">
              <a:spcBef>
                <a:spcPts val="320"/>
              </a:spcBef>
              <a:spcAft>
                <a:spcPts val="0"/>
              </a:spcAft>
              <a:buSzPts val="1400"/>
              <a:buChar char="●"/>
            </a:pPr>
            <a:r>
              <a:rPr lang="de"/>
              <a:t>Numerisch</a:t>
            </a:r>
            <a:endParaRPr/>
          </a:p>
          <a:p>
            <a:pPr marL="914400" lvl="1" indent="-330200" algn="l" rtl="0">
              <a:spcBef>
                <a:spcPts val="0"/>
              </a:spcBef>
              <a:spcAft>
                <a:spcPts val="0"/>
              </a:spcAft>
              <a:buSzPts val="1600"/>
              <a:buChar char="-"/>
            </a:pPr>
            <a:r>
              <a:rPr lang="de"/>
              <a:t>Ganzzahlig: byte (8 Bit), short (16 Bit), int (32 Bit), long (64 Bit)</a:t>
            </a:r>
            <a:endParaRPr/>
          </a:p>
          <a:p>
            <a:pPr marL="914400" lvl="1" indent="-330200" algn="l" rtl="0">
              <a:spcBef>
                <a:spcPts val="0"/>
              </a:spcBef>
              <a:spcAft>
                <a:spcPts val="0"/>
              </a:spcAft>
              <a:buSzPts val="1600"/>
              <a:buChar char="-"/>
            </a:pPr>
            <a:r>
              <a:rPr lang="de"/>
              <a:t>Fließkommazahlen: float (32 Bit), double (64 Bit)</a:t>
            </a:r>
            <a:br>
              <a:rPr lang="de"/>
            </a:br>
            <a:endParaRPr/>
          </a:p>
          <a:p>
            <a:pPr marL="457200" lvl="0" indent="-317500" algn="l" rtl="0">
              <a:spcBef>
                <a:spcPts val="0"/>
              </a:spcBef>
              <a:spcAft>
                <a:spcPts val="0"/>
              </a:spcAft>
              <a:buSzPts val="1400"/>
              <a:buChar char="●"/>
            </a:pPr>
            <a:r>
              <a:rPr lang="de"/>
              <a:t>Einzelne Zeichen: char</a:t>
            </a:r>
            <a:br>
              <a:rPr lang="de"/>
            </a:br>
            <a:endParaRPr/>
          </a:p>
          <a:p>
            <a:pPr marL="457200" lvl="0" indent="-317500" algn="l" rtl="0">
              <a:spcBef>
                <a:spcPts val="0"/>
              </a:spcBef>
              <a:spcAft>
                <a:spcPts val="0"/>
              </a:spcAft>
              <a:buSzPts val="1400"/>
              <a:buChar char="●"/>
            </a:pPr>
            <a:r>
              <a:rPr lang="de"/>
              <a:t>Bool’scher Wert (wahr / falsch): boolean</a:t>
            </a:r>
            <a:endParaRPr/>
          </a:p>
          <a:p>
            <a:pPr marL="0" lvl="0" indent="0" algn="l" rtl="0">
              <a:spcBef>
                <a:spcPts val="320"/>
              </a:spcBef>
              <a:spcAft>
                <a:spcPts val="0"/>
              </a:spcAft>
              <a:buNone/>
            </a:pPr>
            <a:endParaRPr/>
          </a:p>
          <a:p>
            <a:pPr marL="0" lvl="0" indent="0" algn="l" rtl="0">
              <a:spcBef>
                <a:spcPts val="320"/>
              </a:spcBef>
              <a:spcAft>
                <a:spcPts val="0"/>
              </a:spcAft>
              <a:buNone/>
            </a:pPr>
            <a:r>
              <a:rPr lang="de"/>
              <a:t>Referenzdatentypen:</a:t>
            </a:r>
            <a:endParaRPr/>
          </a:p>
          <a:p>
            <a:pPr marL="457200" lvl="0" indent="-317500" algn="l" rtl="0">
              <a:spcBef>
                <a:spcPts val="320"/>
              </a:spcBef>
              <a:spcAft>
                <a:spcPts val="0"/>
              </a:spcAft>
              <a:buSzPts val="1400"/>
              <a:buChar char="●"/>
            </a:pPr>
            <a:r>
              <a:rPr lang="de"/>
              <a:t>Zeichenketten: String</a:t>
            </a:r>
            <a:endParaRPr/>
          </a:p>
          <a:p>
            <a:pPr marL="457200" lvl="0" indent="-317500" algn="l" rtl="0">
              <a:spcBef>
                <a:spcPts val="0"/>
              </a:spcBef>
              <a:spcAft>
                <a:spcPts val="0"/>
              </a:spcAft>
              <a:buSzPts val="1400"/>
              <a:buChar char="●"/>
            </a:pPr>
            <a:r>
              <a:rPr lang="de"/>
              <a:t>Listen: Array</a:t>
            </a:r>
            <a:endParaRPr/>
          </a:p>
          <a:p>
            <a:pPr marL="457200" lvl="0" indent="-317500" algn="l" rtl="0">
              <a:spcBef>
                <a:spcPts val="0"/>
              </a:spcBef>
              <a:spcAft>
                <a:spcPts val="0"/>
              </a:spcAft>
              <a:buSzPts val="1400"/>
              <a:buChar char="●"/>
            </a:pPr>
            <a:r>
              <a:rPr lang="de"/>
              <a:t>null</a:t>
            </a:r>
            <a:endParaRPr/>
          </a:p>
          <a:p>
            <a:pPr marL="457200" lvl="0" indent="-317500" algn="l" rtl="0">
              <a:spcBef>
                <a:spcPts val="0"/>
              </a:spcBef>
              <a:spcAft>
                <a:spcPts val="0"/>
              </a:spcAft>
              <a:buSzPts val="1400"/>
              <a:buChar char="●"/>
            </a:pPr>
            <a:r>
              <a:rPr lang="de"/>
              <a:t>....</a:t>
            </a:r>
            <a:endParaRPr/>
          </a:p>
          <a:p>
            <a:pPr marL="0" lvl="0" indent="0" algn="l" rtl="0">
              <a:spcBef>
                <a:spcPts val="320"/>
              </a:spcBef>
              <a:spcAft>
                <a:spcPts val="0"/>
              </a:spcAft>
              <a:buNone/>
            </a:pPr>
            <a:endParaRPr/>
          </a:p>
          <a:p>
            <a:pPr marL="0" lvl="0" indent="0" algn="l" rtl="0">
              <a:spcBef>
                <a:spcPts val="320"/>
              </a:spcBef>
              <a:spcAft>
                <a:spcPts val="0"/>
              </a:spcAft>
              <a:buNone/>
            </a:pP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3.3. Operatoren</a:t>
            </a:r>
            <a:endParaRPr/>
          </a:p>
        </p:txBody>
      </p:sp>
      <p:sp>
        <p:nvSpPr>
          <p:cNvPr id="163" name="Google Shape;163;p26"/>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457200" lvl="0" indent="-298450" algn="l" rtl="0">
              <a:lnSpc>
                <a:spcPct val="115000"/>
              </a:lnSpc>
              <a:spcBef>
                <a:spcPts val="1200"/>
              </a:spcBef>
              <a:spcAft>
                <a:spcPts val="0"/>
              </a:spcAft>
              <a:buClr>
                <a:schemeClr val="dk1"/>
              </a:buClr>
              <a:buSzPts val="1100"/>
              <a:buChar char="●"/>
            </a:pPr>
            <a:r>
              <a:rPr lang="de"/>
              <a:t>Arithmetische Operatoren: </a:t>
            </a:r>
            <a:endParaRPr/>
          </a:p>
          <a:p>
            <a:pPr marL="914400" lvl="1" indent="-298450" algn="l" rtl="0">
              <a:lnSpc>
                <a:spcPct val="115000"/>
              </a:lnSpc>
              <a:spcBef>
                <a:spcPts val="0"/>
              </a:spcBef>
              <a:spcAft>
                <a:spcPts val="0"/>
              </a:spcAft>
              <a:buSzPts val="1100"/>
              <a:buFont typeface="Arial"/>
              <a:buChar char="・"/>
            </a:pPr>
            <a:r>
              <a:rPr lang="de"/>
              <a:t>+, -, *, /, % (Modulus), ++, ...</a:t>
            </a:r>
            <a:endParaRPr/>
          </a:p>
          <a:p>
            <a:pPr marL="457200" lvl="0" indent="-298450" algn="l" rtl="0">
              <a:lnSpc>
                <a:spcPct val="115000"/>
              </a:lnSpc>
              <a:spcBef>
                <a:spcPts val="0"/>
              </a:spcBef>
              <a:spcAft>
                <a:spcPts val="0"/>
              </a:spcAft>
              <a:buClr>
                <a:schemeClr val="dk1"/>
              </a:buClr>
              <a:buSzPts val="1100"/>
              <a:buChar char="●"/>
            </a:pPr>
            <a:r>
              <a:rPr lang="de"/>
              <a:t>Vergleichsoperatoren:</a:t>
            </a:r>
            <a:endParaRPr/>
          </a:p>
          <a:p>
            <a:pPr marL="914400" lvl="1" indent="-298450" algn="l" rtl="0">
              <a:lnSpc>
                <a:spcPct val="115000"/>
              </a:lnSpc>
              <a:spcBef>
                <a:spcPts val="0"/>
              </a:spcBef>
              <a:spcAft>
                <a:spcPts val="0"/>
              </a:spcAft>
              <a:buSzPts val="1100"/>
              <a:buFont typeface="Arial"/>
              <a:buChar char="・"/>
            </a:pPr>
            <a:r>
              <a:rPr lang="de"/>
              <a:t>==, !=, &gt;, &lt;, &gt;=, &lt;=</a:t>
            </a:r>
            <a:endParaRPr/>
          </a:p>
          <a:p>
            <a:pPr marL="457200" lvl="0" indent="-298450" algn="l" rtl="0">
              <a:lnSpc>
                <a:spcPct val="115000"/>
              </a:lnSpc>
              <a:spcBef>
                <a:spcPts val="0"/>
              </a:spcBef>
              <a:spcAft>
                <a:spcPts val="0"/>
              </a:spcAft>
              <a:buClr>
                <a:schemeClr val="dk1"/>
              </a:buClr>
              <a:buSzPts val="1100"/>
              <a:buChar char="●"/>
            </a:pPr>
            <a:r>
              <a:rPr lang="de"/>
              <a:t>Bool’sche Operatoren</a:t>
            </a:r>
            <a:endParaRPr/>
          </a:p>
          <a:p>
            <a:pPr marL="914400" lvl="1" indent="-298450" algn="l" rtl="0">
              <a:lnSpc>
                <a:spcPct val="115000"/>
              </a:lnSpc>
              <a:spcBef>
                <a:spcPts val="0"/>
              </a:spcBef>
              <a:spcAft>
                <a:spcPts val="0"/>
              </a:spcAft>
              <a:buSzPts val="1100"/>
              <a:buFont typeface="Arial"/>
              <a:buChar char="・"/>
            </a:pPr>
            <a:r>
              <a:rPr lang="de"/>
              <a:t>!, &amp;&amp;, ||, ^</a:t>
            </a:r>
            <a:endParaRPr/>
          </a:p>
          <a:p>
            <a:pPr marL="457200" lvl="0" indent="-298450" algn="l" rtl="0">
              <a:lnSpc>
                <a:spcPct val="115000"/>
              </a:lnSpc>
              <a:spcBef>
                <a:spcPts val="0"/>
              </a:spcBef>
              <a:spcAft>
                <a:spcPts val="0"/>
              </a:spcAft>
              <a:buClr>
                <a:schemeClr val="dk1"/>
              </a:buClr>
              <a:buSzPts val="1100"/>
              <a:buChar char="●"/>
            </a:pPr>
            <a:r>
              <a:rPr lang="de"/>
              <a:t>Bitweise Operatoren</a:t>
            </a:r>
            <a:endParaRPr/>
          </a:p>
          <a:p>
            <a:pPr marL="914400" lvl="1" indent="-298450" algn="l" rtl="0">
              <a:lnSpc>
                <a:spcPct val="115000"/>
              </a:lnSpc>
              <a:spcBef>
                <a:spcPts val="0"/>
              </a:spcBef>
              <a:spcAft>
                <a:spcPts val="0"/>
              </a:spcAft>
              <a:buSzPts val="1100"/>
              <a:buFont typeface="Arial"/>
              <a:buChar char="・"/>
            </a:pPr>
            <a:r>
              <a:rPr lang="de"/>
              <a:t>~, |, &amp;, …</a:t>
            </a:r>
            <a:endParaRPr/>
          </a:p>
          <a:p>
            <a:pPr marL="457200" lvl="0" indent="-298450" algn="l" rtl="0">
              <a:lnSpc>
                <a:spcPct val="115000"/>
              </a:lnSpc>
              <a:spcBef>
                <a:spcPts val="0"/>
              </a:spcBef>
              <a:spcAft>
                <a:spcPts val="0"/>
              </a:spcAft>
              <a:buClr>
                <a:schemeClr val="dk1"/>
              </a:buClr>
              <a:buSzPts val="1100"/>
              <a:buChar char="●"/>
            </a:pPr>
            <a:r>
              <a:rPr lang="de"/>
              <a:t>Zuweisungsoperatoren</a:t>
            </a:r>
            <a:endParaRPr/>
          </a:p>
          <a:p>
            <a:pPr marL="914400" lvl="1" indent="-298450" algn="l" rtl="0">
              <a:lnSpc>
                <a:spcPct val="115000"/>
              </a:lnSpc>
              <a:spcBef>
                <a:spcPts val="0"/>
              </a:spcBef>
              <a:spcAft>
                <a:spcPts val="0"/>
              </a:spcAft>
              <a:buSzPts val="1100"/>
              <a:buFont typeface="Arial"/>
              <a:buChar char="・"/>
            </a:pPr>
            <a:r>
              <a:rPr lang="de"/>
              <a:t>=, +=, -=, *=, /=, ...</a:t>
            </a:r>
            <a:endParaRPr/>
          </a:p>
          <a:p>
            <a:pPr marL="457200" lvl="0" indent="-298450" algn="l" rtl="0">
              <a:lnSpc>
                <a:spcPct val="115000"/>
              </a:lnSpc>
              <a:spcBef>
                <a:spcPts val="0"/>
              </a:spcBef>
              <a:spcAft>
                <a:spcPts val="0"/>
              </a:spcAft>
              <a:buClr>
                <a:schemeClr val="dk1"/>
              </a:buClr>
              <a:buSzPts val="1100"/>
              <a:buChar char="●"/>
            </a:pPr>
            <a:r>
              <a:rPr lang="de"/>
              <a:t>Konkatenation (z.B.: String fullName = “David” + “ “ + “Gemen” [=&gt; “David Gemen”])</a:t>
            </a:r>
            <a:endParaRPr/>
          </a:p>
          <a:p>
            <a:pPr marL="914400" lvl="1" indent="-298450" algn="l" rtl="0">
              <a:lnSpc>
                <a:spcPct val="115000"/>
              </a:lnSpc>
              <a:spcBef>
                <a:spcPts val="0"/>
              </a:spcBef>
              <a:spcAft>
                <a:spcPts val="0"/>
              </a:spcAft>
              <a:buSzPts val="1100"/>
              <a:buFont typeface="Arial"/>
              <a:buChar char="・"/>
            </a:pPr>
            <a:r>
              <a:rPr lang="de"/>
              <a:t>+</a:t>
            </a:r>
            <a:endParaRPr/>
          </a:p>
          <a:p>
            <a:pPr marL="457200" lvl="0" indent="0" algn="l" rtl="0">
              <a:lnSpc>
                <a:spcPct val="115000"/>
              </a:lnSpc>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4. Fehlerbehandlung</a:t>
            </a:r>
            <a:endParaRPr/>
          </a:p>
        </p:txBody>
      </p:sp>
      <p:sp>
        <p:nvSpPr>
          <p:cNvPr id="169" name="Google Shape;169;p27"/>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 dirty="0"/>
              <a:t>Solltest du beim Programmieren einen Fehler gemacht haben, sodass das Programm nicht nur falsch, sondern gar nicht läuft, dann ist der Fehler meistens schnell gefunden (anders wenn das Programm falsch läuft, dann muss man selber auf die Suche gehen).</a:t>
            </a:r>
            <a:endParaRPr dirty="0"/>
          </a:p>
          <a:p>
            <a:pPr marL="0" lvl="0" indent="0" algn="l" rtl="0">
              <a:spcBef>
                <a:spcPts val="320"/>
              </a:spcBef>
              <a:spcAft>
                <a:spcPts val="0"/>
              </a:spcAft>
              <a:buNone/>
            </a:pPr>
            <a:r>
              <a:rPr lang="de" dirty="0"/>
              <a:t>Auf Fehler, die bewirken, dass das Programm nicht kompiliert werden kann, weist der Compiler hin:</a:t>
            </a:r>
            <a:endParaRPr dirty="0"/>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AE288-CCC4-5CBF-DA34-CB8AB39F2798}"/>
              </a:ext>
            </a:extLst>
          </p:cNvPr>
          <p:cNvSpPr>
            <a:spLocks noGrp="1"/>
          </p:cNvSpPr>
          <p:nvPr>
            <p:ph type="title"/>
          </p:nvPr>
        </p:nvSpPr>
        <p:spPr/>
        <p:txBody>
          <a:bodyPr/>
          <a:lstStyle/>
          <a:p>
            <a:r>
              <a:rPr lang="de-DE" dirty="0"/>
              <a:t>4.1 Fehlerbehandlung – IDE - Warnung</a:t>
            </a:r>
          </a:p>
        </p:txBody>
      </p:sp>
      <p:sp>
        <p:nvSpPr>
          <p:cNvPr id="4" name="Google Shape;169;p27">
            <a:extLst>
              <a:ext uri="{FF2B5EF4-FFF2-40B4-BE49-F238E27FC236}">
                <a16:creationId xmlns:a16="http://schemas.microsoft.com/office/drawing/2014/main" id="{DF27119B-ADC3-2AE4-691A-572788FAFDF1}"/>
              </a:ext>
            </a:extLst>
          </p:cNvPr>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DE" dirty="0"/>
              <a:t>Viele IDEs bieten eine Automatische Korrektur an, zu einigen Fehlern, diese verschlimmbessern aber auch häufig die Fehler und das verschlimmbessern zu korrigieren kann auch manchmal mehrere Stunden in Anspruch nehmen.</a:t>
            </a:r>
          </a:p>
          <a:p>
            <a:pPr marL="0" lvl="0" indent="0" algn="l" rtl="0">
              <a:spcBef>
                <a:spcPts val="320"/>
              </a:spcBef>
              <a:spcAft>
                <a:spcPts val="0"/>
              </a:spcAft>
              <a:buNone/>
            </a:pPr>
            <a:endParaRPr lang="de-DE" dirty="0"/>
          </a:p>
          <a:p>
            <a:pPr marL="0" lvl="0" indent="0" algn="l" rtl="0">
              <a:spcBef>
                <a:spcPts val="320"/>
              </a:spcBef>
              <a:spcAft>
                <a:spcPts val="0"/>
              </a:spcAft>
              <a:buNone/>
            </a:pPr>
            <a:r>
              <a:rPr lang="de-DE" dirty="0"/>
              <a:t>Häufig beobachtet bei der Verwendung von </a:t>
            </a:r>
            <a:r>
              <a:rPr lang="de-DE" dirty="0" err="1"/>
              <a:t>static</a:t>
            </a:r>
            <a:r>
              <a:rPr lang="de-DE" dirty="0"/>
              <a:t> oder vergessen vorher eine Klasse zu instanziieren.</a:t>
            </a:r>
          </a:p>
          <a:p>
            <a:pPr marL="0" lvl="0" indent="0" algn="l" rtl="0">
              <a:spcBef>
                <a:spcPts val="320"/>
              </a:spcBef>
              <a:spcAft>
                <a:spcPts val="0"/>
              </a:spcAft>
              <a:buNone/>
            </a:pPr>
            <a:endParaRPr lang="de-DE" dirty="0"/>
          </a:p>
          <a:p>
            <a:pPr marL="0" lvl="0" indent="0" algn="l" rtl="0">
              <a:spcBef>
                <a:spcPts val="320"/>
              </a:spcBef>
              <a:spcAft>
                <a:spcPts val="0"/>
              </a:spcAft>
              <a:buNone/>
            </a:pPr>
            <a:r>
              <a:rPr lang="de-DE" dirty="0"/>
              <a:t>TIPP: Die Automatischen Korrekturen erst Verwenden wenn ihr Wisst, was sie tun. Kann euch einige Stunden an Verzweiflung ersparen.</a:t>
            </a:r>
            <a:endParaRPr dirty="0"/>
          </a:p>
        </p:txBody>
      </p:sp>
    </p:spTree>
    <p:extLst>
      <p:ext uri="{BB962C8B-B14F-4D97-AF65-F5344CB8AC3E}">
        <p14:creationId xmlns:p14="http://schemas.microsoft.com/office/powerpoint/2010/main" val="135233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5. Fragen</a:t>
            </a:r>
            <a:endParaRPr/>
          </a:p>
        </p:txBody>
      </p:sp>
      <p:sp>
        <p:nvSpPr>
          <p:cNvPr id="177" name="Google Shape;177;p28"/>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ctr" rtl="0">
              <a:spcBef>
                <a:spcPts val="320"/>
              </a:spcBef>
              <a:spcAft>
                <a:spcPts val="0"/>
              </a:spcAft>
              <a:buNone/>
            </a:pPr>
            <a:endParaRPr/>
          </a:p>
          <a:p>
            <a:pPr marL="0" lvl="0" indent="0" algn="ctr" rtl="0">
              <a:spcBef>
                <a:spcPts val="320"/>
              </a:spcBef>
              <a:spcAft>
                <a:spcPts val="0"/>
              </a:spcAft>
              <a:buNone/>
            </a:pPr>
            <a:endParaRPr/>
          </a:p>
          <a:p>
            <a:pPr marL="0" lvl="0" indent="0" algn="ctr" rtl="0">
              <a:spcBef>
                <a:spcPts val="320"/>
              </a:spcBef>
              <a:spcAft>
                <a:spcPts val="0"/>
              </a:spcAft>
              <a:buNone/>
            </a:pPr>
            <a:endParaRPr/>
          </a:p>
          <a:p>
            <a:pPr marL="0" lvl="0" indent="0" algn="ctr" rtl="0">
              <a:spcBef>
                <a:spcPts val="320"/>
              </a:spcBef>
              <a:spcAft>
                <a:spcPts val="0"/>
              </a:spcAft>
              <a:buNone/>
            </a:pPr>
            <a:endParaRPr/>
          </a:p>
          <a:p>
            <a:pPr marL="0" lvl="0" indent="0" algn="ctr" rtl="0">
              <a:spcBef>
                <a:spcPts val="320"/>
              </a:spcBef>
              <a:spcAft>
                <a:spcPts val="0"/>
              </a:spcAft>
              <a:buNone/>
            </a:pPr>
            <a:endParaRPr/>
          </a:p>
          <a:p>
            <a:pPr marL="0" lvl="0" indent="0" algn="ctr" rtl="0">
              <a:spcBef>
                <a:spcPts val="320"/>
              </a:spcBef>
              <a:spcAft>
                <a:spcPts val="0"/>
              </a:spcAft>
              <a:buNone/>
            </a:pPr>
            <a:endParaRPr/>
          </a:p>
          <a:p>
            <a:pPr marL="0" lvl="0" indent="0" algn="ctr" rtl="0">
              <a:spcBef>
                <a:spcPts val="320"/>
              </a:spcBef>
              <a:spcAft>
                <a:spcPts val="0"/>
              </a:spcAft>
              <a:buNone/>
            </a:pPr>
            <a:r>
              <a:rPr lang="de" sz="3600"/>
              <a:t>Fragen</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6. Übungsaufgabe</a:t>
            </a:r>
            <a:endParaRPr/>
          </a:p>
        </p:txBody>
      </p:sp>
      <p:sp>
        <p:nvSpPr>
          <p:cNvPr id="183" name="Google Shape;183;p29"/>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0" lvl="0" indent="0" algn="l" rtl="0">
              <a:spcBef>
                <a:spcPts val="320"/>
              </a:spcBef>
              <a:spcAft>
                <a:spcPts val="0"/>
              </a:spcAft>
              <a:buNone/>
            </a:pPr>
            <a:r>
              <a:rPr lang="de"/>
              <a:t>Jetzt bist du dran!</a:t>
            </a:r>
            <a:endParaRPr/>
          </a:p>
          <a:p>
            <a:pPr marL="0" lvl="0" indent="0" algn="l" rtl="0">
              <a:spcBef>
                <a:spcPts val="320"/>
              </a:spcBef>
              <a:spcAft>
                <a:spcPts val="0"/>
              </a:spcAft>
              <a:buNone/>
            </a:pPr>
            <a:r>
              <a:rPr lang="de"/>
              <a:t>Schreibe ein Programm mit folgenden Eigenschaften:</a:t>
            </a:r>
            <a:br>
              <a:rPr lang="de"/>
            </a:br>
            <a:endParaRPr/>
          </a:p>
          <a:p>
            <a:pPr marL="457200" lvl="0" indent="-317500" algn="l" rtl="0">
              <a:spcBef>
                <a:spcPts val="320"/>
              </a:spcBef>
              <a:spcAft>
                <a:spcPts val="0"/>
              </a:spcAft>
              <a:buSzPts val="1400"/>
              <a:buChar char="●"/>
            </a:pPr>
            <a:r>
              <a:rPr lang="de"/>
              <a:t>Folgende Daten sollen in sprechend benannten Variablen mit geeigneten Typen gespeichert werden:</a:t>
            </a:r>
            <a:endParaRPr/>
          </a:p>
          <a:p>
            <a:pPr marL="914400" lvl="1" indent="-330200" algn="l" rtl="0">
              <a:spcBef>
                <a:spcPts val="0"/>
              </a:spcBef>
              <a:spcAft>
                <a:spcPts val="0"/>
              </a:spcAft>
              <a:buSzPts val="1600"/>
              <a:buChar char="-"/>
            </a:pPr>
            <a:r>
              <a:rPr lang="de"/>
              <a:t>Dein Name</a:t>
            </a:r>
            <a:endParaRPr/>
          </a:p>
          <a:p>
            <a:pPr marL="914400" lvl="1" indent="-330200" algn="l" rtl="0">
              <a:spcBef>
                <a:spcPts val="0"/>
              </a:spcBef>
              <a:spcAft>
                <a:spcPts val="0"/>
              </a:spcAft>
              <a:buSzPts val="1600"/>
              <a:buChar char="-"/>
            </a:pPr>
            <a:r>
              <a:rPr lang="de"/>
              <a:t>Dein Alter</a:t>
            </a:r>
            <a:endParaRPr/>
          </a:p>
          <a:p>
            <a:pPr marL="914400" lvl="1" indent="-330200" algn="l" rtl="0">
              <a:spcBef>
                <a:spcPts val="0"/>
              </a:spcBef>
              <a:spcAft>
                <a:spcPts val="0"/>
              </a:spcAft>
              <a:buSzPts val="1600"/>
              <a:buChar char="-"/>
            </a:pPr>
            <a:r>
              <a:rPr lang="de"/>
              <a:t>Dein Studiengang</a:t>
            </a:r>
            <a:br>
              <a:rPr lang="de"/>
            </a:br>
            <a:endParaRPr/>
          </a:p>
          <a:p>
            <a:pPr marL="457200" lvl="0" indent="-317500" algn="l" rtl="0">
              <a:spcBef>
                <a:spcPts val="0"/>
              </a:spcBef>
              <a:spcAft>
                <a:spcPts val="0"/>
              </a:spcAft>
              <a:buSzPts val="1400"/>
              <a:buChar char="●"/>
            </a:pPr>
            <a:r>
              <a:rPr lang="de"/>
              <a:t>Darauf soll folgende Ausgabe auf der Kommandozeile gemacht werden:</a:t>
            </a:r>
            <a:endParaRPr/>
          </a:p>
          <a:p>
            <a:pPr marL="914400" lvl="0" indent="0" algn="l" rtl="0">
              <a:spcBef>
                <a:spcPts val="320"/>
              </a:spcBef>
              <a:spcAft>
                <a:spcPts val="0"/>
              </a:spcAft>
              <a:buNone/>
            </a:pPr>
            <a:br>
              <a:rPr lang="de"/>
            </a:br>
            <a:r>
              <a:rPr lang="de"/>
              <a:t>“Ich heiße &lt;Name&gt;, bin &lt;Alter&gt; Jahre alt und studiere &lt;Studiengang&gt;”</a:t>
            </a:r>
            <a:br>
              <a:rPr lang="de"/>
            </a:br>
            <a:endParaRPr/>
          </a:p>
          <a:p>
            <a:pPr marL="457200" lvl="0" indent="-317500" algn="l" rtl="0">
              <a:spcBef>
                <a:spcPts val="320"/>
              </a:spcBef>
              <a:spcAft>
                <a:spcPts val="0"/>
              </a:spcAft>
              <a:buSzPts val="1400"/>
              <a:buChar char="●"/>
            </a:pPr>
            <a:r>
              <a:rPr lang="de"/>
              <a:t>Bei der Ausgabe soll auf die deklarierten Variablen zurückgegriffen werden</a:t>
            </a:r>
            <a:endParaRPr/>
          </a:p>
          <a:p>
            <a:pPr marL="457200" lvl="0" indent="0" algn="l" rtl="0">
              <a:spcBef>
                <a:spcPts val="32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Was machen wir heute?</a:t>
            </a:r>
            <a:endParaRPr/>
          </a:p>
        </p:txBody>
      </p:sp>
      <p:sp>
        <p:nvSpPr>
          <p:cNvPr id="93" name="Google Shape;93;p18"/>
          <p:cNvSpPr>
            <a:spLocks noGrp="1"/>
          </p:cNvSpPr>
          <p:nvPr>
            <p:ph type="chart" idx="2"/>
          </p:nvPr>
        </p:nvSpPr>
        <p:spPr>
          <a:xfrm>
            <a:off x="431800" y="782241"/>
            <a:ext cx="8375700" cy="3579000"/>
          </a:xfrm>
          <a:prstGeom prst="rect">
            <a:avLst/>
          </a:prstGeom>
        </p:spPr>
        <p:txBody>
          <a:bodyPr spcFirstLastPara="1" wrap="square" lIns="0" tIns="0" rIns="0" bIns="0" anchor="t" anchorCtr="0">
            <a:noAutofit/>
          </a:bodyPr>
          <a:lstStyle/>
          <a:p>
            <a:pPr marL="457200" lvl="0" indent="-317500" algn="l" rtl="0">
              <a:spcBef>
                <a:spcPts val="0"/>
              </a:spcBef>
              <a:spcAft>
                <a:spcPts val="0"/>
              </a:spcAft>
              <a:buClr>
                <a:schemeClr val="dk1"/>
              </a:buClr>
              <a:buSzPts val="1400"/>
              <a:buAutoNum type="arabicPeriod"/>
            </a:pPr>
            <a:r>
              <a:rPr lang="de" sz="1400"/>
              <a:t>Funktionsweise von Java</a:t>
            </a:r>
            <a:endParaRPr sz="1400"/>
          </a:p>
          <a:p>
            <a:pPr marL="914400" lvl="1" indent="-317500" algn="l" rtl="0">
              <a:spcBef>
                <a:spcPts val="0"/>
              </a:spcBef>
              <a:spcAft>
                <a:spcPts val="0"/>
              </a:spcAft>
              <a:buSzPts val="1400"/>
              <a:buAutoNum type="arabicPeriod"/>
            </a:pPr>
            <a:r>
              <a:rPr lang="de" sz="1400"/>
              <a:t>Sprachkonzepte von Java</a:t>
            </a:r>
            <a:endParaRPr sz="1400"/>
          </a:p>
          <a:p>
            <a:pPr marL="914400" lvl="1" indent="-317500" algn="l" rtl="0">
              <a:spcBef>
                <a:spcPts val="0"/>
              </a:spcBef>
              <a:spcAft>
                <a:spcPts val="0"/>
              </a:spcAft>
              <a:buSzPts val="1400"/>
              <a:buAutoNum type="arabicPeriod"/>
            </a:pPr>
            <a:r>
              <a:rPr lang="de" sz="1400"/>
              <a:t>Workflow</a:t>
            </a:r>
            <a:br>
              <a:rPr lang="de" sz="1400"/>
            </a:br>
            <a:endParaRPr sz="1400"/>
          </a:p>
          <a:p>
            <a:pPr marL="457200" lvl="0" indent="-317500" algn="l" rtl="0">
              <a:spcBef>
                <a:spcPts val="0"/>
              </a:spcBef>
              <a:spcAft>
                <a:spcPts val="0"/>
              </a:spcAft>
              <a:buClr>
                <a:schemeClr val="dk1"/>
              </a:buClr>
              <a:buSzPts val="1400"/>
              <a:buAutoNum type="arabicPeriod"/>
            </a:pPr>
            <a:r>
              <a:rPr lang="de" sz="1400"/>
              <a:t>Ein erstes Programm: “Hello World!”</a:t>
            </a:r>
            <a:br>
              <a:rPr lang="de" sz="1400"/>
            </a:br>
            <a:endParaRPr sz="1400"/>
          </a:p>
          <a:p>
            <a:pPr marL="457200" lvl="0" indent="-317500" algn="l" rtl="0">
              <a:spcBef>
                <a:spcPts val="0"/>
              </a:spcBef>
              <a:spcAft>
                <a:spcPts val="0"/>
              </a:spcAft>
              <a:buSzPts val="1400"/>
              <a:buAutoNum type="arabicPeriod"/>
            </a:pPr>
            <a:r>
              <a:rPr lang="de" sz="1400"/>
              <a:t>Variablen</a:t>
            </a:r>
            <a:endParaRPr sz="1400"/>
          </a:p>
          <a:p>
            <a:pPr marL="914400" lvl="1" indent="-317500" algn="l" rtl="0">
              <a:spcBef>
                <a:spcPts val="0"/>
              </a:spcBef>
              <a:spcAft>
                <a:spcPts val="0"/>
              </a:spcAft>
              <a:buSzPts val="1400"/>
              <a:buAutoNum type="arabicPeriod"/>
            </a:pPr>
            <a:r>
              <a:rPr lang="de" sz="1400"/>
              <a:t>Was sind Variablen?</a:t>
            </a:r>
            <a:endParaRPr sz="1400"/>
          </a:p>
          <a:p>
            <a:pPr marL="914400" lvl="1" indent="-317500" algn="l" rtl="0">
              <a:spcBef>
                <a:spcPts val="0"/>
              </a:spcBef>
              <a:spcAft>
                <a:spcPts val="0"/>
              </a:spcAft>
              <a:buSzPts val="1400"/>
              <a:buAutoNum type="arabicPeriod"/>
            </a:pPr>
            <a:r>
              <a:rPr lang="de" sz="1400"/>
              <a:t>Datentypen</a:t>
            </a:r>
            <a:endParaRPr sz="1400"/>
          </a:p>
          <a:p>
            <a:pPr marL="914400" lvl="1" indent="-317500" algn="l" rtl="0">
              <a:spcBef>
                <a:spcPts val="0"/>
              </a:spcBef>
              <a:spcAft>
                <a:spcPts val="0"/>
              </a:spcAft>
              <a:buSzPts val="1400"/>
              <a:buAutoNum type="arabicPeriod"/>
            </a:pPr>
            <a:r>
              <a:rPr lang="de" sz="1400"/>
              <a:t>Operatoren</a:t>
            </a:r>
            <a:br>
              <a:rPr lang="de" sz="1400"/>
            </a:br>
            <a:endParaRPr sz="1400"/>
          </a:p>
          <a:p>
            <a:pPr marL="457200" lvl="0" indent="-317500" algn="l" rtl="0">
              <a:spcBef>
                <a:spcPts val="0"/>
              </a:spcBef>
              <a:spcAft>
                <a:spcPts val="0"/>
              </a:spcAft>
              <a:buSzPts val="1400"/>
              <a:buAutoNum type="arabicPeriod"/>
            </a:pPr>
            <a:r>
              <a:rPr lang="de" sz="1400"/>
              <a:t>Fehlerbehandlung</a:t>
            </a:r>
            <a:endParaRPr sz="1400"/>
          </a:p>
          <a:p>
            <a:pPr marL="0" lvl="0" indent="0" algn="l" rtl="0">
              <a:spcBef>
                <a:spcPts val="320"/>
              </a:spcBef>
              <a:spcAft>
                <a:spcPts val="0"/>
              </a:spcAft>
              <a:buClr>
                <a:schemeClr val="dk1"/>
              </a:buClr>
              <a:buSzPts val="1100"/>
              <a:buFont typeface="Arial"/>
              <a:buNone/>
            </a:pPr>
            <a:endParaRPr sz="1400"/>
          </a:p>
          <a:p>
            <a:pPr marL="457200" lvl="0" indent="-317500" algn="l" rtl="0">
              <a:spcBef>
                <a:spcPts val="320"/>
              </a:spcBef>
              <a:spcAft>
                <a:spcPts val="0"/>
              </a:spcAft>
              <a:buClr>
                <a:schemeClr val="dk1"/>
              </a:buClr>
              <a:buSzPts val="1400"/>
              <a:buAutoNum type="arabicPeriod"/>
            </a:pPr>
            <a:r>
              <a:rPr lang="de" sz="1400"/>
              <a:t>Fragen</a:t>
            </a:r>
            <a:br>
              <a:rPr lang="de" sz="1400"/>
            </a:br>
            <a:endParaRPr sz="1400"/>
          </a:p>
          <a:p>
            <a:pPr marL="457200" lvl="0" indent="-317500" algn="l" rtl="0">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de"/>
              <a:t>1.1. Sprachkonzepte von Java</a:t>
            </a:r>
            <a:endParaRPr/>
          </a:p>
        </p:txBody>
      </p:sp>
      <p:sp>
        <p:nvSpPr>
          <p:cNvPr id="99" name="Google Shape;99;p19"/>
          <p:cNvSpPr txBox="1">
            <a:spLocks noGrp="1"/>
          </p:cNvSpPr>
          <p:nvPr>
            <p:ph type="body" idx="1"/>
          </p:nvPr>
        </p:nvSpPr>
        <p:spPr>
          <a:xfrm>
            <a:off x="431800" y="945000"/>
            <a:ext cx="8375700" cy="3375000"/>
          </a:xfrm>
          <a:prstGeom prst="rect">
            <a:avLst/>
          </a:prstGeom>
          <a:noFill/>
          <a:ln>
            <a:noFill/>
          </a:ln>
        </p:spPr>
        <p:txBody>
          <a:bodyPr spcFirstLastPara="1" wrap="square" lIns="0" tIns="0" rIns="0" bIns="0" anchor="t" anchorCtr="0">
            <a:noAutofit/>
          </a:bodyPr>
          <a:lstStyle/>
          <a:p>
            <a:pPr marL="457200" lvl="0" indent="-317500" algn="l" rtl="0">
              <a:lnSpc>
                <a:spcPct val="100000"/>
              </a:lnSpc>
              <a:spcBef>
                <a:spcPts val="320"/>
              </a:spcBef>
              <a:spcAft>
                <a:spcPts val="0"/>
              </a:spcAft>
              <a:buSzPts val="1400"/>
              <a:buChar char="●"/>
            </a:pPr>
            <a:r>
              <a:rPr lang="de" b="1"/>
              <a:t>Objektorientiert</a:t>
            </a:r>
            <a:endParaRPr b="1"/>
          </a:p>
          <a:p>
            <a:pPr marL="914400" lvl="1" indent="-342900" algn="l" rtl="0">
              <a:lnSpc>
                <a:spcPct val="100000"/>
              </a:lnSpc>
              <a:spcBef>
                <a:spcPts val="0"/>
              </a:spcBef>
              <a:spcAft>
                <a:spcPts val="0"/>
              </a:spcAft>
              <a:buSzPts val="1800"/>
              <a:buChar char="-"/>
            </a:pPr>
            <a:r>
              <a:rPr lang="de"/>
              <a:t>Für euch in den ersten zwei Wochen noch nicht so wichtig, aber hier ganz passend</a:t>
            </a:r>
            <a:endParaRPr/>
          </a:p>
          <a:p>
            <a:pPr marL="914400" lvl="1" indent="-342900" algn="l" rtl="0">
              <a:lnSpc>
                <a:spcPct val="100000"/>
              </a:lnSpc>
              <a:spcBef>
                <a:spcPts val="0"/>
              </a:spcBef>
              <a:spcAft>
                <a:spcPts val="0"/>
              </a:spcAft>
              <a:buSzPts val="1800"/>
              <a:buChar char="-"/>
            </a:pPr>
            <a:r>
              <a:rPr lang="de"/>
              <a:t>In Java ist (nahezu) </a:t>
            </a:r>
            <a:r>
              <a:rPr lang="de" b="1"/>
              <a:t>alles ein Objekt.</a:t>
            </a:r>
            <a:endParaRPr b="1"/>
          </a:p>
          <a:p>
            <a:pPr marL="914400" lvl="1" indent="-342900" algn="l" rtl="0">
              <a:lnSpc>
                <a:spcPct val="100000"/>
              </a:lnSpc>
              <a:spcBef>
                <a:spcPts val="0"/>
              </a:spcBef>
              <a:spcAft>
                <a:spcPts val="0"/>
              </a:spcAft>
              <a:buSzPts val="1800"/>
              <a:buChar char="-"/>
            </a:pPr>
            <a:r>
              <a:rPr lang="de"/>
              <a:t>Ein Klasse ist ein Datentyp, welcher bestimmte Attribute und Verhalten kapselt</a:t>
            </a:r>
            <a:endParaRPr/>
          </a:p>
          <a:p>
            <a:pPr marL="914400" lvl="1" indent="-342900" algn="l" rtl="0">
              <a:lnSpc>
                <a:spcPct val="100000"/>
              </a:lnSpc>
              <a:spcBef>
                <a:spcPts val="0"/>
              </a:spcBef>
              <a:spcAft>
                <a:spcPts val="0"/>
              </a:spcAft>
              <a:buSzPts val="1800"/>
              <a:buChar char="-"/>
            </a:pPr>
            <a:r>
              <a:rPr lang="de"/>
              <a:t>Eine Instanz einer Klasse nennt sich Objekt </a:t>
            </a:r>
            <a:endParaRPr/>
          </a:p>
          <a:p>
            <a:pPr marL="1371600" lvl="2" indent="-342900" algn="l" rtl="0">
              <a:lnSpc>
                <a:spcPct val="100000"/>
              </a:lnSpc>
              <a:spcBef>
                <a:spcPts val="0"/>
              </a:spcBef>
              <a:spcAft>
                <a:spcPts val="0"/>
              </a:spcAft>
              <a:buSzPts val="1800"/>
              <a:buChar char="→"/>
            </a:pPr>
            <a:r>
              <a:rPr lang="de"/>
              <a:t>Klasse: Person, Objekt/Instanz: Die Person David Gemen</a:t>
            </a:r>
            <a:endParaRPr/>
          </a:p>
          <a:p>
            <a:pPr marL="914400" lvl="1" indent="-342900" algn="l" rtl="0">
              <a:lnSpc>
                <a:spcPct val="100000"/>
              </a:lnSpc>
              <a:spcBef>
                <a:spcPts val="0"/>
              </a:spcBef>
              <a:spcAft>
                <a:spcPts val="0"/>
              </a:spcAft>
              <a:buSzPts val="1800"/>
              <a:buChar char="-"/>
            </a:pPr>
            <a:r>
              <a:rPr lang="de"/>
              <a:t>Komplexere Java-Programme sind ein Zusammenspiel kooperierender Objekte</a:t>
            </a:r>
            <a:endParaRPr/>
          </a:p>
          <a:p>
            <a:pPr marL="914400" lvl="0" indent="0" algn="l" rtl="0">
              <a:lnSpc>
                <a:spcPct val="100000"/>
              </a:lnSpc>
              <a:spcBef>
                <a:spcPts val="320"/>
              </a:spcBef>
              <a:spcAft>
                <a:spcPts val="0"/>
              </a:spcAft>
              <a:buSzPts val="1400"/>
              <a:buNone/>
            </a:pPr>
            <a:endParaRPr/>
          </a:p>
          <a:p>
            <a:pPr marL="457200" lvl="0" indent="-317500" algn="l" rtl="0">
              <a:lnSpc>
                <a:spcPct val="100000"/>
              </a:lnSpc>
              <a:spcBef>
                <a:spcPts val="320"/>
              </a:spcBef>
              <a:spcAft>
                <a:spcPts val="0"/>
              </a:spcAft>
              <a:buSzPts val="1400"/>
              <a:buChar char="●"/>
            </a:pPr>
            <a:r>
              <a:rPr lang="de" b="1"/>
              <a:t>Imperativ</a:t>
            </a:r>
            <a:endParaRPr b="1"/>
          </a:p>
          <a:p>
            <a:pPr marL="914400" lvl="1" indent="-342900" algn="l" rtl="0">
              <a:lnSpc>
                <a:spcPct val="100000"/>
              </a:lnSpc>
              <a:spcBef>
                <a:spcPts val="0"/>
              </a:spcBef>
              <a:spcAft>
                <a:spcPts val="0"/>
              </a:spcAft>
              <a:buSzPts val="1800"/>
              <a:buChar char="-"/>
            </a:pPr>
            <a:r>
              <a:rPr lang="de"/>
              <a:t>Java-Programmcode ist eine Reihe von Anweisungen an den Computer, die dieser in </a:t>
            </a:r>
            <a:r>
              <a:rPr lang="de" b="1"/>
              <a:t>vorgegebener Reihenfolge</a:t>
            </a:r>
            <a:r>
              <a:rPr lang="de"/>
              <a:t> (</a:t>
            </a:r>
            <a:r>
              <a:rPr lang="de" b="1"/>
              <a:t>von oben nach unten</a:t>
            </a:r>
            <a:r>
              <a:rPr lang="de"/>
              <a:t>, ggf. mit expliziten Sprüngen) ausführt.</a:t>
            </a:r>
            <a:endParaRPr/>
          </a:p>
          <a:p>
            <a:pPr marL="914400" lvl="0" indent="0" algn="l" rtl="0">
              <a:lnSpc>
                <a:spcPct val="100000"/>
              </a:lnSpc>
              <a:spcBef>
                <a:spcPts val="320"/>
              </a:spcBef>
              <a:spcAft>
                <a:spcPts val="0"/>
              </a:spcAft>
              <a:buSzPts val="1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31800" y="83344"/>
            <a:ext cx="8375700" cy="531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de"/>
              <a:t>1.2. Workflow</a:t>
            </a:r>
            <a:endParaRPr/>
          </a:p>
        </p:txBody>
      </p:sp>
      <p:sp>
        <p:nvSpPr>
          <p:cNvPr id="105" name="Google Shape;105;p20"/>
          <p:cNvSpPr txBox="1">
            <a:spLocks noGrp="1"/>
          </p:cNvSpPr>
          <p:nvPr>
            <p:ph type="body" idx="1"/>
          </p:nvPr>
        </p:nvSpPr>
        <p:spPr>
          <a:xfrm>
            <a:off x="481175" y="884250"/>
            <a:ext cx="8375700" cy="3375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20"/>
              </a:spcBef>
              <a:spcAft>
                <a:spcPts val="0"/>
              </a:spcAft>
              <a:buSzPts val="1400"/>
              <a:buNone/>
            </a:pPr>
            <a:r>
              <a:rPr lang="de"/>
              <a:t>Die meisten Programmiersprachen sind entweder </a:t>
            </a:r>
            <a:r>
              <a:rPr lang="de" b="1"/>
              <a:t>kompiliert</a:t>
            </a:r>
            <a:r>
              <a:rPr lang="de"/>
              <a:t> (Umwandlung des Programmcodes in Maschinencode, der dann ausgeführt wird) oder </a:t>
            </a:r>
            <a:r>
              <a:rPr lang="de" b="1"/>
              <a:t>interpretiert</a:t>
            </a:r>
            <a:r>
              <a:rPr lang="de"/>
              <a:t> (Direkte Ausführung des Programmcodes). Java hat beides: Kompilierung und Interpretation. </a:t>
            </a:r>
            <a:endParaRPr/>
          </a:p>
          <a:p>
            <a:pPr marL="457200" lvl="0" indent="-317500" algn="l" rtl="0">
              <a:lnSpc>
                <a:spcPct val="100000"/>
              </a:lnSpc>
              <a:spcBef>
                <a:spcPts val="320"/>
              </a:spcBef>
              <a:spcAft>
                <a:spcPts val="0"/>
              </a:spcAft>
              <a:buSzPts val="1400"/>
              <a:buChar char="➔"/>
            </a:pPr>
            <a:r>
              <a:rPr lang="de"/>
              <a:t>Der Vorteil: Plattformunabhängigkeit.</a:t>
            </a:r>
            <a:endParaRPr/>
          </a:p>
          <a:p>
            <a:pPr marL="0" lvl="0" indent="0" algn="l" rtl="0">
              <a:lnSpc>
                <a:spcPct val="100000"/>
              </a:lnSpc>
              <a:spcBef>
                <a:spcPts val="320"/>
              </a:spcBef>
              <a:spcAft>
                <a:spcPts val="0"/>
              </a:spcAft>
              <a:buSzPts val="1400"/>
              <a:buNone/>
            </a:pPr>
            <a:endParaRPr/>
          </a:p>
          <a:p>
            <a:pPr marL="0" lvl="0" indent="0" algn="l" rtl="0">
              <a:lnSpc>
                <a:spcPct val="100000"/>
              </a:lnSpc>
              <a:spcBef>
                <a:spcPts val="320"/>
              </a:spcBef>
              <a:spcAft>
                <a:spcPts val="0"/>
              </a:spcAft>
              <a:buSzPts val="1400"/>
              <a:buNone/>
            </a:pPr>
            <a:endParaRPr/>
          </a:p>
        </p:txBody>
      </p:sp>
      <p:pic>
        <p:nvPicPr>
          <p:cNvPr id="106" name="Google Shape;106;p20"/>
          <p:cNvPicPr preferRelativeResize="0"/>
          <p:nvPr/>
        </p:nvPicPr>
        <p:blipFill rotWithShape="1">
          <a:blip r:embed="rId3">
            <a:alphaModFix/>
          </a:blip>
          <a:srcRect/>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31800" y="83344"/>
            <a:ext cx="8375700" cy="53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
              <a:t>2. Ein erstes Programm: “Hello World!”</a:t>
            </a:r>
            <a:endParaRPr/>
          </a:p>
        </p:txBody>
      </p:sp>
      <p:pic>
        <p:nvPicPr>
          <p:cNvPr id="2" name="Google Shape;112;p21">
            <a:extLst>
              <a:ext uri="{FF2B5EF4-FFF2-40B4-BE49-F238E27FC236}">
                <a16:creationId xmlns:a16="http://schemas.microsoft.com/office/drawing/2014/main" id="{3D817C14-E426-4D57-8F59-BD881523CBDC}"/>
              </a:ext>
            </a:extLst>
          </p:cNvPr>
          <p:cNvPicPr preferRelativeResize="0"/>
          <p:nvPr/>
        </p:nvPicPr>
        <p:blipFill>
          <a:blip r:embed="rId3">
            <a:alphaModFix/>
          </a:blip>
          <a:stretch>
            <a:fillRect/>
          </a:stretch>
        </p:blipFill>
        <p:spPr>
          <a:xfrm>
            <a:off x="1656956" y="1229516"/>
            <a:ext cx="5925388" cy="313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B195A5C-0F18-C619-5981-12EBD27D71D6}"/>
              </a:ext>
            </a:extLst>
          </p:cNvPr>
          <p:cNvPicPr>
            <a:picLocks noChangeAspect="1"/>
          </p:cNvPicPr>
          <p:nvPr/>
        </p:nvPicPr>
        <p:blipFill>
          <a:blip r:embed="rId2"/>
          <a:stretch>
            <a:fillRect/>
          </a:stretch>
        </p:blipFill>
        <p:spPr>
          <a:xfrm>
            <a:off x="1656956" y="1229516"/>
            <a:ext cx="5925388" cy="3127288"/>
          </a:xfrm>
          <a:prstGeom prst="rect">
            <a:avLst/>
          </a:prstGeom>
        </p:spPr>
      </p:pic>
      <p:sp>
        <p:nvSpPr>
          <p:cNvPr id="2" name="Titel 1">
            <a:extLst>
              <a:ext uri="{FF2B5EF4-FFF2-40B4-BE49-F238E27FC236}">
                <a16:creationId xmlns:a16="http://schemas.microsoft.com/office/drawing/2014/main" id="{1B6985C3-CE6F-D595-C50B-57E2AF6E576A}"/>
              </a:ext>
            </a:extLst>
          </p:cNvPr>
          <p:cNvSpPr>
            <a:spLocks noGrp="1"/>
          </p:cNvSpPr>
          <p:nvPr>
            <p:ph type="title"/>
          </p:nvPr>
        </p:nvSpPr>
        <p:spPr/>
        <p:txBody>
          <a:bodyPr/>
          <a:lstStyle/>
          <a:p>
            <a:r>
              <a:rPr lang="de" dirty="0"/>
              <a:t>2. Ein erstes Programm: “Hello World!”</a:t>
            </a:r>
            <a:endParaRPr lang="de-DE" dirty="0"/>
          </a:p>
        </p:txBody>
      </p:sp>
      <p:sp>
        <p:nvSpPr>
          <p:cNvPr id="11" name="Textfeld 10">
            <a:extLst>
              <a:ext uri="{FF2B5EF4-FFF2-40B4-BE49-F238E27FC236}">
                <a16:creationId xmlns:a16="http://schemas.microsoft.com/office/drawing/2014/main" id="{B930F051-CE00-0A66-57EE-0949C8385159}"/>
              </a:ext>
            </a:extLst>
          </p:cNvPr>
          <p:cNvSpPr txBox="1"/>
          <p:nvPr/>
        </p:nvSpPr>
        <p:spPr>
          <a:xfrm>
            <a:off x="431800" y="813600"/>
            <a:ext cx="7905800" cy="307777"/>
          </a:xfrm>
          <a:prstGeom prst="rect">
            <a:avLst/>
          </a:prstGeom>
          <a:noFill/>
        </p:spPr>
        <p:txBody>
          <a:bodyPr wrap="square" rtlCol="0">
            <a:spAutoFit/>
          </a:bodyPr>
          <a:lstStyle/>
          <a:p>
            <a:r>
              <a:rPr lang="de-DE" dirty="0"/>
              <a:t>Klasse mit Namen und „{“ … „}“</a:t>
            </a:r>
          </a:p>
        </p:txBody>
      </p:sp>
    </p:spTree>
    <p:extLst>
      <p:ext uri="{BB962C8B-B14F-4D97-AF65-F5344CB8AC3E}">
        <p14:creationId xmlns:p14="http://schemas.microsoft.com/office/powerpoint/2010/main" val="167119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F04F9F-F4C5-1D5B-FA59-17D944AFC75B}"/>
              </a:ext>
            </a:extLst>
          </p:cNvPr>
          <p:cNvPicPr>
            <a:picLocks noChangeAspect="1"/>
          </p:cNvPicPr>
          <p:nvPr/>
        </p:nvPicPr>
        <p:blipFill>
          <a:blip r:embed="rId2"/>
          <a:stretch>
            <a:fillRect/>
          </a:stretch>
        </p:blipFill>
        <p:spPr>
          <a:xfrm>
            <a:off x="1656957" y="1233953"/>
            <a:ext cx="5925388" cy="3127288"/>
          </a:xfrm>
          <a:prstGeom prst="rect">
            <a:avLst/>
          </a:prstGeom>
        </p:spPr>
      </p:pic>
      <p:sp>
        <p:nvSpPr>
          <p:cNvPr id="2" name="Titel 1">
            <a:extLst>
              <a:ext uri="{FF2B5EF4-FFF2-40B4-BE49-F238E27FC236}">
                <a16:creationId xmlns:a16="http://schemas.microsoft.com/office/drawing/2014/main" id="{05BB2519-C38A-398D-AAD3-B1702F05977F}"/>
              </a:ext>
            </a:extLst>
          </p:cNvPr>
          <p:cNvSpPr>
            <a:spLocks noGrp="1"/>
          </p:cNvSpPr>
          <p:nvPr>
            <p:ph type="title"/>
          </p:nvPr>
        </p:nvSpPr>
        <p:spPr/>
        <p:txBody>
          <a:bodyPr/>
          <a:lstStyle/>
          <a:p>
            <a:r>
              <a:rPr lang="de" dirty="0"/>
              <a:t>2. Ein erstes Programm: “Hello World!”</a:t>
            </a:r>
            <a:endParaRPr lang="de-DE" dirty="0"/>
          </a:p>
        </p:txBody>
      </p:sp>
      <p:sp>
        <p:nvSpPr>
          <p:cNvPr id="7" name="Textfeld 6">
            <a:extLst>
              <a:ext uri="{FF2B5EF4-FFF2-40B4-BE49-F238E27FC236}">
                <a16:creationId xmlns:a16="http://schemas.microsoft.com/office/drawing/2014/main" id="{A688AC6A-5A00-67D7-AE14-598D112D1653}"/>
              </a:ext>
            </a:extLst>
          </p:cNvPr>
          <p:cNvSpPr txBox="1"/>
          <p:nvPr/>
        </p:nvSpPr>
        <p:spPr>
          <a:xfrm>
            <a:off x="431800" y="813600"/>
            <a:ext cx="7905800" cy="307777"/>
          </a:xfrm>
          <a:prstGeom prst="rect">
            <a:avLst/>
          </a:prstGeom>
          <a:noFill/>
        </p:spPr>
        <p:txBody>
          <a:bodyPr wrap="square" rtlCol="0">
            <a:spAutoFit/>
          </a:bodyPr>
          <a:lstStyle/>
          <a:p>
            <a:r>
              <a:rPr lang="de-DE" dirty="0"/>
              <a:t>Kommentare</a:t>
            </a:r>
          </a:p>
        </p:txBody>
      </p:sp>
    </p:spTree>
    <p:extLst>
      <p:ext uri="{BB962C8B-B14F-4D97-AF65-F5344CB8AC3E}">
        <p14:creationId xmlns:p14="http://schemas.microsoft.com/office/powerpoint/2010/main" val="352227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5F0E87C8-B5BB-7844-1D6E-6FCEE4A9C430}"/>
              </a:ext>
            </a:extLst>
          </p:cNvPr>
          <p:cNvPicPr>
            <a:picLocks noChangeAspect="1"/>
          </p:cNvPicPr>
          <p:nvPr/>
        </p:nvPicPr>
        <p:blipFill>
          <a:blip r:embed="rId2"/>
          <a:stretch>
            <a:fillRect/>
          </a:stretch>
        </p:blipFill>
        <p:spPr>
          <a:xfrm>
            <a:off x="1656957" y="1229517"/>
            <a:ext cx="5925388" cy="3127288"/>
          </a:xfrm>
          <a:prstGeom prst="rect">
            <a:avLst/>
          </a:prstGeom>
        </p:spPr>
      </p:pic>
      <p:sp>
        <p:nvSpPr>
          <p:cNvPr id="2" name="Titel 1">
            <a:extLst>
              <a:ext uri="{FF2B5EF4-FFF2-40B4-BE49-F238E27FC236}">
                <a16:creationId xmlns:a16="http://schemas.microsoft.com/office/drawing/2014/main" id="{ED9AB8AC-93FC-2C1C-A3A3-A866D10FDA5C}"/>
              </a:ext>
            </a:extLst>
          </p:cNvPr>
          <p:cNvSpPr>
            <a:spLocks noGrp="1"/>
          </p:cNvSpPr>
          <p:nvPr>
            <p:ph type="title"/>
          </p:nvPr>
        </p:nvSpPr>
        <p:spPr/>
        <p:txBody>
          <a:bodyPr/>
          <a:lstStyle/>
          <a:p>
            <a:r>
              <a:rPr lang="de" dirty="0"/>
              <a:t>2. Ein erstes Programm: “Hello World!”</a:t>
            </a:r>
            <a:endParaRPr lang="de-DE" dirty="0"/>
          </a:p>
        </p:txBody>
      </p:sp>
      <p:sp>
        <p:nvSpPr>
          <p:cNvPr id="7" name="Textfeld 6">
            <a:extLst>
              <a:ext uri="{FF2B5EF4-FFF2-40B4-BE49-F238E27FC236}">
                <a16:creationId xmlns:a16="http://schemas.microsoft.com/office/drawing/2014/main" id="{42F5D83F-CE48-8525-D53E-CE887B4A5D6E}"/>
              </a:ext>
            </a:extLst>
          </p:cNvPr>
          <p:cNvSpPr txBox="1"/>
          <p:nvPr/>
        </p:nvSpPr>
        <p:spPr>
          <a:xfrm>
            <a:off x="431800" y="813600"/>
            <a:ext cx="7905800" cy="307777"/>
          </a:xfrm>
          <a:prstGeom prst="rect">
            <a:avLst/>
          </a:prstGeom>
          <a:noFill/>
        </p:spPr>
        <p:txBody>
          <a:bodyPr wrap="square" rtlCol="0">
            <a:spAutoFit/>
          </a:bodyPr>
          <a:lstStyle/>
          <a:p>
            <a:r>
              <a:rPr lang="de-DE" dirty="0"/>
              <a:t>Main-Funktion</a:t>
            </a:r>
          </a:p>
        </p:txBody>
      </p:sp>
    </p:spTree>
    <p:extLst>
      <p:ext uri="{BB962C8B-B14F-4D97-AF65-F5344CB8AC3E}">
        <p14:creationId xmlns:p14="http://schemas.microsoft.com/office/powerpoint/2010/main" val="17890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9054624-416F-4649-ADB5-AE3500FCAF0B}"/>
              </a:ext>
            </a:extLst>
          </p:cNvPr>
          <p:cNvPicPr>
            <a:picLocks noChangeAspect="1"/>
          </p:cNvPicPr>
          <p:nvPr/>
        </p:nvPicPr>
        <p:blipFill>
          <a:blip r:embed="rId2"/>
          <a:stretch>
            <a:fillRect/>
          </a:stretch>
        </p:blipFill>
        <p:spPr>
          <a:xfrm>
            <a:off x="1650700" y="1233954"/>
            <a:ext cx="5925388" cy="3127288"/>
          </a:xfrm>
          <a:prstGeom prst="rect">
            <a:avLst/>
          </a:prstGeom>
        </p:spPr>
      </p:pic>
      <p:sp>
        <p:nvSpPr>
          <p:cNvPr id="2" name="Titel 1">
            <a:extLst>
              <a:ext uri="{FF2B5EF4-FFF2-40B4-BE49-F238E27FC236}">
                <a16:creationId xmlns:a16="http://schemas.microsoft.com/office/drawing/2014/main" id="{2C61FF4E-9D21-B530-8565-F5D6229FD419}"/>
              </a:ext>
            </a:extLst>
          </p:cNvPr>
          <p:cNvSpPr>
            <a:spLocks noGrp="1"/>
          </p:cNvSpPr>
          <p:nvPr>
            <p:ph type="title"/>
          </p:nvPr>
        </p:nvSpPr>
        <p:spPr/>
        <p:txBody>
          <a:bodyPr/>
          <a:lstStyle/>
          <a:p>
            <a:r>
              <a:rPr lang="de" dirty="0"/>
              <a:t>2. Ein erstes Programm: “Hello World!”</a:t>
            </a:r>
            <a:endParaRPr lang="de-DE" dirty="0"/>
          </a:p>
        </p:txBody>
      </p:sp>
      <p:sp>
        <p:nvSpPr>
          <p:cNvPr id="7" name="Textfeld 6">
            <a:extLst>
              <a:ext uri="{FF2B5EF4-FFF2-40B4-BE49-F238E27FC236}">
                <a16:creationId xmlns:a16="http://schemas.microsoft.com/office/drawing/2014/main" id="{68561B96-3182-0ED8-7609-5CDAD0882404}"/>
              </a:ext>
            </a:extLst>
          </p:cNvPr>
          <p:cNvSpPr txBox="1"/>
          <p:nvPr/>
        </p:nvSpPr>
        <p:spPr>
          <a:xfrm>
            <a:off x="431800" y="813600"/>
            <a:ext cx="7905800" cy="307777"/>
          </a:xfrm>
          <a:prstGeom prst="rect">
            <a:avLst/>
          </a:prstGeom>
          <a:noFill/>
        </p:spPr>
        <p:txBody>
          <a:bodyPr wrap="square" rtlCol="0">
            <a:spAutoFit/>
          </a:bodyPr>
          <a:lstStyle/>
          <a:p>
            <a:pPr marL="0" lvl="0" indent="0" algn="l" rtl="0">
              <a:spcBef>
                <a:spcPts val="0"/>
              </a:spcBef>
              <a:spcAft>
                <a:spcPts val="0"/>
              </a:spcAft>
              <a:buNone/>
            </a:pPr>
            <a:r>
              <a:rPr lang="de-DE" dirty="0"/>
              <a:t>Konsolenausgabe. Ein Statement mit Semikola</a:t>
            </a:r>
          </a:p>
        </p:txBody>
      </p:sp>
    </p:spTree>
    <p:extLst>
      <p:ext uri="{BB962C8B-B14F-4D97-AF65-F5344CB8AC3E}">
        <p14:creationId xmlns:p14="http://schemas.microsoft.com/office/powerpoint/2010/main" val="443831589"/>
      </p:ext>
    </p:extLst>
  </p:cSld>
  <p:clrMapOvr>
    <a:masterClrMapping/>
  </p:clrMapOvr>
</p:sld>
</file>

<file path=ppt/theme/theme1.xml><?xml version="1.0" encoding="utf-8"?>
<a:theme xmlns:a="http://schemas.openxmlformats.org/drawingml/2006/main"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Bildschirmpräsentation (16:9)</PresentationFormat>
  <Paragraphs>115</Paragraphs>
  <Slides>18</Slides>
  <Notes>12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18</vt:i4>
      </vt:variant>
    </vt:vector>
  </HeadingPairs>
  <TitlesOfParts>
    <vt:vector size="21" baseType="lpstr">
      <vt:lpstr>Arial</vt:lpstr>
      <vt:lpstr>Noto Sans Symbols</vt:lpstr>
      <vt:lpstr>TUBraunschweig_PPT2007_Folienpool_pptx</vt:lpstr>
      <vt:lpstr>   Programmieren 1 Zusatz-Tutorium </vt:lpstr>
      <vt:lpstr>Was machen wir heute?</vt:lpstr>
      <vt:lpstr>1.1. Sprachkonzepte von Java</vt:lpstr>
      <vt:lpstr>1.2. Workflow</vt:lpstr>
      <vt:lpstr>2. Ein erstes Programm: “Hello World!”</vt:lpstr>
      <vt:lpstr>2. Ein erstes Programm: “Hello World!”</vt:lpstr>
      <vt:lpstr>2. Ein erstes Programm: “Hello World!”</vt:lpstr>
      <vt:lpstr>2. Ein erstes Programm: “Hello World!”</vt:lpstr>
      <vt:lpstr>2. Ein erstes Programm: “Hello World!”</vt:lpstr>
      <vt:lpstr>2. Ein erstes Programm: “Hello World!”</vt:lpstr>
      <vt:lpstr>3.1. Was sind Variablen?</vt:lpstr>
      <vt:lpstr>3.1. Was sind Variablen?</vt:lpstr>
      <vt:lpstr>3.2. Datentypen</vt:lpstr>
      <vt:lpstr>3.3. Operatoren</vt:lpstr>
      <vt:lpstr>4. Fehlerbehandlung</vt:lpstr>
      <vt:lpstr>4.1 Fehlerbehandlung – IDE - Warnung</vt:lpstr>
      <vt:lpstr>5. Fragen</vt:lpstr>
      <vt:lpstr>6. Übungsaufgabe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Programmieren 1 Zusatz-Tutorium </dc:title>
  <cp:lastModifiedBy>Robin D'Andrea</cp:lastModifiedBy>
  <cp:revision>1</cp:revision>
  <dcterms:modified xsi:type="dcterms:W3CDTF">2023-09-17T09:35:05Z</dcterms:modified>
</cp:coreProperties>
</file>