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0.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3.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02 - Arrays und Schleifen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60" name="Google Shape;160;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400" u="none" cap="none" strike="noStrike">
                <a:solidFill>
                  <a:schemeClr val="dk1"/>
                </a:solidFill>
                <a:latin typeface="Arial"/>
                <a:ea typeface="Arial"/>
                <a:cs typeface="Arial"/>
                <a:sym typeface="Arial"/>
              </a:rPr>
              <a:t>Wir wollen heute eine kleine “Datenbankabfrage” programmieren. Das Ganze soll wie folgt aussehen:</a:t>
            </a:r>
            <a:endParaRPr b="0" i="0" sz="1400" u="none" cap="none" strike="noStrike">
              <a:solidFill>
                <a:schemeClr val="dk1"/>
              </a:solidFill>
              <a:latin typeface="Arial"/>
              <a:ea typeface="Arial"/>
              <a:cs typeface="Arial"/>
              <a:sym typeface="Arial"/>
            </a:endParaRPr>
          </a:p>
          <a:p>
            <a:pPr indent="-304800" lvl="0" marL="457200" marR="0" rtl="0" algn="l">
              <a:lnSpc>
                <a:spcPct val="100000"/>
              </a:lnSpc>
              <a:spcBef>
                <a:spcPts val="320"/>
              </a:spcBef>
              <a:spcAft>
                <a:spcPts val="0"/>
              </a:spcAft>
              <a:buClr>
                <a:srgbClr val="000000"/>
              </a:buClr>
              <a:buSzPts val="1200"/>
              <a:buFont typeface="Arial"/>
              <a:buChar char="●"/>
            </a:pPr>
            <a:r>
              <a:rPr b="0" i="0" lang="de" sz="1400" u="none" cap="none" strike="noStrike">
                <a:solidFill>
                  <a:schemeClr val="dk1"/>
                </a:solidFill>
                <a:latin typeface="Arial"/>
                <a:ea typeface="Arial"/>
                <a:cs typeface="Arial"/>
                <a:sym typeface="Arial"/>
              </a:rPr>
              <a:t>Initial übergibt man dem Programm eine Reihe von Namen als Kommandozeilenparameter, die dann in einem Array gespeichert werden.</a:t>
            </a:r>
            <a:endParaRPr b="0" i="0" sz="14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 sz="1400" u="none" cap="none" strike="noStrike">
                <a:solidFill>
                  <a:schemeClr val="dk1"/>
                </a:solidFill>
                <a:latin typeface="Arial"/>
                <a:ea typeface="Arial"/>
                <a:cs typeface="Arial"/>
                <a:sym typeface="Arial"/>
              </a:rPr>
              <a:t>Das Programm soll dann als “ewige Schleife” folgenden Code ausführen: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Einen Namen als Parameter mit der Scanner-Klasse entgegennehmen.</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Ausgeben, ob der Name sich in dem Name-Array befindet.</a:t>
            </a:r>
            <a:endParaRPr b="0" i="0" sz="1400" u="none" cap="none" strike="noStrike">
              <a:solidFill>
                <a:schemeClr val="dk1"/>
              </a:solidFill>
              <a:latin typeface="Arial"/>
              <a:ea typeface="Arial"/>
              <a:cs typeface="Arial"/>
              <a:sym typeface="Arial"/>
            </a:endParaRPr>
          </a:p>
          <a:p>
            <a:pPr indent="-304800" lvl="1" marL="914400" marR="0" rtl="0" algn="l">
              <a:lnSpc>
                <a:spcPct val="100000"/>
              </a:lnSpc>
              <a:spcBef>
                <a:spcPts val="0"/>
              </a:spcBef>
              <a:spcAft>
                <a:spcPts val="0"/>
              </a:spcAft>
              <a:buClr>
                <a:schemeClr val="dk1"/>
              </a:buClr>
              <a:buSzPts val="1200"/>
              <a:buFont typeface="Arial"/>
              <a:buChar char="-"/>
            </a:pPr>
            <a:r>
              <a:rPr b="0" i="0" lang="de" sz="1400" u="none" cap="none" strike="noStrike">
                <a:solidFill>
                  <a:schemeClr val="dk1"/>
                </a:solidFill>
                <a:latin typeface="Arial"/>
                <a:ea typeface="Arial"/>
                <a:cs typeface="Arial"/>
                <a:sym typeface="Arial"/>
              </a:rPr>
              <a:t>Das Programm soll erst enden, wenn der Nutzer als Namen-Parameter den String “quit” übergibt, ansonsten immer nach dem nächsten Namen fragen.</a:t>
            </a:r>
            <a:endParaRPr b="0" i="0" sz="14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 sz="1400" u="none" cap="none" strike="noStrike">
                <a:solidFill>
                  <a:schemeClr val="dk1"/>
                </a:solidFill>
                <a:latin typeface="Arial"/>
                <a:ea typeface="Arial"/>
                <a:cs typeface="Arial"/>
                <a:sym typeface="Arial"/>
              </a:rPr>
              <a:t>Hinweis: Strings lassen sich nicht sinnvoll mit dem == Operator vergleichen (kommen wir später noch zu, wenn dich der Hintergrund jetzt interessiert, frag uns gerne). Strings vergleicht man mit der equals-Methode (“string1.equals(string2)” anstatt “string1 == string2”) </a:t>
            </a:r>
            <a:endParaRPr b="0" i="0" sz="14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de" sz="1400" u="none" cap="none" strike="noStrike">
                <a:solidFill>
                  <a:schemeClr val="dk1"/>
                </a:solidFill>
                <a:latin typeface="Arial"/>
                <a:ea typeface="Arial"/>
                <a:cs typeface="Arial"/>
                <a:sym typeface="Arial"/>
              </a:rPr>
              <a:t>optional: Falls der übergebene Name sich nicht in dem Array befindet soll der Name zum Datensatz hinzugefügt werden (Vorsicht: Arrays haben eine fixe Länge, also musst du hier etwas überlegen. Frag uns gerne, wenn du hier nicht weiterkommst.)</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23850" lvl="0" marL="457200" marR="0" rtl="0" algn="l">
              <a:lnSpc>
                <a:spcPct val="100000"/>
              </a:lnSpc>
              <a:spcBef>
                <a:spcPts val="32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Arrays</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Deklaration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Nutzung</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Mehrdimensionale Arrays</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Schleifen</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while &amp; do-while</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for &amp; forEach</a:t>
            </a:r>
            <a:endParaRPr b="0" i="0" sz="1500" u="none" cap="none" strike="noStrike">
              <a:solidFill>
                <a:schemeClr val="dk1"/>
              </a:solidFill>
              <a:latin typeface="Arial"/>
              <a:ea typeface="Arial"/>
              <a:cs typeface="Arial"/>
              <a:sym typeface="Arial"/>
            </a:endParaRPr>
          </a:p>
          <a:p>
            <a:pPr indent="-323850" lvl="1" marL="914400" marR="0" rtl="0" algn="l">
              <a:lnSpc>
                <a:spcPct val="100000"/>
              </a:lnSpc>
              <a:spcBef>
                <a:spcPts val="0"/>
              </a:spcBef>
              <a:spcAft>
                <a:spcPts val="0"/>
              </a:spcAft>
              <a:buClr>
                <a:schemeClr val="dk1"/>
              </a:buClr>
              <a:buSzPts val="1500"/>
              <a:buFont typeface="Noto Sans Symbols"/>
              <a:buAutoNum type="arabicPeriod"/>
            </a:pPr>
            <a:r>
              <a:rPr b="0" i="0" lang="de" sz="1500" u="none" cap="none" strike="noStrike">
                <a:solidFill>
                  <a:schemeClr val="dk1"/>
                </a:solidFill>
                <a:latin typeface="Arial"/>
                <a:ea typeface="Arial"/>
                <a:cs typeface="Arial"/>
                <a:sym typeface="Arial"/>
              </a:rPr>
              <a:t>break &amp; continu</a:t>
            </a:r>
            <a:r>
              <a:rPr lang="de" sz="1500"/>
              <a:t>e</a:t>
            </a:r>
            <a:endParaRPr sz="1500"/>
          </a:p>
          <a:p>
            <a:pPr indent="0" lvl="0" marL="91440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Fragen</a:t>
            </a:r>
            <a:br>
              <a:rPr b="0" i="0" lang="de" sz="1500" u="none" cap="none" strike="noStrike">
                <a:solidFill>
                  <a:schemeClr val="dk1"/>
                </a:solidFill>
                <a:latin typeface="Arial"/>
                <a:ea typeface="Arial"/>
                <a:cs typeface="Arial"/>
                <a:sym typeface="Arial"/>
              </a:rPr>
            </a:br>
            <a:endParaRPr b="0"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AutoNum type="arabicPeriod"/>
            </a:pPr>
            <a:r>
              <a:rPr b="0" i="0" lang="de" sz="1500" u="none" cap="none" strike="noStrike">
                <a:solidFill>
                  <a:schemeClr val="dk1"/>
                </a:solidFill>
                <a:latin typeface="Arial"/>
                <a:ea typeface="Arial"/>
                <a:cs typeface="Arial"/>
                <a:sym typeface="Arial"/>
              </a:rPr>
              <a:t>Übungsaufgabe</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Deklaration von Arrays </a:t>
            </a:r>
            <a:endParaRPr/>
          </a:p>
        </p:txBody>
      </p:sp>
      <p:sp>
        <p:nvSpPr>
          <p:cNvPr id="97" name="Google Shape;97;p18"/>
          <p:cNvSpPr/>
          <p:nvPr>
            <p:ph idx="2" type="chart"/>
          </p:nvPr>
        </p:nvSpPr>
        <p:spPr>
          <a:xfrm>
            <a:off x="431800" y="66279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sind Listen von statischer Länge und festgelegtem Datentyp. Arrays werden durch eckige Klammern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Array-Variablen können nur Arrays dieses Datentyps zugewiesen werden. Man kann ein leeres, oder ein bereits gefülltes Array zuweisen. Während bei gefüllten Arrays die Länge automatisch ermittelt wird muss man bei leeren Arrays die Länge angeben.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3660963" y="1464050"/>
            <a:ext cx="1822075" cy="2957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2319600" y="3740850"/>
            <a:ext cx="4600101" cy="567000"/>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052288" y="2935391"/>
            <a:ext cx="3039434" cy="4774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Nutzung von Arrays</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auf bestimmte Stellen des Arrays erfolgt wieder mit eckigen Klammern. Innerhalb der Klammern wird die Position (beginnend mit  0) des gewünschten Elements übergeben. So kann man Daten aus dem Array erhalten und dieses manipulieren.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Übergibt man einen Index, der nicht existiert, so wird eine ArrayIndexOutOfBoundsException geworfen.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1488813" y="1787400"/>
            <a:ext cx="6261676" cy="264350"/>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488813" y="2358375"/>
            <a:ext cx="6261674" cy="307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Mehrdimensionale Arrays</a:t>
            </a:r>
            <a:endParaRPr/>
          </a:p>
        </p:txBody>
      </p:sp>
      <p:sp>
        <p:nvSpPr>
          <p:cNvPr id="114" name="Google Shape;114;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Arrays können beliebig viele Dimensionen haben und können so Matritzen, Datenwürfel und vieles weitere darstellen. Die Dimension wird durch die Anzahl der eckigen Klammern bestimmt.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Zugriff funktioniert analog zu den eindimensionalen Arrays.</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2459088" y="1522725"/>
            <a:ext cx="4225825" cy="480725"/>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1051800" y="3156729"/>
            <a:ext cx="7199977" cy="480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2.1. while &amp; do-while</a:t>
            </a:r>
            <a:endParaRPr/>
          </a:p>
        </p:txBody>
      </p:sp>
      <p:pic>
        <p:nvPicPr>
          <p:cNvPr id="122" name="Google Shape;122;p21"/>
          <p:cNvPicPr preferRelativeResize="0"/>
          <p:nvPr/>
        </p:nvPicPr>
        <p:blipFill rotWithShape="1">
          <a:blip r:embed="rId3">
            <a:alphaModFix/>
          </a:blip>
          <a:srcRect b="0" l="0" r="0" t="0"/>
          <a:stretch/>
        </p:blipFill>
        <p:spPr>
          <a:xfrm>
            <a:off x="431825" y="1449850"/>
            <a:ext cx="3617525" cy="1360825"/>
          </a:xfrm>
          <a:prstGeom prst="rect">
            <a:avLst/>
          </a:prstGeom>
          <a:noFill/>
          <a:ln>
            <a:noFill/>
          </a:ln>
        </p:spPr>
      </p:pic>
      <p:pic>
        <p:nvPicPr>
          <p:cNvPr id="123" name="Google Shape;123;p21"/>
          <p:cNvPicPr preferRelativeResize="0"/>
          <p:nvPr/>
        </p:nvPicPr>
        <p:blipFill rotWithShape="1">
          <a:blip r:embed="rId4">
            <a:alphaModFix/>
          </a:blip>
          <a:srcRect b="0" l="0" r="0" t="0"/>
          <a:stretch/>
        </p:blipFill>
        <p:spPr>
          <a:xfrm>
            <a:off x="4911076" y="1449850"/>
            <a:ext cx="3896424" cy="1360825"/>
          </a:xfrm>
          <a:prstGeom prst="rect">
            <a:avLst/>
          </a:prstGeom>
          <a:noFill/>
          <a:ln>
            <a:noFill/>
          </a:ln>
        </p:spPr>
      </p:pic>
      <p:sp>
        <p:nvSpPr>
          <p:cNvPr id="124" name="Google Shape;124;p21"/>
          <p:cNvSpPr txBox="1"/>
          <p:nvPr/>
        </p:nvSpPr>
        <p:spPr>
          <a:xfrm>
            <a:off x="431575" y="2918750"/>
            <a:ext cx="36174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Der Programmcode innerhalb der geschweiften Klammern wird ausgeführt, solange die Bedingung erfüllt ist</a:t>
            </a:r>
            <a:endParaRPr b="0" i="0" sz="1600" u="none" cap="none" strike="noStrike">
              <a:solidFill>
                <a:srgbClr val="000000"/>
              </a:solidFill>
              <a:latin typeface="Arial"/>
              <a:ea typeface="Arial"/>
              <a:cs typeface="Arial"/>
              <a:sym typeface="Arial"/>
            </a:endParaRPr>
          </a:p>
        </p:txBody>
      </p:sp>
      <p:cxnSp>
        <p:nvCxnSpPr>
          <p:cNvPr id="125" name="Google Shape;125;p21"/>
          <p:cNvCxnSpPr/>
          <p:nvPr/>
        </p:nvCxnSpPr>
        <p:spPr>
          <a:xfrm flipH="1" rot="5400000">
            <a:off x="2229225" y="2222200"/>
            <a:ext cx="1626600" cy="997800"/>
          </a:xfrm>
          <a:prstGeom prst="curvedConnector3">
            <a:avLst>
              <a:gd fmla="val 107131" name="adj1"/>
            </a:avLst>
          </a:prstGeom>
          <a:noFill/>
          <a:ln cap="flat" cmpd="sng" w="9525">
            <a:solidFill>
              <a:srgbClr val="FF0000"/>
            </a:solidFill>
            <a:prstDash val="solid"/>
            <a:round/>
            <a:headEnd len="sm" w="sm" type="none"/>
            <a:tailEnd len="med" w="med" type="triangle"/>
          </a:ln>
        </p:spPr>
      </p:cxnSp>
      <p:sp>
        <p:nvSpPr>
          <p:cNvPr id="126" name="Google Shape;126;p21"/>
          <p:cNvSpPr txBox="1"/>
          <p:nvPr/>
        </p:nvSpPr>
        <p:spPr>
          <a:xfrm>
            <a:off x="4868925" y="2918750"/>
            <a:ext cx="3617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Sehr ähnlich zur while-Schleife.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Wichtiger Unterschied: Die erste Iteration ist unabhängig von der Beschaffenheit der Bedingung garantiert. Das kann in einigen Anwendungsfällen sinnvoll sein.</a:t>
            </a:r>
            <a:endParaRPr b="0" i="0" sz="1600" u="none" cap="none" strike="noStrike">
              <a:solidFill>
                <a:srgbClr val="000000"/>
              </a:solidFill>
              <a:latin typeface="Arial"/>
              <a:ea typeface="Arial"/>
              <a:cs typeface="Arial"/>
              <a:sym typeface="Arial"/>
            </a:endParaRPr>
          </a:p>
        </p:txBody>
      </p:sp>
      <p:sp>
        <p:nvSpPr>
          <p:cNvPr id="127" name="Google Shape;127;p21"/>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while</a:t>
            </a:r>
            <a:endParaRPr b="0" i="0" sz="1400" u="none" cap="none" strike="noStrike">
              <a:solidFill>
                <a:srgbClr val="000000"/>
              </a:solidFill>
              <a:latin typeface="Arial"/>
              <a:ea typeface="Arial"/>
              <a:cs typeface="Arial"/>
              <a:sym typeface="Arial"/>
            </a:endParaRPr>
          </a:p>
        </p:txBody>
      </p:sp>
      <p:sp>
        <p:nvSpPr>
          <p:cNvPr id="128" name="Google Shape;128;p21"/>
          <p:cNvSpPr txBox="1"/>
          <p:nvPr/>
        </p:nvSpPr>
        <p:spPr>
          <a:xfrm>
            <a:off x="49110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do-while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2.2. for &amp; forEach</a:t>
            </a:r>
            <a:endParaRPr/>
          </a:p>
        </p:txBody>
      </p:sp>
      <p:pic>
        <p:nvPicPr>
          <p:cNvPr id="134" name="Google Shape;134;p22"/>
          <p:cNvPicPr preferRelativeResize="0"/>
          <p:nvPr/>
        </p:nvPicPr>
        <p:blipFill rotWithShape="1">
          <a:blip r:embed="rId3">
            <a:alphaModFix/>
          </a:blip>
          <a:srcRect b="0" l="0" r="0" t="0"/>
          <a:stretch/>
        </p:blipFill>
        <p:spPr>
          <a:xfrm>
            <a:off x="431800" y="1474372"/>
            <a:ext cx="3617399" cy="586804"/>
          </a:xfrm>
          <a:prstGeom prst="rect">
            <a:avLst/>
          </a:prstGeom>
          <a:noFill/>
          <a:ln>
            <a:noFill/>
          </a:ln>
        </p:spPr>
      </p:pic>
      <p:sp>
        <p:nvSpPr>
          <p:cNvPr id="135" name="Google Shape;135;p22"/>
          <p:cNvSpPr txBox="1"/>
          <p:nvPr/>
        </p:nvSpPr>
        <p:spPr>
          <a:xfrm>
            <a:off x="431575"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a:t>
            </a:r>
            <a:endParaRPr b="0" i="0" sz="1400" u="none" cap="none" strike="noStrike">
              <a:solidFill>
                <a:srgbClr val="000000"/>
              </a:solidFill>
              <a:latin typeface="Arial"/>
              <a:ea typeface="Arial"/>
              <a:cs typeface="Arial"/>
              <a:sym typeface="Arial"/>
            </a:endParaRPr>
          </a:p>
        </p:txBody>
      </p:sp>
      <p:sp>
        <p:nvSpPr>
          <p:cNvPr id="136" name="Google Shape;136;p22"/>
          <p:cNvSpPr txBox="1"/>
          <p:nvPr/>
        </p:nvSpPr>
        <p:spPr>
          <a:xfrm>
            <a:off x="431575" y="2258250"/>
            <a:ext cx="3617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For-Schleifen haben eine </a:t>
            </a:r>
            <a:r>
              <a:rPr b="1" i="0" lang="de" sz="1600" u="none" cap="none" strike="noStrike">
                <a:solidFill>
                  <a:srgbClr val="000000"/>
                </a:solidFill>
                <a:latin typeface="Arial"/>
                <a:ea typeface="Arial"/>
                <a:cs typeface="Arial"/>
                <a:sym typeface="Arial"/>
              </a:rPr>
              <a:t>Iterator-Variable</a:t>
            </a:r>
            <a:r>
              <a:rPr b="0" i="0" lang="de" sz="1600" u="none" cap="none" strike="noStrike">
                <a:solidFill>
                  <a:srgbClr val="000000"/>
                </a:solidFill>
                <a:latin typeface="Arial"/>
                <a:ea typeface="Arial"/>
                <a:cs typeface="Arial"/>
                <a:sym typeface="Arial"/>
              </a:rPr>
              <a:t>, eine </a:t>
            </a:r>
            <a:r>
              <a:rPr b="1" i="0" lang="de" sz="1600" u="none" cap="none" strike="noStrike">
                <a:solidFill>
                  <a:srgbClr val="000000"/>
                </a:solidFill>
                <a:latin typeface="Arial"/>
                <a:ea typeface="Arial"/>
                <a:cs typeface="Arial"/>
                <a:sym typeface="Arial"/>
              </a:rPr>
              <a:t>Bedingung </a:t>
            </a:r>
            <a:r>
              <a:rPr b="0" i="0" lang="de" sz="1600" u="none" cap="none" strike="noStrike">
                <a:solidFill>
                  <a:srgbClr val="000000"/>
                </a:solidFill>
                <a:latin typeface="Arial"/>
                <a:ea typeface="Arial"/>
                <a:cs typeface="Arial"/>
                <a:sym typeface="Arial"/>
              </a:rPr>
              <a:t>und einen </a:t>
            </a:r>
            <a:r>
              <a:rPr b="1" i="0" lang="de" sz="1600" u="none" cap="none" strike="noStrike">
                <a:solidFill>
                  <a:srgbClr val="000000"/>
                </a:solidFill>
                <a:latin typeface="Arial"/>
                <a:ea typeface="Arial"/>
                <a:cs typeface="Arial"/>
                <a:sym typeface="Arial"/>
              </a:rPr>
              <a:t>Inkrementor/ Dekrementor</a:t>
            </a:r>
            <a:r>
              <a:rPr b="0" i="0" lang="de"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nächste Iteration wird nur bei Erfüllung der Bedingung durchgeführt.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Die Inkrementor-Anweisung wird nach Ausführung des Block ausgeführt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137" name="Google Shape;137;p22"/>
          <p:cNvCxnSpPr/>
          <p:nvPr/>
        </p:nvCxnSpPr>
        <p:spPr>
          <a:xfrm flipH="1" rot="5400000">
            <a:off x="2578800" y="1960450"/>
            <a:ext cx="801000" cy="4497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38" name="Google Shape;138;p22"/>
          <p:cNvCxnSpPr/>
          <p:nvPr/>
        </p:nvCxnSpPr>
        <p:spPr>
          <a:xfrm rot="-5400000">
            <a:off x="2220425" y="1847925"/>
            <a:ext cx="1061100" cy="976800"/>
          </a:xfrm>
          <a:prstGeom prst="curvedConnector3">
            <a:avLst>
              <a:gd fmla="val 50000" name="adj1"/>
            </a:avLst>
          </a:prstGeom>
          <a:noFill/>
          <a:ln cap="flat" cmpd="sng" w="9525">
            <a:solidFill>
              <a:srgbClr val="FF0000"/>
            </a:solidFill>
            <a:prstDash val="solid"/>
            <a:round/>
            <a:headEnd len="sm" w="sm" type="none"/>
            <a:tailEnd len="med" w="med" type="triangle"/>
          </a:ln>
        </p:spPr>
      </p:cxnSp>
      <p:cxnSp>
        <p:nvCxnSpPr>
          <p:cNvPr id="139" name="Google Shape;139;p22"/>
          <p:cNvCxnSpPr/>
          <p:nvPr/>
        </p:nvCxnSpPr>
        <p:spPr>
          <a:xfrm flipH="1" rot="5400000">
            <a:off x="906450" y="2171225"/>
            <a:ext cx="843300" cy="56100"/>
          </a:xfrm>
          <a:prstGeom prst="curvedConnector3">
            <a:avLst>
              <a:gd fmla="val 50000" name="adj1"/>
            </a:avLst>
          </a:prstGeom>
          <a:noFill/>
          <a:ln cap="flat" cmpd="sng" w="9525">
            <a:solidFill>
              <a:srgbClr val="FF0000"/>
            </a:solidFill>
            <a:prstDash val="solid"/>
            <a:round/>
            <a:headEnd len="sm" w="sm" type="none"/>
            <a:tailEnd len="med" w="med" type="triangle"/>
          </a:ln>
        </p:spPr>
      </p:cxnSp>
      <p:pic>
        <p:nvPicPr>
          <p:cNvPr id="140" name="Google Shape;140;p22"/>
          <p:cNvPicPr preferRelativeResize="0"/>
          <p:nvPr/>
        </p:nvPicPr>
        <p:blipFill rotWithShape="1">
          <a:blip r:embed="rId4">
            <a:alphaModFix/>
          </a:blip>
          <a:srcRect b="0" l="0" r="0" t="0"/>
          <a:stretch/>
        </p:blipFill>
        <p:spPr>
          <a:xfrm>
            <a:off x="5190100" y="1474375"/>
            <a:ext cx="3617401" cy="867799"/>
          </a:xfrm>
          <a:prstGeom prst="rect">
            <a:avLst/>
          </a:prstGeom>
          <a:noFill/>
          <a:ln>
            <a:noFill/>
          </a:ln>
        </p:spPr>
      </p:pic>
      <p:sp>
        <p:nvSpPr>
          <p:cNvPr id="141" name="Google Shape;141;p22"/>
          <p:cNvSpPr txBox="1"/>
          <p:nvPr/>
        </p:nvSpPr>
        <p:spPr>
          <a:xfrm>
            <a:off x="5190100" y="941575"/>
            <a:ext cx="3617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de" sz="1400" u="none" cap="none" strike="noStrike">
                <a:solidFill>
                  <a:srgbClr val="000000"/>
                </a:solidFill>
                <a:latin typeface="Arial"/>
                <a:ea typeface="Arial"/>
                <a:cs typeface="Arial"/>
                <a:sym typeface="Arial"/>
              </a:rPr>
              <a:t>forEach</a:t>
            </a:r>
            <a:endParaRPr b="0" i="0" sz="1400" u="none" cap="none" strike="noStrike">
              <a:solidFill>
                <a:srgbClr val="000000"/>
              </a:solidFill>
              <a:latin typeface="Arial"/>
              <a:ea typeface="Arial"/>
              <a:cs typeface="Arial"/>
              <a:sym typeface="Arial"/>
            </a:endParaRPr>
          </a:p>
        </p:txBody>
      </p:sp>
      <p:sp>
        <p:nvSpPr>
          <p:cNvPr id="142" name="Google Shape;142;p22"/>
          <p:cNvSpPr txBox="1"/>
          <p:nvPr/>
        </p:nvSpPr>
        <p:spPr>
          <a:xfrm>
            <a:off x="5190100" y="2474775"/>
            <a:ext cx="36174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de" sz="1600" u="none" cap="none" strike="noStrike">
                <a:solidFill>
                  <a:srgbClr val="000000"/>
                </a:solidFill>
                <a:latin typeface="Arial"/>
                <a:ea typeface="Arial"/>
                <a:cs typeface="Arial"/>
                <a:sym typeface="Arial"/>
              </a:rPr>
              <a:t>Über Objekte, die das Interface </a:t>
            </a:r>
            <a:r>
              <a:rPr b="0" i="1" lang="de" sz="1600" u="none" cap="none" strike="noStrike">
                <a:solidFill>
                  <a:srgbClr val="000000"/>
                </a:solidFill>
                <a:latin typeface="Arial"/>
                <a:ea typeface="Arial"/>
                <a:cs typeface="Arial"/>
                <a:sym typeface="Arial"/>
              </a:rPr>
              <a:t>Iterable</a:t>
            </a:r>
            <a:r>
              <a:rPr b="0" i="0" lang="de" sz="1600" u="none" cap="none" strike="noStrike">
                <a:solidFill>
                  <a:srgbClr val="000000"/>
                </a:solidFill>
                <a:latin typeface="Arial"/>
                <a:ea typeface="Arial"/>
                <a:cs typeface="Arial"/>
                <a:sym typeface="Arial"/>
              </a:rPr>
              <a:t> implementieren (mehr dazu später) kann man ohne Iterator-Variable iterieren. Jedoch kann man das Array, wenn es aus primitiven Datentypen besteht, nicht manipulieren (“Pass by Value”, auch dazu später mehr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2.3. break &amp; continue</a:t>
            </a:r>
            <a:endParaRPr/>
          </a:p>
        </p:txBody>
      </p:sp>
      <p:sp>
        <p:nvSpPr>
          <p:cNvPr id="148" name="Google Shape;148;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1" i="0" lang="de" sz="1600" u="none" cap="none" strike="noStrike">
                <a:solidFill>
                  <a:schemeClr val="dk1"/>
                </a:solidFill>
                <a:latin typeface="Arial"/>
                <a:ea typeface="Arial"/>
                <a:cs typeface="Arial"/>
                <a:sym typeface="Arial"/>
              </a:rPr>
              <a:t>break;</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Kann in Schleifen und switch-case-Statements verwendet werden</a:t>
            </a:r>
            <a:endParaRPr b="1"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Kontrollstruktur wird an der Stelle beendet. Es wird bei dem Programmcode nach der Kontrollstruktur weiter gelesen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mit dem break-Statement springt man immer nur aus der innersten Schleife raus.</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de" sz="1600" u="none" cap="none" strike="noStrike">
                <a:solidFill>
                  <a:schemeClr val="dk1"/>
                </a:solidFill>
                <a:latin typeface="Arial"/>
                <a:ea typeface="Arial"/>
                <a:cs typeface="Arial"/>
                <a:sym typeface="Arial"/>
              </a:rPr>
              <a:t>continue;</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Kann nur in Schleifen verwendet werden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Es wird direkt mit der nächsten Iteration der Schleife begonnen, ohne den weiteren Programmcode der aktuellen Iteration auszuführen.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mit dem continue-Statement springt man in die nächste Iteration der innersten Schleife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54" name="Google Shape;154;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