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a981490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a981490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a98149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a98149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a98149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a98149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a981490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a981490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aa981490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aa981490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a98149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a98149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aa98149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aa981490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a98149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a98149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06 -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Abstrakte Klassen</a:t>
            </a:r>
            <a:br>
              <a:rPr lang="de"/>
            </a:br>
            <a:endParaRPr/>
          </a:p>
          <a:p>
            <a:pPr indent="-330200" lvl="0" marL="457200" rtl="0" algn="l">
              <a:spcBef>
                <a:spcPts val="0"/>
              </a:spcBef>
              <a:spcAft>
                <a:spcPts val="0"/>
              </a:spcAft>
              <a:buSzPts val="1600"/>
              <a:buAutoNum type="arabicPeriod"/>
            </a:pPr>
            <a:r>
              <a:rPr lang="de"/>
              <a:t>Interfaces</a:t>
            </a:r>
            <a:br>
              <a:rPr lang="de"/>
            </a:br>
            <a:endParaRPr/>
          </a:p>
          <a:p>
            <a:pPr indent="-330200" lvl="0" marL="457200" rtl="0" algn="l">
              <a:spcBef>
                <a:spcPts val="0"/>
              </a:spcBef>
              <a:spcAft>
                <a:spcPts val="0"/>
              </a:spcAft>
              <a:buSzPts val="1600"/>
              <a:buAutoNum type="arabicPeriod"/>
            </a:pPr>
            <a:r>
              <a:rPr lang="de"/>
              <a:t>Vergleich</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werden durch das Schlüsselwort “abstract” gekennzeichnet</a:t>
            </a:r>
            <a:br>
              <a:rPr lang="de"/>
            </a:br>
            <a:br>
              <a:rPr lang="de"/>
            </a:br>
            <a:br>
              <a:rPr lang="de"/>
            </a:br>
            <a:br>
              <a:rPr lang="de"/>
            </a:br>
            <a:endParaRPr/>
          </a:p>
          <a:p>
            <a:pPr indent="-317500" lvl="0" marL="457200" rtl="0" algn="l">
              <a:spcBef>
                <a:spcPts val="0"/>
              </a:spcBef>
              <a:spcAft>
                <a:spcPts val="0"/>
              </a:spcAft>
              <a:buSzPts val="1400"/>
              <a:buChar char="●"/>
            </a:pPr>
            <a:r>
              <a:rPr lang="de"/>
              <a:t>Abstrakte Klassen können sowohl abstrakte, als auch konkrete Methoden und Funktionen enthalten</a:t>
            </a:r>
            <a:br>
              <a:rPr lang="de"/>
            </a:br>
            <a:br>
              <a:rPr lang="de"/>
            </a:br>
            <a:br>
              <a:rPr lang="de"/>
            </a:br>
            <a:br>
              <a:rPr lang="de"/>
            </a:br>
            <a:endParaRPr/>
          </a:p>
          <a:p>
            <a:pPr indent="-317500" lvl="0" marL="457200" rtl="0" algn="l">
              <a:spcBef>
                <a:spcPts val="0"/>
              </a:spcBef>
              <a:spcAft>
                <a:spcPts val="0"/>
              </a:spcAft>
              <a:buSzPts val="1400"/>
              <a:buChar char="●"/>
            </a:pPr>
            <a:r>
              <a:rPr lang="de"/>
              <a:t>Abstrakte Klassen </a:t>
            </a:r>
            <a:r>
              <a:rPr b="1" lang="de"/>
              <a:t>können nicht instanziiert werden</a:t>
            </a:r>
            <a:r>
              <a:rPr lang="de"/>
              <a:t>, können aber einen Konstruktor haben, der dann von der konkreten Subklasse aufgerufen wird. Wird ein Konstruktor definiert, muss dieser von allen erbenden Klassen aufgerufen werden - auch von abstrakten erbenden Klassen.</a:t>
            </a:r>
            <a:endParaRPr/>
          </a:p>
        </p:txBody>
      </p:sp>
      <p:pic>
        <p:nvPicPr>
          <p:cNvPr id="98" name="Google Shape;98;p18"/>
          <p:cNvPicPr preferRelativeResize="0"/>
          <p:nvPr/>
        </p:nvPicPr>
        <p:blipFill>
          <a:blip r:embed="rId3">
            <a:alphaModFix/>
          </a:blip>
          <a:stretch>
            <a:fillRect/>
          </a:stretch>
        </p:blipFill>
        <p:spPr>
          <a:xfrm>
            <a:off x="1131725" y="2662651"/>
            <a:ext cx="2613900" cy="402875"/>
          </a:xfrm>
          <a:prstGeom prst="rect">
            <a:avLst/>
          </a:prstGeom>
          <a:noFill/>
          <a:ln>
            <a:noFill/>
          </a:ln>
        </p:spPr>
      </p:pic>
      <p:pic>
        <p:nvPicPr>
          <p:cNvPr id="99" name="Google Shape;99;p18"/>
          <p:cNvPicPr preferRelativeResize="0"/>
          <p:nvPr/>
        </p:nvPicPr>
        <p:blipFill>
          <a:blip r:embed="rId4">
            <a:alphaModFix/>
          </a:blip>
          <a:stretch>
            <a:fillRect/>
          </a:stretch>
        </p:blipFill>
        <p:spPr>
          <a:xfrm>
            <a:off x="4408750" y="2331600"/>
            <a:ext cx="3063699" cy="851025"/>
          </a:xfrm>
          <a:prstGeom prst="rect">
            <a:avLst/>
          </a:prstGeom>
          <a:noFill/>
          <a:ln>
            <a:noFill/>
          </a:ln>
        </p:spPr>
      </p:pic>
      <p:pic>
        <p:nvPicPr>
          <p:cNvPr id="100" name="Google Shape;100;p18"/>
          <p:cNvPicPr preferRelativeResize="0"/>
          <p:nvPr/>
        </p:nvPicPr>
        <p:blipFill>
          <a:blip r:embed="rId5">
            <a:alphaModFix/>
          </a:blip>
          <a:stretch>
            <a:fillRect/>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können in eigenen konkreten Methoden bereits die abstrakten Methoden nutzen, da instanziierbare Subklassen die Methode konkretisieren </a:t>
            </a:r>
            <a:r>
              <a:rPr b="1" lang="de"/>
              <a:t>müssen</a:t>
            </a:r>
            <a:r>
              <a:rPr lang="de"/>
              <a:t>.</a:t>
            </a:r>
            <a:br>
              <a:rPr lang="de"/>
            </a:br>
            <a:br>
              <a:rPr lang="de"/>
            </a:br>
            <a:br>
              <a:rPr lang="de"/>
            </a:br>
            <a:endParaRPr/>
          </a:p>
          <a:p>
            <a:pPr indent="-317500" lvl="0" marL="457200" rtl="0" algn="l">
              <a:spcBef>
                <a:spcPts val="0"/>
              </a:spcBef>
              <a:spcAft>
                <a:spcPts val="0"/>
              </a:spcAft>
              <a:buSzPts val="1400"/>
              <a:buChar char="●"/>
            </a:pPr>
            <a:r>
              <a:rPr lang="de"/>
              <a:t>Die Subklassen von abstrakten Klassen müssen entweder die abstrakten Methoden der Superklasse konkretisieren </a:t>
            </a:r>
            <a:r>
              <a:rPr lang="de"/>
              <a:t>...</a:t>
            </a:r>
            <a:r>
              <a:rPr lang="de"/>
              <a:t>.</a:t>
            </a:r>
            <a:br>
              <a:rPr lang="de"/>
            </a:br>
            <a:br>
              <a:rPr lang="de"/>
            </a:br>
            <a:br>
              <a:rPr lang="de"/>
            </a:br>
            <a:br>
              <a:rPr lang="de"/>
            </a:br>
            <a:endParaRPr/>
          </a:p>
          <a:p>
            <a:pPr indent="-317500" lvl="0" marL="457200" rtl="0" algn="l">
              <a:spcBef>
                <a:spcPts val="0"/>
              </a:spcBef>
              <a:spcAft>
                <a:spcPts val="0"/>
              </a:spcAft>
              <a:buSzPts val="1400"/>
              <a:buChar char="●"/>
            </a:pPr>
            <a:r>
              <a:rPr lang="de"/>
              <a:t>… oder selber abstrakt sein:</a:t>
            </a:r>
            <a:br>
              <a:rPr lang="de"/>
            </a:br>
            <a:br>
              <a:rPr lang="de"/>
            </a:br>
            <a:r>
              <a:rPr lang="de"/>
              <a:t>in diesem Fall müssen Subklassen von Polygon dann die abstrakte Methode von Shape überschreiben.</a:t>
            </a:r>
            <a:endParaRPr/>
          </a:p>
        </p:txBody>
      </p:sp>
      <p:pic>
        <p:nvPicPr>
          <p:cNvPr id="107" name="Google Shape;107;p19"/>
          <p:cNvPicPr preferRelativeResize="0"/>
          <p:nvPr/>
        </p:nvPicPr>
        <p:blipFill>
          <a:blip r:embed="rId3">
            <a:alphaModFix/>
          </a:blip>
          <a:stretch>
            <a:fillRect/>
          </a:stretch>
        </p:blipFill>
        <p:spPr>
          <a:xfrm>
            <a:off x="2613438" y="1314375"/>
            <a:ext cx="3917124" cy="638425"/>
          </a:xfrm>
          <a:prstGeom prst="rect">
            <a:avLst/>
          </a:prstGeom>
          <a:noFill/>
          <a:ln>
            <a:noFill/>
          </a:ln>
        </p:spPr>
      </p:pic>
      <p:pic>
        <p:nvPicPr>
          <p:cNvPr id="108" name="Google Shape;108;p19"/>
          <p:cNvPicPr preferRelativeResize="0"/>
          <p:nvPr/>
        </p:nvPicPr>
        <p:blipFill>
          <a:blip r:embed="rId4">
            <a:alphaModFix/>
          </a:blip>
          <a:stretch>
            <a:fillRect/>
          </a:stretch>
        </p:blipFill>
        <p:spPr>
          <a:xfrm>
            <a:off x="1209750" y="2571750"/>
            <a:ext cx="3143725" cy="756825"/>
          </a:xfrm>
          <a:prstGeom prst="rect">
            <a:avLst/>
          </a:prstGeom>
          <a:noFill/>
          <a:ln>
            <a:noFill/>
          </a:ln>
        </p:spPr>
      </p:pic>
      <p:pic>
        <p:nvPicPr>
          <p:cNvPr id="109" name="Google Shape;109;p19"/>
          <p:cNvPicPr preferRelativeResize="0"/>
          <p:nvPr/>
        </p:nvPicPr>
        <p:blipFill>
          <a:blip r:embed="rId5">
            <a:alphaModFix/>
          </a:blip>
          <a:stretch>
            <a:fillRect/>
          </a:stretch>
        </p:blipFill>
        <p:spPr>
          <a:xfrm>
            <a:off x="5215425" y="2571750"/>
            <a:ext cx="2201672" cy="756825"/>
          </a:xfrm>
          <a:prstGeom prst="rect">
            <a:avLst/>
          </a:prstGeom>
          <a:noFill/>
          <a:ln>
            <a:noFill/>
          </a:ln>
        </p:spPr>
      </p:pic>
      <p:pic>
        <p:nvPicPr>
          <p:cNvPr id="110" name="Google Shape;110;p19"/>
          <p:cNvPicPr preferRelativeResize="0"/>
          <p:nvPr/>
        </p:nvPicPr>
        <p:blipFill>
          <a:blip r:embed="rId6">
            <a:alphaModFix/>
          </a:blip>
          <a:stretch>
            <a:fillRect/>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16" name="Google Shape;116;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Java Interfaces können auch abstrakte und konkrete Methoden definieren und werden durch das Schlüsselwort “interface” statt “class”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Klassen können mehrere Interfaces gleichzeitig implementieren…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Und müssen entweder die abstrakten Methoden des Interfaces konkretisieren, oder selber eine abstrakte Klasse sein.</a:t>
            </a:r>
            <a:endParaRPr/>
          </a:p>
        </p:txBody>
      </p:sp>
      <p:pic>
        <p:nvPicPr>
          <p:cNvPr id="117" name="Google Shape;117;p20"/>
          <p:cNvPicPr preferRelativeResize="0"/>
          <p:nvPr/>
        </p:nvPicPr>
        <p:blipFill>
          <a:blip r:embed="rId3">
            <a:alphaModFix/>
          </a:blip>
          <a:stretch>
            <a:fillRect/>
          </a:stretch>
        </p:blipFill>
        <p:spPr>
          <a:xfrm>
            <a:off x="431800" y="1336400"/>
            <a:ext cx="3454626" cy="1489075"/>
          </a:xfrm>
          <a:prstGeom prst="rect">
            <a:avLst/>
          </a:prstGeom>
          <a:noFill/>
          <a:ln>
            <a:noFill/>
          </a:ln>
        </p:spPr>
      </p:pic>
      <p:pic>
        <p:nvPicPr>
          <p:cNvPr id="118" name="Google Shape;118;p20"/>
          <p:cNvPicPr preferRelativeResize="0"/>
          <p:nvPr/>
        </p:nvPicPr>
        <p:blipFill>
          <a:blip r:embed="rId4">
            <a:alphaModFix/>
          </a:blip>
          <a:stretch>
            <a:fillRect/>
          </a:stretch>
        </p:blipFill>
        <p:spPr>
          <a:xfrm>
            <a:off x="4326100" y="1336400"/>
            <a:ext cx="3129925" cy="744250"/>
          </a:xfrm>
          <a:prstGeom prst="rect">
            <a:avLst/>
          </a:prstGeom>
          <a:noFill/>
          <a:ln>
            <a:noFill/>
          </a:ln>
        </p:spPr>
      </p:pic>
      <p:pic>
        <p:nvPicPr>
          <p:cNvPr id="119" name="Google Shape;119;p20"/>
          <p:cNvPicPr preferRelativeResize="0"/>
          <p:nvPr/>
        </p:nvPicPr>
        <p:blipFill>
          <a:blip r:embed="rId5">
            <a:alphaModFix/>
          </a:blip>
          <a:stretch>
            <a:fillRect/>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25" name="Google Shape;125;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default-Methoden können als solche einfach aufgerufen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317500" lvl="0" marL="457200" rtl="0" algn="l">
              <a:spcBef>
                <a:spcPts val="320"/>
              </a:spcBef>
              <a:spcAft>
                <a:spcPts val="0"/>
              </a:spcAft>
              <a:buSzPts val="1400"/>
              <a:buChar char="●"/>
            </a:pPr>
            <a:r>
              <a:rPr lang="de"/>
              <a:t>Interfaces haben - im Gegensatz zu abstrakten Klassen - keinen Zustand. Sie können zwar Konstanten, aber keine Attribute definieren.</a:t>
            </a:r>
            <a:endParaRPr/>
          </a:p>
        </p:txBody>
      </p:sp>
      <p:pic>
        <p:nvPicPr>
          <p:cNvPr id="126" name="Google Shape;126;p21"/>
          <p:cNvPicPr preferRelativeResize="0"/>
          <p:nvPr/>
        </p:nvPicPr>
        <p:blipFill>
          <a:blip r:embed="rId3">
            <a:alphaModFix/>
          </a:blip>
          <a:stretch>
            <a:fillRect/>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Vergleich</a:t>
            </a:r>
            <a:endParaRPr/>
          </a:p>
        </p:txBody>
      </p:sp>
      <p:sp>
        <p:nvSpPr>
          <p:cNvPr id="133" name="Google Shape;133;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Gemeinsame Vorteile von abstrakten Klassen und Interfaces sind:</a:t>
            </a:r>
            <a:endParaRPr/>
          </a:p>
          <a:p>
            <a:pPr indent="-317500" lvl="0" marL="457200" rtl="0" algn="l">
              <a:spcBef>
                <a:spcPts val="320"/>
              </a:spcBef>
              <a:spcAft>
                <a:spcPts val="0"/>
              </a:spcAft>
              <a:buSzPts val="1400"/>
              <a:buChar char="●"/>
            </a:pPr>
            <a:r>
              <a:rPr lang="de"/>
              <a:t>besser Organisation und Struktur des Codes, weniger Code durch Vererbung</a:t>
            </a:r>
            <a:endParaRPr/>
          </a:p>
          <a:p>
            <a:pPr indent="-317500" lvl="0" marL="457200" rtl="0" algn="l">
              <a:spcBef>
                <a:spcPts val="0"/>
              </a:spcBef>
              <a:spcAft>
                <a:spcPts val="0"/>
              </a:spcAft>
              <a:buSzPts val="1400"/>
              <a:buChar char="●"/>
            </a:pPr>
            <a:r>
              <a:rPr lang="de"/>
              <a:t>Erzwingen von bestimmten Schnittstellen</a:t>
            </a:r>
            <a:endParaRPr/>
          </a:p>
          <a:p>
            <a:pPr indent="-317500" lvl="0" marL="457200" rtl="0" algn="l">
              <a:spcBef>
                <a:spcPts val="0"/>
              </a:spcBef>
              <a:spcAft>
                <a:spcPts val="0"/>
              </a:spcAft>
              <a:buSzPts val="1400"/>
              <a:buChar char="●"/>
            </a:pPr>
            <a:r>
              <a:rPr lang="de"/>
              <a:t>Gemeinsamer Datentyp durch Abstraktion</a:t>
            </a:r>
            <a:endParaRPr/>
          </a:p>
          <a:p>
            <a:pPr indent="-330200" lvl="1" marL="914400" rtl="0" algn="l">
              <a:spcBef>
                <a:spcPts val="0"/>
              </a:spcBef>
              <a:spcAft>
                <a:spcPts val="0"/>
              </a:spcAft>
              <a:buSzPts val="1600"/>
              <a:buChar char="-"/>
            </a:pPr>
            <a:r>
              <a:rPr lang="de"/>
              <a:t>“Divisible[ ] x = new Divisible[100];”</a:t>
            </a:r>
            <a:endParaRPr/>
          </a:p>
          <a:p>
            <a:pPr indent="-330200" lvl="1" marL="914400" rtl="0" algn="l">
              <a:spcBef>
                <a:spcPts val="0"/>
              </a:spcBef>
              <a:spcAft>
                <a:spcPts val="0"/>
              </a:spcAft>
              <a:buSzPts val="1600"/>
              <a:buChar char="-"/>
            </a:pPr>
            <a:r>
              <a:rPr lang="de"/>
              <a:t>“Turnable y = new Rectangle(1.0,1.0,1.0,1.0);”</a:t>
            </a:r>
            <a:endParaRPr/>
          </a:p>
          <a:p>
            <a:pPr indent="0" lvl="0" marL="0" rtl="0" algn="l">
              <a:spcBef>
                <a:spcPts val="320"/>
              </a:spcBef>
              <a:spcAft>
                <a:spcPts val="0"/>
              </a:spcAft>
              <a:buNone/>
            </a:pPr>
            <a:r>
              <a:rPr lang="de"/>
              <a:t>Vorteil von Interfaces gegenüber abstrakten Klassen:</a:t>
            </a:r>
            <a:endParaRPr/>
          </a:p>
          <a:p>
            <a:pPr indent="-317500" lvl="0" marL="457200" rtl="0" algn="l">
              <a:spcBef>
                <a:spcPts val="320"/>
              </a:spcBef>
              <a:spcAft>
                <a:spcPts val="0"/>
              </a:spcAft>
              <a:buSzPts val="1400"/>
              <a:buChar char="●"/>
            </a:pPr>
            <a:r>
              <a:rPr lang="de"/>
              <a:t>Mehrere Interfaces sind implementierbar (manchmal sehr starkes Argument)</a:t>
            </a:r>
            <a:endParaRPr/>
          </a:p>
          <a:p>
            <a:pPr indent="0" lvl="0" marL="0" rtl="0" algn="l">
              <a:spcBef>
                <a:spcPts val="320"/>
              </a:spcBef>
              <a:spcAft>
                <a:spcPts val="0"/>
              </a:spcAft>
              <a:buNone/>
            </a:pPr>
            <a:r>
              <a:rPr lang="de"/>
              <a:t>Vorteil von abstrakten Klassen gegenüber Interfaces:</a:t>
            </a:r>
            <a:endParaRPr/>
          </a:p>
          <a:p>
            <a:pPr indent="-317500" lvl="0" marL="457200" rtl="0" algn="l">
              <a:spcBef>
                <a:spcPts val="320"/>
              </a:spcBef>
              <a:spcAft>
                <a:spcPts val="0"/>
              </a:spcAft>
              <a:buSzPts val="1400"/>
              <a:buChar char="●"/>
            </a:pPr>
            <a:r>
              <a:rPr lang="de"/>
              <a:t> Eigene Attribute definierbar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Tendenziell: Abstrakte Klasse dann nutzen, wenn Superklasse schon eigene Attribute und Verhalten aufweist.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39" name="Google Shape;139;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300"/>
              <a:t>Wir modellieren heute verschiedene Geldkonto-Arten. Dazu soll es folgende Klassen und Interfaces geben:</a:t>
            </a:r>
            <a:endParaRPr sz="1300"/>
          </a:p>
          <a:p>
            <a:pPr indent="-298450" lvl="0" marL="457200" rtl="0" algn="l">
              <a:spcBef>
                <a:spcPts val="320"/>
              </a:spcBef>
              <a:spcAft>
                <a:spcPts val="0"/>
              </a:spcAft>
              <a:buSzPts val="1100"/>
              <a:buChar char="●"/>
            </a:pPr>
            <a:r>
              <a:rPr b="1" lang="de" sz="1300"/>
              <a:t>BankAccount (abstrakt)</a:t>
            </a:r>
            <a:r>
              <a:rPr lang="de" sz="1300"/>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sz="1300"/>
          </a:p>
          <a:p>
            <a:pPr indent="-298450" lvl="0" marL="457200" rtl="0" algn="l">
              <a:spcBef>
                <a:spcPts val="0"/>
              </a:spcBef>
              <a:spcAft>
                <a:spcPts val="0"/>
              </a:spcAft>
              <a:buSzPts val="1100"/>
              <a:buChar char="●"/>
            </a:pPr>
            <a:r>
              <a:rPr b="1" lang="de" sz="1300"/>
              <a:t>Lootable (interface)</a:t>
            </a:r>
            <a:r>
              <a:rPr lang="de" sz="1300"/>
              <a:t>. Soll eine abstrakte Methode haben, die den Kontostand, falls vorhanden, zurückgeben und auf 0.0 setzen soll. Ist der Kontostand negativ, soll 0.0 zurückgegeben und am Kontostand nichts geändert werden.</a:t>
            </a:r>
            <a:endParaRPr sz="1300"/>
          </a:p>
          <a:p>
            <a:pPr indent="-298450" lvl="0" marL="457200" rtl="0" algn="l">
              <a:spcBef>
                <a:spcPts val="0"/>
              </a:spcBef>
              <a:spcAft>
                <a:spcPts val="0"/>
              </a:spcAft>
              <a:buSzPts val="1100"/>
              <a:buChar char="●"/>
            </a:pPr>
            <a:r>
              <a:rPr b="1" lang="de" sz="1300"/>
              <a:t>CheckingAccount</a:t>
            </a:r>
            <a:r>
              <a:rPr lang="de" sz="1300"/>
              <a:t>. Soll von BankAccount erben und Lootable implementieren. Außerdem soll hier ein Dispolimit eingebaut werden, bis zu dem das Konto überzogen werden darf. Das Dispolimit wird an den Kontruktor übergeben</a:t>
            </a:r>
            <a:endParaRPr sz="1300"/>
          </a:p>
          <a:p>
            <a:pPr indent="-298450" lvl="0" marL="457200" rtl="0" algn="l">
              <a:spcBef>
                <a:spcPts val="0"/>
              </a:spcBef>
              <a:spcAft>
                <a:spcPts val="0"/>
              </a:spcAft>
              <a:buSzPts val="1100"/>
              <a:buChar char="●"/>
            </a:pPr>
            <a:r>
              <a:rPr b="1" lang="de" sz="1300"/>
              <a:t>SavingsAccount</a:t>
            </a:r>
            <a:r>
              <a:rPr lang="de" sz="1300"/>
              <a:t>. Soll von BankAccount erben und kein Dispolimit besitzen, darf also auch nicht überzogen werden.</a:t>
            </a:r>
            <a:endParaRPr sz="1300"/>
          </a:p>
          <a:p>
            <a:pPr indent="-298450" lvl="0" marL="457200" rtl="0" algn="l">
              <a:spcBef>
                <a:spcPts val="0"/>
              </a:spcBef>
              <a:spcAft>
                <a:spcPts val="0"/>
              </a:spcAft>
              <a:buSzPts val="1100"/>
              <a:buChar char="●"/>
            </a:pPr>
            <a:r>
              <a:rPr b="1" lang="de" sz="1300"/>
              <a:t>PiggyBank</a:t>
            </a:r>
            <a:r>
              <a:rPr lang="de" sz="1300"/>
              <a:t>. Das Sparschwein soll Lootable implementieren . Als Attribut hat es den Geldbetrag (zu Beginn 0.0). Es soll außer der Methode des Interfaces eine weitere Methode zum hereinwerfen von Geld besitzen.</a:t>
            </a:r>
            <a:br>
              <a:rPr lang="de" sz="1300"/>
            </a:br>
            <a:endParaRPr sz="1300"/>
          </a:p>
          <a:p>
            <a:pPr indent="-311150" lvl="0" marL="457200" rtl="0" algn="l">
              <a:spcBef>
                <a:spcPts val="0"/>
              </a:spcBef>
              <a:spcAft>
                <a:spcPts val="0"/>
              </a:spcAft>
              <a:buSzPts val="1300"/>
              <a:buChar char="●"/>
            </a:pPr>
            <a:r>
              <a:rPr lang="de" sz="1300"/>
              <a:t>Macht euch bitte eigenständig logische Gedanken. Man kann bspw. keinen negative Geldbetrag im Sparschwein oder Konto deponieren.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