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482d4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482d4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Arrays, Schleifen und Parametrisierung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62" name="Google Shape;16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63" name="Google Shape;163;p25"/>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400"/>
              <a:t>Wir wollen heute eine kleine “Datenbankabfrage” programmieren. Das Ganze soll wie folgt aussehen:</a:t>
            </a:r>
            <a:endParaRPr sz="1400"/>
          </a:p>
          <a:p>
            <a:pPr indent="-304800" lvl="0" marL="457200" rtl="0" algn="l">
              <a:spcBef>
                <a:spcPts val="320"/>
              </a:spcBef>
              <a:spcAft>
                <a:spcPts val="0"/>
              </a:spcAft>
              <a:buSzPts val="1200"/>
              <a:buChar char="●"/>
            </a:pPr>
            <a:r>
              <a:rPr lang="de" sz="1400"/>
              <a:t>Initial übergibt man dem Programm eine Reihe von Namen als Kommandozeilenparameter, die dann in einem Array gespeichert werden.</a:t>
            </a:r>
            <a:endParaRPr sz="1400"/>
          </a:p>
          <a:p>
            <a:pPr indent="-304800" lvl="0" marL="457200" rtl="0" algn="l">
              <a:spcBef>
                <a:spcPts val="0"/>
              </a:spcBef>
              <a:spcAft>
                <a:spcPts val="0"/>
              </a:spcAft>
              <a:buSzPts val="1200"/>
              <a:buChar char="●"/>
            </a:pPr>
            <a:r>
              <a:rPr lang="de" sz="1400"/>
              <a:t>Das Programm soll dann als “ewige Schleife” folgenden Code ausführen:</a:t>
            </a:r>
            <a:endParaRPr sz="1400"/>
          </a:p>
          <a:p>
            <a:pPr indent="-304800" lvl="1" marL="914400" rtl="0" algn="l">
              <a:spcBef>
                <a:spcPts val="0"/>
              </a:spcBef>
              <a:spcAft>
                <a:spcPts val="0"/>
              </a:spcAft>
              <a:buSzPts val="1200"/>
              <a:buFont typeface="Arial"/>
              <a:buChar char="-"/>
            </a:pPr>
            <a:r>
              <a:rPr lang="de" sz="1400"/>
              <a:t>Einen Namen als Parameter mit der Scanner-Klasse entgegennehmen.</a:t>
            </a:r>
            <a:endParaRPr sz="1400"/>
          </a:p>
          <a:p>
            <a:pPr indent="-304800" lvl="1" marL="914400" rtl="0" algn="l">
              <a:spcBef>
                <a:spcPts val="0"/>
              </a:spcBef>
              <a:spcAft>
                <a:spcPts val="0"/>
              </a:spcAft>
              <a:buSzPts val="1200"/>
              <a:buFont typeface="Arial"/>
              <a:buChar char="-"/>
            </a:pPr>
            <a:r>
              <a:rPr lang="de" sz="1400"/>
              <a:t>Ausgeben, ob der Name sich in dem Name-Array befindet.</a:t>
            </a:r>
            <a:endParaRPr sz="1400"/>
          </a:p>
          <a:p>
            <a:pPr indent="-304800" lvl="1" marL="914400" rtl="0" algn="l">
              <a:spcBef>
                <a:spcPts val="0"/>
              </a:spcBef>
              <a:spcAft>
                <a:spcPts val="0"/>
              </a:spcAft>
              <a:buSzPts val="1200"/>
              <a:buFont typeface="Arial"/>
              <a:buChar char="-"/>
            </a:pPr>
            <a:r>
              <a:rPr lang="de" sz="1400"/>
              <a:t>Das Programm soll erst enden, wenn der Nutzer als Namen-Parameter den String “quit” übergibt, ansonsten immer nach dem nächsten Namen fragen.</a:t>
            </a:r>
            <a:endParaRPr sz="1400"/>
          </a:p>
          <a:p>
            <a:pPr indent="-304800" lvl="0" marL="457200" rtl="0" algn="l">
              <a:spcBef>
                <a:spcPts val="0"/>
              </a:spcBef>
              <a:spcAft>
                <a:spcPts val="0"/>
              </a:spcAft>
              <a:buSzPts val="1200"/>
              <a:buChar char="●"/>
            </a:pPr>
            <a:r>
              <a:rPr lang="de" sz="1400"/>
              <a:t>Hinweis: Strings lassen sich nicht sinnvoll mit dem == Operator vergleichen (kommen wir später noch zu, wenn dich der Hintergrund jetzt interessiert, frag uns gerne). Strings vergleicht man mit der equals-Methode (“string1.equals(string2)” anstatt “string1 == string2”) </a:t>
            </a:r>
            <a:endParaRPr sz="1400"/>
          </a:p>
          <a:p>
            <a:pPr indent="-304800" lvl="0" marL="457200" rtl="0" algn="l">
              <a:spcBef>
                <a:spcPts val="0"/>
              </a:spcBef>
              <a:spcAft>
                <a:spcPts val="0"/>
              </a:spcAft>
              <a:buSzPts val="1200"/>
              <a:buChar char="●"/>
            </a:pPr>
            <a:r>
              <a:rPr lang="de" sz="1400"/>
              <a:t>optional: </a:t>
            </a:r>
            <a:r>
              <a:rPr lang="de" sz="1400"/>
              <a:t>Falls der übergebene Name sich nicht in dem Array befindet soll der Name zum Datensatz hinzugefügt werden (Vorsicht: Arrays haben eine fixe Länge, also musst du hier etwas überlegen. Frag uns gerne, wenn du hier nicht weiterkommst.)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23850" lvl="0" marL="457200" rtl="0" algn="l">
              <a:spcBef>
                <a:spcPts val="320"/>
              </a:spcBef>
              <a:spcAft>
                <a:spcPts val="0"/>
              </a:spcAft>
              <a:buClr>
                <a:schemeClr val="dk1"/>
              </a:buClr>
              <a:buSzPts val="1500"/>
              <a:buAutoNum type="arabicPeriod"/>
            </a:pPr>
            <a:r>
              <a:rPr lang="de" sz="1500"/>
              <a:t>Arrays</a:t>
            </a:r>
            <a:endParaRPr sz="1500"/>
          </a:p>
          <a:p>
            <a:pPr indent="-323850" lvl="1" marL="914400" rtl="0" algn="l">
              <a:spcBef>
                <a:spcPts val="0"/>
              </a:spcBef>
              <a:spcAft>
                <a:spcPts val="0"/>
              </a:spcAft>
              <a:buClr>
                <a:schemeClr val="dk1"/>
              </a:buClr>
              <a:buSzPts val="1500"/>
              <a:buAutoNum type="arabicPeriod"/>
            </a:pPr>
            <a:r>
              <a:rPr lang="de" sz="1500"/>
              <a:t>Deklaration</a:t>
            </a:r>
            <a:endParaRPr sz="1500"/>
          </a:p>
          <a:p>
            <a:pPr indent="-323850" lvl="1" marL="914400" rtl="0" algn="l">
              <a:spcBef>
                <a:spcPts val="0"/>
              </a:spcBef>
              <a:spcAft>
                <a:spcPts val="0"/>
              </a:spcAft>
              <a:buClr>
                <a:schemeClr val="dk1"/>
              </a:buClr>
              <a:buSzPts val="1500"/>
              <a:buAutoNum type="arabicPeriod"/>
            </a:pPr>
            <a:r>
              <a:rPr lang="de" sz="1500"/>
              <a:t>Nutzung</a:t>
            </a:r>
            <a:endParaRPr sz="1500"/>
          </a:p>
          <a:p>
            <a:pPr indent="-323850" lvl="1" marL="914400" rtl="0" algn="l">
              <a:spcBef>
                <a:spcPts val="0"/>
              </a:spcBef>
              <a:spcAft>
                <a:spcPts val="0"/>
              </a:spcAft>
              <a:buSzPts val="1500"/>
              <a:buAutoNum type="arabicPeriod"/>
            </a:pPr>
            <a:r>
              <a:rPr lang="de" sz="1500"/>
              <a:t>Mehrdimensionale Arrays</a:t>
            </a:r>
            <a:br>
              <a:rPr lang="de" sz="1500"/>
            </a:br>
            <a:endParaRPr sz="1500"/>
          </a:p>
          <a:p>
            <a:pPr indent="-323850" lvl="0" marL="457200" rtl="0" algn="l">
              <a:spcBef>
                <a:spcPts val="0"/>
              </a:spcBef>
              <a:spcAft>
                <a:spcPts val="0"/>
              </a:spcAft>
              <a:buClr>
                <a:schemeClr val="dk1"/>
              </a:buClr>
              <a:buSzPts val="1500"/>
              <a:buAutoNum type="arabicPeriod"/>
            </a:pPr>
            <a:r>
              <a:rPr lang="de" sz="1500"/>
              <a:t>Schleifen</a:t>
            </a:r>
            <a:endParaRPr sz="1500"/>
          </a:p>
          <a:p>
            <a:pPr indent="-323850" lvl="1" marL="914400" rtl="0" algn="l">
              <a:spcBef>
                <a:spcPts val="0"/>
              </a:spcBef>
              <a:spcAft>
                <a:spcPts val="0"/>
              </a:spcAft>
              <a:buSzPts val="1500"/>
              <a:buAutoNum type="arabicPeriod"/>
            </a:pPr>
            <a:r>
              <a:rPr lang="de" sz="1500"/>
              <a:t>while &amp; do-while</a:t>
            </a:r>
            <a:endParaRPr sz="1500"/>
          </a:p>
          <a:p>
            <a:pPr indent="-323850" lvl="1" marL="914400" rtl="0" algn="l">
              <a:spcBef>
                <a:spcPts val="0"/>
              </a:spcBef>
              <a:spcAft>
                <a:spcPts val="0"/>
              </a:spcAft>
              <a:buSzPts val="1500"/>
              <a:buAutoNum type="arabicPeriod"/>
            </a:pPr>
            <a:r>
              <a:rPr lang="de" sz="1500"/>
              <a:t>for &amp; forEach</a:t>
            </a:r>
            <a:endParaRPr sz="1500"/>
          </a:p>
          <a:p>
            <a:pPr indent="-323850" lvl="1" marL="914400" rtl="0" algn="l">
              <a:spcBef>
                <a:spcPts val="0"/>
              </a:spcBef>
              <a:spcAft>
                <a:spcPts val="0"/>
              </a:spcAft>
              <a:buSzPts val="1500"/>
              <a:buAutoNum type="arabicPeriod"/>
            </a:pPr>
            <a:r>
              <a:rPr lang="de" sz="1500"/>
              <a:t>break &amp; continue</a:t>
            </a:r>
            <a:br>
              <a:rPr lang="de" sz="1500"/>
            </a:br>
            <a:endParaRPr sz="1500"/>
          </a:p>
          <a:p>
            <a:pPr indent="-323850" lvl="0" marL="457200" rtl="0" algn="l">
              <a:spcBef>
                <a:spcPts val="0"/>
              </a:spcBef>
              <a:spcAft>
                <a:spcPts val="0"/>
              </a:spcAft>
              <a:buSzPts val="1500"/>
              <a:buAutoNum type="arabicPeriod"/>
            </a:pPr>
            <a:r>
              <a:rPr lang="de" sz="1500"/>
              <a:t>Parametrisierung von Programmen</a:t>
            </a:r>
            <a:endParaRPr sz="1500"/>
          </a:p>
          <a:p>
            <a:pPr indent="0" lvl="0" marL="0" rtl="0" algn="l">
              <a:spcBef>
                <a:spcPts val="320"/>
              </a:spcBef>
              <a:spcAft>
                <a:spcPts val="0"/>
              </a:spcAft>
              <a:buClr>
                <a:schemeClr val="dk1"/>
              </a:buClr>
              <a:buSzPts val="1100"/>
              <a:buFont typeface="Arial"/>
              <a:buNone/>
            </a:pPr>
            <a:r>
              <a:t/>
            </a:r>
            <a:endParaRPr sz="1500"/>
          </a:p>
          <a:p>
            <a:pPr indent="-323850" lvl="0" marL="457200" rtl="0" algn="l">
              <a:spcBef>
                <a:spcPts val="320"/>
              </a:spcBef>
              <a:spcAft>
                <a:spcPts val="0"/>
              </a:spcAft>
              <a:buClr>
                <a:schemeClr val="dk1"/>
              </a:buClr>
              <a:buSzPts val="1500"/>
              <a:buAutoNum type="arabicPeriod"/>
            </a:pPr>
            <a:r>
              <a:rPr lang="de" sz="1500"/>
              <a:t>Fragen</a:t>
            </a:r>
            <a:br>
              <a:rPr lang="de" sz="1500"/>
            </a:br>
            <a:endParaRPr sz="1500"/>
          </a:p>
          <a:p>
            <a:pPr indent="-323850" lvl="0" marL="457200" rtl="0" algn="l">
              <a:spcBef>
                <a:spcPts val="0"/>
              </a:spcBef>
              <a:spcAft>
                <a:spcPts val="0"/>
              </a:spcAft>
              <a:buClr>
                <a:schemeClr val="dk1"/>
              </a:buClr>
              <a:buSzPts val="1500"/>
              <a:buAutoNum type="arabicPeriod"/>
            </a:pPr>
            <a:r>
              <a:rPr lang="de" sz="1500"/>
              <a:t>Übungsaufgabe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b="1" lang="de"/>
              <a:t>break;</a:t>
            </a:r>
            <a:endParaRPr/>
          </a:p>
          <a:p>
            <a:pPr indent="-330200" lvl="1" marL="914400" rtl="0" algn="l">
              <a:spcBef>
                <a:spcPts val="0"/>
              </a:spcBef>
              <a:spcAft>
                <a:spcPts val="0"/>
              </a:spcAft>
              <a:buSzPts val="1600"/>
              <a:buChar char="-"/>
            </a:pPr>
            <a:r>
              <a:rPr lang="de"/>
              <a:t>Kann in Schleifen und switch-case-Statements verwendet werden</a:t>
            </a:r>
            <a:endParaRPr b="1"/>
          </a:p>
          <a:p>
            <a:pPr indent="-330200" lvl="1" marL="914400" rtl="0" algn="l">
              <a:spcBef>
                <a:spcPts val="0"/>
              </a:spcBef>
              <a:spcAft>
                <a:spcPts val="0"/>
              </a:spcAft>
              <a:buSzPts val="1600"/>
              <a:buChar char="-"/>
            </a:pPr>
            <a:r>
              <a:rPr lang="de"/>
              <a:t>Kontrollstruktur wird an der Stelle beendet. Es wird bei dem Programmcode nach der Kontrollstruktur weiter gelesen</a:t>
            </a:r>
            <a:endParaRPr/>
          </a:p>
          <a:p>
            <a:pPr indent="-330200" lvl="1" marL="914400" rtl="0" algn="l">
              <a:spcBef>
                <a:spcPts val="0"/>
              </a:spcBef>
              <a:spcAft>
                <a:spcPts val="0"/>
              </a:spcAft>
              <a:buSzPts val="1600"/>
              <a:buChar char="-"/>
            </a:pPr>
            <a:r>
              <a:rPr lang="de"/>
              <a:t>mit dem break-Statement springt man immer nur aus der innersten Schleife raus.</a:t>
            </a:r>
            <a:br>
              <a:rPr lang="de"/>
            </a:br>
            <a:br>
              <a:rPr lang="de"/>
            </a:br>
            <a:endParaRPr/>
          </a:p>
          <a:p>
            <a:pPr indent="-317500" lvl="0" marL="457200" rtl="0" algn="l">
              <a:spcBef>
                <a:spcPts val="0"/>
              </a:spcBef>
              <a:spcAft>
                <a:spcPts val="0"/>
              </a:spcAft>
              <a:buSzPts val="1400"/>
              <a:buChar char="●"/>
            </a:pPr>
            <a:r>
              <a:rPr b="1" lang="de"/>
              <a:t>continue;</a:t>
            </a:r>
            <a:endParaRPr/>
          </a:p>
          <a:p>
            <a:pPr indent="-330200" lvl="1" marL="914400" rtl="0" algn="l">
              <a:spcBef>
                <a:spcPts val="0"/>
              </a:spcBef>
              <a:spcAft>
                <a:spcPts val="0"/>
              </a:spcAft>
              <a:buSzPts val="1600"/>
              <a:buChar char="-"/>
            </a:pPr>
            <a:r>
              <a:rPr lang="de"/>
              <a:t>Kann nur in Schleifen verwendet werden</a:t>
            </a:r>
            <a:endParaRPr/>
          </a:p>
          <a:p>
            <a:pPr indent="-330200" lvl="1" marL="914400" rtl="0" algn="l">
              <a:spcBef>
                <a:spcPts val="0"/>
              </a:spcBef>
              <a:spcAft>
                <a:spcPts val="0"/>
              </a:spcAft>
              <a:buSzPts val="1600"/>
              <a:buChar char="-"/>
            </a:pPr>
            <a:r>
              <a:rPr lang="de"/>
              <a:t>Es wird direkt mit der nächsten Iteration der Schleife begonnen, ohne den weiteren Programmcode der aktuellen Iteration auszuführen.</a:t>
            </a:r>
            <a:endParaRPr/>
          </a:p>
          <a:p>
            <a:pPr indent="-330200" lvl="1" marL="914400" rtl="0" algn="l">
              <a:spcBef>
                <a:spcPts val="0"/>
              </a:spcBef>
              <a:spcAft>
                <a:spcPts val="0"/>
              </a:spcAft>
              <a:buSzPts val="1600"/>
              <a:buChar char="-"/>
            </a:pPr>
            <a:r>
              <a:rPr lang="de"/>
              <a:t>mit dem continue-Statement springt man in die nächste Iteration der innersten Schleife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54" name="Google Shape;154;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br>
              <a:rPr lang="de"/>
            </a:br>
            <a:br>
              <a:rPr lang="de"/>
            </a:br>
            <a:br>
              <a:rPr lang="de"/>
            </a:br>
            <a:br>
              <a:rPr lang="de"/>
            </a:br>
            <a:br>
              <a:rPr lang="de"/>
            </a:br>
            <a:br>
              <a:rPr lang="de"/>
            </a:br>
            <a:endParaRPr/>
          </a:p>
          <a:p>
            <a:pPr indent="-330200" lvl="1" marL="914400" rtl="0" algn="l">
              <a:spcBef>
                <a:spcPts val="0"/>
              </a:spcBef>
              <a:spcAft>
                <a:spcPts val="0"/>
              </a:spcAft>
              <a:buSzPts val="1600"/>
              <a:buChar char="-"/>
            </a:pPr>
            <a:r>
              <a:rPr lang="de"/>
              <a:t>Möchte man einen String mit Leerzeichen übergeben, muss man diesen in Anführungszeichen setzen, damit es als einzelner Parameter betrachtet wird</a:t>
            </a:r>
            <a:endParaRPr/>
          </a:p>
        </p:txBody>
      </p:sp>
      <p:pic>
        <p:nvPicPr>
          <p:cNvPr id="155" name="Google Shape;155;p24"/>
          <p:cNvPicPr preferRelativeResize="0"/>
          <p:nvPr/>
        </p:nvPicPr>
        <p:blipFill>
          <a:blip r:embed="rId3">
            <a:alphaModFix/>
          </a:blip>
          <a:stretch>
            <a:fillRect/>
          </a:stretch>
        </p:blipFill>
        <p:spPr>
          <a:xfrm>
            <a:off x="1354638" y="1359698"/>
            <a:ext cx="6530024" cy="259625"/>
          </a:xfrm>
          <a:prstGeom prst="rect">
            <a:avLst/>
          </a:prstGeom>
          <a:noFill/>
          <a:ln>
            <a:noFill/>
          </a:ln>
        </p:spPr>
      </p:pic>
      <p:pic>
        <p:nvPicPr>
          <p:cNvPr id="156" name="Google Shape;156;p24"/>
          <p:cNvPicPr preferRelativeResize="0"/>
          <p:nvPr/>
        </p:nvPicPr>
        <p:blipFill>
          <a:blip r:embed="rId4">
            <a:alphaModFix/>
          </a:blip>
          <a:stretch>
            <a:fillRect/>
          </a:stretch>
        </p:blipFill>
        <p:spPr>
          <a:xfrm>
            <a:off x="2676900" y="2571750"/>
            <a:ext cx="3790200" cy="125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