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a47c3c0f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a47c3c0f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a47c3c0f8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a47c3c0f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a47c3c0f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a47c3c0f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47c3c0f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47c3c0f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47c3c0f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a47c3c0f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a47c3c0f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a47c3c0f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a47c3c0f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a47c3c0f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a47c3c0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fa47c3c0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a47c3c0f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fa47c3c0f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a47c3c0f8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a47c3c0f8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87338" y="3077766"/>
            <a:ext cx="8583600" cy="1644300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_Braunschweig_02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6875" y="787325"/>
            <a:ext cx="8583601" cy="2289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BS_CO_150dpi"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8675"/>
            <a:ext cx="2570749" cy="9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287338" y="4723210"/>
            <a:ext cx="8583600" cy="215400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0750" y="428675"/>
            <a:ext cx="1888324" cy="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">
  <p:cSld name="Zwischentitel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1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1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1_eigenes Foto">
  <p:cSld name="Zwischentitel_1_eigenes Foto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2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0" name="Google Shape;6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2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_eigenes Foto">
  <p:cSld name="Zwischentitel_2_eigenes Fot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52000" y="216000"/>
            <a:ext cx="8640000" cy="226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ur Titel">
  <p:cSld name="1_Nur Titel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_2">
  <p:cSld name="Zwischentitel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52000" y="216000"/>
            <a:ext cx="8640000" cy="4360500"/>
          </a:xfrm>
          <a:prstGeom prst="rect">
            <a:avLst/>
          </a:prstGeom>
          <a:solidFill>
            <a:srgbClr val="FA6E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831850" y="2898335"/>
            <a:ext cx="77724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subTitle"/>
          </p:nvPr>
        </p:nvSpPr>
        <p:spPr>
          <a:xfrm>
            <a:off x="830263" y="3755585"/>
            <a:ext cx="77469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pic>
        <p:nvPicPr>
          <p:cNvPr descr="TUBS_CO_70vH_150dpi" id="77" name="Google Shape;7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892000" y="0"/>
            <a:ext cx="28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645" l="0" r="0" t="0"/>
          <a:stretch/>
        </p:blipFill>
        <p:spPr>
          <a:xfrm>
            <a:off x="252000" y="216000"/>
            <a:ext cx="6480000" cy="2268000"/>
          </a:xfrm>
          <a:prstGeom prst="rect">
            <a:avLst/>
          </a:prstGeom>
          <a:solidFill>
            <a:srgbClr val="FFDC4D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Diagramm">
  <p:cSld name="1_Titel und Diagram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431800" y="945000"/>
            <a:ext cx="8375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Diagramm" type="chart">
  <p:cSld name="CHAR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el und Inhalt">
  <p:cSld name="3_Titel und Inhal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0" y="0"/>
            <a:ext cx="9144000" cy="6477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4318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860000" y="945000"/>
            <a:ext cx="36000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titel und Gliederung">
  <p:cSld name="Zwischentitel und Gliederu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0" y="0"/>
            <a:ext cx="9144000" cy="8502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31800" y="1004888"/>
            <a:ext cx="83709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821600" y="4606200"/>
            <a:ext cx="3859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David Gemen und Andriyan Lapychak | Seite </a:t>
            </a:r>
            <a:fld id="{00000000-1234-1234-1234-123412341234}" type="slidenum">
              <a:rPr b="0" i="0" lang="de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0" y="4568428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BE1E3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TUBS_CO_70vH_150dpi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36269"/>
            <a:ext cx="1321593" cy="489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0999" y="4436274"/>
            <a:ext cx="963006" cy="4893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ctrTitle"/>
          </p:nvPr>
        </p:nvSpPr>
        <p:spPr>
          <a:xfrm>
            <a:off x="831850" y="3267075"/>
            <a:ext cx="7772400" cy="65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Programmieren 1 Zusatz-Tutorium</a:t>
            </a:r>
            <a:endParaRPr/>
          </a:p>
        </p:txBody>
      </p:sp>
      <p:sp>
        <p:nvSpPr>
          <p:cNvPr id="85" name="Google Shape;85;p16"/>
          <p:cNvSpPr txBox="1"/>
          <p:nvPr>
            <p:ph idx="1" type="subTitle"/>
          </p:nvPr>
        </p:nvSpPr>
        <p:spPr>
          <a:xfrm>
            <a:off x="830263" y="4124325"/>
            <a:ext cx="7746900" cy="24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02 - Bedingungen und Parametrisierung von Programmen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Übungsaufgabe</a:t>
            </a:r>
            <a:endParaRPr/>
          </a:p>
        </p:txBody>
      </p:sp>
      <p:sp>
        <p:nvSpPr>
          <p:cNvPr id="148" name="Google Shape;148;p25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Du sollst nun ein Programm mit folgendem Verhalten implementieren: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32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Programm soll einen Türsteher simulieren.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Das Alter des Benutzers soll als Kommandozeilenparameter übergeben werden.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Ist das Alter 18 oder höher, so soll “Du kommst rein.” ausgegeben werden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Ist das Alter 17 oder kleiner, so soll gefragt werden, ob die Person den Türsteher kennt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Die Antwort auf die Frage soll über die Scanner-Klasse erhoben werden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Ist die Antwort “ja”, so soll </a:t>
            </a:r>
            <a:r>
              <a:rPr lang="de"/>
              <a:t>“Du kommst rein.” ausgegeben werden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Ist die Antwort nicht “ja”, so soll “Du kommst nicht rein.” ausgegeben werden</a:t>
            </a:r>
            <a:br>
              <a:rPr lang="de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"/>
              <a:t>ACHTUNG: Gleichheit von Strings kann nicht in jedem Fall sinnvoll mit dem ==-Operator überprüft werden (warum das so ist klären wir in einer späteren Session). Nutzt hierfür die equals-Methode der String Klasse :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de"/>
              <a:t>&lt;string1&gt;.equals(&lt;string2&gt;)</a:t>
            </a:r>
            <a:r>
              <a:rPr lang="de"/>
              <a:t> statt &lt;string1&gt; == &lt;string2&gt;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Was machen wir heute?</a:t>
            </a:r>
            <a:endParaRPr/>
          </a:p>
        </p:txBody>
      </p:sp>
      <p:sp>
        <p:nvSpPr>
          <p:cNvPr id="91" name="Google Shape;91;p17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Bedingungen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if-else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switch-case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"/>
              <a:t>ternärer Operator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Parametrisierung von Programmen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Fragen</a:t>
            </a:r>
            <a:br>
              <a:rPr lang="de"/>
            </a:b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"/>
              <a:t>Übungsaufgabe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.1. if-else</a:t>
            </a:r>
            <a:endParaRPr/>
          </a:p>
        </p:txBody>
      </p:sp>
      <p:sp>
        <p:nvSpPr>
          <p:cNvPr id="97" name="Google Shape;97;p18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Es können Programmschnipsel bedingt ausgeführt werden. Die Bedingungen müssen immer den </a:t>
            </a:r>
            <a:r>
              <a:rPr b="1" lang="de"/>
              <a:t>bool’schen Datentypen</a:t>
            </a:r>
            <a:r>
              <a:rPr lang="de"/>
              <a:t> haben.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Der “if-Block” wird ausgeführt, wenn die Bedingung den Wert “true” hat. Der </a:t>
            </a:r>
            <a:r>
              <a:rPr b="1" lang="de"/>
              <a:t>optionale</a:t>
            </a:r>
            <a:r>
              <a:rPr lang="de"/>
              <a:t> “else-Block” wird ausgeführt, wenn die Bedingung nicht erfüllt ist.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688" y="2156575"/>
            <a:ext cx="4359925" cy="11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.1. if-else</a:t>
            </a:r>
            <a:endParaRPr/>
          </a:p>
        </p:txBody>
      </p:sp>
      <p:sp>
        <p:nvSpPr>
          <p:cNvPr id="104" name="Google Shape;104;p19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Man kann in if-else-Anweisungen auch mehr als zwei mögliche Programmpfade haben, indem man einen oder mehrere “else-if” Blöcke mit der entsprechenden Bedingung formuliert.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513" y="1930825"/>
            <a:ext cx="4786975" cy="19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.2. switch-case</a:t>
            </a:r>
            <a:endParaRPr/>
          </a:p>
        </p:txBody>
      </p:sp>
      <p:sp>
        <p:nvSpPr>
          <p:cNvPr id="111" name="Google Shape;111;p20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Die switch-case-Anweisung ist (bis auf wenige Kleinigkeiten) nichts anderes, als eine intuitivere Schreibweise für...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125" y="3385575"/>
            <a:ext cx="1506575" cy="11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963" y="782250"/>
            <a:ext cx="3290901" cy="21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.3 ternärer Operator</a:t>
            </a:r>
            <a:endParaRPr/>
          </a:p>
        </p:txBody>
      </p:sp>
      <p:sp>
        <p:nvSpPr>
          <p:cNvPr id="119" name="Google Shape;119;p21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Nur damit du es mal gesehen hast: Der Ternäre Operator lässt euch ein Bedingtes Statement in einer Zeile verfassen.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de"/>
              <a:t>Vor dem Fragezeichen steht die Bedingung, zwischen Fragezeichen und Doppelpunkt das gewünschte Statement im “true”-Fall und nach dem Doppelpunkt das gewünschte Statement im “false”-Fall.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550" y="1553974"/>
            <a:ext cx="5534876" cy="8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2</a:t>
            </a:r>
            <a:r>
              <a:rPr lang="de"/>
              <a:t>. Parametrisierung von Programmen</a:t>
            </a:r>
            <a:endParaRPr/>
          </a:p>
        </p:txBody>
      </p:sp>
      <p:sp>
        <p:nvSpPr>
          <p:cNvPr id="126" name="Google Shape;126;p22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Kommandozeilen-Parameter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 kann ein Java-Programm mit Parametern aufrufen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Die Parameter werden dann als String-Array an die main-Funktion übergeben ( =&gt; String[ ] args 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Variablen können, falls notwendig, zum passenden Datentypen geparst werden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Möchte man einen String mit Leerzeichen übergeben, muss man diesen in Anführungszeichen setzen, damit es als einzelner Parameter betrachtet wird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638" y="1359698"/>
            <a:ext cx="6530024" cy="2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6900" y="2571750"/>
            <a:ext cx="3790200" cy="12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2</a:t>
            </a:r>
            <a:r>
              <a:rPr lang="de"/>
              <a:t>. Parametrisierung von Programmen</a:t>
            </a:r>
            <a:endParaRPr/>
          </a:p>
        </p:txBody>
      </p:sp>
      <p:sp>
        <p:nvSpPr>
          <p:cNvPr id="134" name="Google Shape;134;p23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Scanner-Klasse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Parameter können auch zur Laufzeit des Programms vom Benutzer angefragt werden.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Dazu gibt es die Scanner-Klasse, die wie folgt verwendet wird</a:t>
            </a: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-"/>
            </a:pPr>
            <a:r>
              <a:rPr b="0" i="0" lang="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 Programm stoppt beim Aufruf von scanner.next() und wartet auf eine Eingabe auf der Kommandozeile. Das ist ein beliebiger String, der mit der Enter-Taste bestätigt wird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Die Scanner Klasse kann über das import-Statement über der Klassendeklaration eingebunden werden.</a:t>
            </a:r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876" y="1771625"/>
            <a:ext cx="4408225" cy="7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600" y="3776800"/>
            <a:ext cx="2970950" cy="5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431800" y="83344"/>
            <a:ext cx="8375700" cy="53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Fragen</a:t>
            </a:r>
            <a:endParaRPr/>
          </a:p>
        </p:txBody>
      </p:sp>
      <p:sp>
        <p:nvSpPr>
          <p:cNvPr id="142" name="Google Shape;142;p24"/>
          <p:cNvSpPr/>
          <p:nvPr>
            <p:ph idx="2" type="chart"/>
          </p:nvPr>
        </p:nvSpPr>
        <p:spPr>
          <a:xfrm>
            <a:off x="431800" y="782241"/>
            <a:ext cx="8375700" cy="35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600"/>
              <a:t>Fragen</a:t>
            </a:r>
            <a:endParaRPr sz="3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Braunschweig_PPT2007_Folienpool_pptx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