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8.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oracle.com/javase/8/docs/api/java/lang/Str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05 - Vererbung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Das Schlüsselwort “super”</a:t>
            </a:r>
            <a:endParaRPr/>
          </a:p>
        </p:txBody>
      </p:sp>
      <p:sp>
        <p:nvSpPr>
          <p:cNvPr id="152" name="Google Shape;152;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hat zwei zentrale Anwendungsfälle:</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Es ist eine Referenz auf das Vererbende Objekt, von dem das aktuelle Objekt erbt.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Man kann (und muss ggf.) mit diesem Schlüsselwort den Konstruktor der Superklasse aufrufen, um dort ein Objekt mit den passenden Attributen zu erstellen. Dort wird dann der entsprechende Konstruktor ausgeführt. Und das erstellte Objekt in dem Schlüsselwort “super” referenziert (s.o.).</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pic>
        <p:nvPicPr>
          <p:cNvPr id="153" name="Google Shape;153;p25"/>
          <p:cNvPicPr preferRelativeResize="0"/>
          <p:nvPr/>
        </p:nvPicPr>
        <p:blipFill rotWithShape="1">
          <a:blip r:embed="rId3">
            <a:alphaModFix/>
          </a:blip>
          <a:srcRect b="0" l="0" r="0" t="0"/>
          <a:stretch/>
        </p:blipFill>
        <p:spPr>
          <a:xfrm>
            <a:off x="1849850" y="1471546"/>
            <a:ext cx="5444298" cy="575575"/>
          </a:xfrm>
          <a:prstGeom prst="rect">
            <a:avLst/>
          </a:prstGeom>
          <a:noFill/>
          <a:ln>
            <a:noFill/>
          </a:ln>
        </p:spPr>
      </p:pic>
      <p:pic>
        <p:nvPicPr>
          <p:cNvPr id="154" name="Google Shape;154;p25"/>
          <p:cNvPicPr preferRelativeResize="0"/>
          <p:nvPr/>
        </p:nvPicPr>
        <p:blipFill rotWithShape="1">
          <a:blip r:embed="rId4">
            <a:alphaModFix/>
          </a:blip>
          <a:srcRect b="0" l="0" r="0" t="0"/>
          <a:stretch/>
        </p:blipFill>
        <p:spPr>
          <a:xfrm>
            <a:off x="1753463" y="3406320"/>
            <a:ext cx="5732373" cy="67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Fragen</a:t>
            </a:r>
            <a:endParaRPr/>
          </a:p>
        </p:txBody>
      </p:sp>
      <p:sp>
        <p:nvSpPr>
          <p:cNvPr id="160" name="Google Shape;160;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Übungsaufgabe</a:t>
            </a:r>
            <a:endParaRPr/>
          </a:p>
        </p:txBody>
      </p:sp>
      <p:sp>
        <p:nvSpPr>
          <p:cNvPr id="166" name="Google Shape;166;p2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1200"/>
              </a:spcBef>
              <a:spcAft>
                <a:spcPts val="0"/>
              </a:spcAft>
              <a:buClr>
                <a:srgbClr val="000000"/>
              </a:buClr>
              <a:buSzPts val="1400"/>
              <a:buFont typeface="Arial"/>
              <a:buNone/>
            </a:pPr>
            <a:r>
              <a:rPr b="0" i="0" lang="de" sz="900" u="none" cap="none" strike="noStrike">
                <a:solidFill>
                  <a:schemeClr val="dk1"/>
                </a:solidFill>
                <a:latin typeface="Arial"/>
                <a:ea typeface="Arial"/>
                <a:cs typeface="Arial"/>
                <a:sym typeface="Arial"/>
              </a:rPr>
              <a:t>In dieser Aufgabe soll ein kleiner Zoo programmiert werden. Dazu werden folgende Klassen benötigt:</a:t>
            </a:r>
            <a:endParaRPr b="0" i="0" sz="900" u="none" cap="none" strike="noStrike">
              <a:solidFill>
                <a:schemeClr val="dk1"/>
              </a:solidFill>
              <a:latin typeface="Arial"/>
              <a:ea typeface="Arial"/>
              <a:cs typeface="Arial"/>
              <a:sym typeface="Arial"/>
            </a:endParaRPr>
          </a:p>
          <a:p>
            <a:pPr indent="-285750" lvl="0" marL="457200" marR="0" rtl="0" algn="l">
              <a:lnSpc>
                <a:spcPct val="115000"/>
              </a:lnSpc>
              <a:spcBef>
                <a:spcPts val="1200"/>
              </a:spcBef>
              <a:spcAft>
                <a:spcPts val="0"/>
              </a:spcAft>
              <a:buClr>
                <a:srgbClr val="000000"/>
              </a:buClr>
              <a:buSzPts val="900"/>
              <a:buFont typeface="Arial"/>
              <a:buChar char="●"/>
            </a:pPr>
            <a:r>
              <a:rPr b="1" i="0" lang="de" sz="900" u="none" cap="none" strike="noStrike">
                <a:solidFill>
                  <a:schemeClr val="dk1"/>
                </a:solidFill>
                <a:latin typeface="Arial"/>
                <a:ea typeface="Arial"/>
                <a:cs typeface="Arial"/>
                <a:sym typeface="Arial"/>
              </a:rPr>
              <a:t>Animal</a:t>
            </a:r>
            <a:r>
              <a:rPr b="0" i="0" lang="de" sz="900" u="none" cap="none" strike="noStrike">
                <a:solidFill>
                  <a:schemeClr val="dk1"/>
                </a:solidFill>
                <a:latin typeface="Arial"/>
                <a:ea typeface="Arial"/>
                <a:cs typeface="Arial"/>
                <a:sym typeface="Arial"/>
              </a:rPr>
              <a:t>. Diese Klasse ist die Elternklasse aller Tiere (alle Tiere erben von dieser Klasse). </a:t>
            </a:r>
            <a:endParaRPr b="0" i="0" sz="900" u="none" cap="none" strike="noStrike">
              <a:solidFill>
                <a:schemeClr val="dk1"/>
              </a:solidFill>
              <a:latin typeface="Arial"/>
              <a:ea typeface="Arial"/>
              <a:cs typeface="Arial"/>
              <a:sym typeface="Arial"/>
            </a:endParaRPr>
          </a:p>
          <a:p>
            <a:pPr indent="-285750" lvl="1" marL="9144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Sie soll die folgenden Attribute haben haben:</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einen Namen</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 Alter</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 statische Variable, die die Anzahl der erstellten Tiere speichert (hier muss auch der Konstruktor angepasst werden)</a:t>
            </a:r>
            <a:endParaRPr b="0" i="0" sz="900" u="none" cap="none" strike="noStrike">
              <a:solidFill>
                <a:schemeClr val="dk1"/>
              </a:solidFill>
              <a:latin typeface="Arial"/>
              <a:ea typeface="Arial"/>
              <a:cs typeface="Arial"/>
              <a:sym typeface="Arial"/>
            </a:endParaRPr>
          </a:p>
          <a:p>
            <a:pPr indent="-285750" lvl="1" marL="9144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Außerdem sollten folgende Funktionen / Methoden vorhanden sein:</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 Methode, die den Namen und das Alter des Tieres in der Konsole ausgibt</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 Methode, die den String “Generic Animal Noise” in der Konsole ausgibt (soll später überschrieben werden)</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 Funktion, die die Anzahl der erstellten Tiere als Rückgabewert hat</a:t>
            </a:r>
            <a:endParaRPr b="0" i="0" sz="900" u="none" cap="none" strike="noStrike">
              <a:solidFill>
                <a:schemeClr val="dk1"/>
              </a:solidFill>
              <a:latin typeface="Arial"/>
              <a:ea typeface="Arial"/>
              <a:cs typeface="Arial"/>
              <a:sym typeface="Arial"/>
            </a:endParaRPr>
          </a:p>
          <a:p>
            <a:pPr indent="-285750" lvl="0" marL="457200" marR="0" rtl="0" algn="l">
              <a:lnSpc>
                <a:spcPct val="115000"/>
              </a:lnSpc>
              <a:spcBef>
                <a:spcPts val="0"/>
              </a:spcBef>
              <a:spcAft>
                <a:spcPts val="0"/>
              </a:spcAft>
              <a:buClr>
                <a:srgbClr val="000000"/>
              </a:buClr>
              <a:buSzPts val="900"/>
              <a:buFont typeface="Arial"/>
              <a:buChar char="●"/>
            </a:pPr>
            <a:r>
              <a:rPr b="1" i="0" lang="de" sz="900" u="none" cap="none" strike="noStrike">
                <a:solidFill>
                  <a:schemeClr val="dk1"/>
                </a:solidFill>
                <a:latin typeface="Arial"/>
                <a:ea typeface="Arial"/>
                <a:cs typeface="Arial"/>
                <a:sym typeface="Arial"/>
              </a:rPr>
              <a:t>Tiger</a:t>
            </a:r>
            <a:r>
              <a:rPr b="0" i="0" lang="de" sz="900" u="none" cap="none" strike="noStrike">
                <a:solidFill>
                  <a:schemeClr val="dk1"/>
                </a:solidFill>
                <a:latin typeface="Arial"/>
                <a:ea typeface="Arial"/>
                <a:cs typeface="Arial"/>
                <a:sym typeface="Arial"/>
              </a:rPr>
              <a:t>. Diese Klasse erbt von Animal und hat keine eigenen Attribute. Neben dem Konstruktor hat es also lediglich eine Methode, die die gleichnamige Geräusch-Methode der Elternklasse überschreibt und ein Tiger-Geräusch ausgibt.</a:t>
            </a:r>
            <a:endParaRPr b="0" i="0" sz="900" u="none" cap="none" strike="noStrike">
              <a:solidFill>
                <a:schemeClr val="dk1"/>
              </a:solidFill>
              <a:latin typeface="Arial"/>
              <a:ea typeface="Arial"/>
              <a:cs typeface="Arial"/>
              <a:sym typeface="Arial"/>
            </a:endParaRPr>
          </a:p>
          <a:p>
            <a:pPr indent="-285750" lvl="0" marL="457200" marR="0" rtl="0" algn="l">
              <a:lnSpc>
                <a:spcPct val="115000"/>
              </a:lnSpc>
              <a:spcBef>
                <a:spcPts val="0"/>
              </a:spcBef>
              <a:spcAft>
                <a:spcPts val="0"/>
              </a:spcAft>
              <a:buClr>
                <a:srgbClr val="000000"/>
              </a:buClr>
              <a:buSzPts val="900"/>
              <a:buFont typeface="Arial"/>
              <a:buChar char="●"/>
            </a:pPr>
            <a:r>
              <a:rPr b="1" i="0" lang="de" sz="900" u="none" cap="none" strike="noStrike">
                <a:solidFill>
                  <a:schemeClr val="dk1"/>
                </a:solidFill>
                <a:latin typeface="Arial"/>
                <a:ea typeface="Arial"/>
                <a:cs typeface="Arial"/>
                <a:sym typeface="Arial"/>
              </a:rPr>
              <a:t>Elephant</a:t>
            </a:r>
            <a:r>
              <a:rPr b="0" i="0" lang="de" sz="900" u="none" cap="none" strike="noStrike">
                <a:solidFill>
                  <a:schemeClr val="dk1"/>
                </a:solidFill>
                <a:latin typeface="Arial"/>
                <a:ea typeface="Arial"/>
                <a:cs typeface="Arial"/>
                <a:sym typeface="Arial"/>
              </a:rPr>
              <a:t>. Diese Klasse erbt von Animal und hat ein Attribut, das den Kontinenten des Elefanten speichert (wird im Konstruktor übergeben und gesetzt). Elephant überschreibt, genau wie Tiger, die Methode zum Ausgeben des Tiergeräusches, zusätzlich aber noch die Methode zum Ausgeben von Namen und Alter. Hier soll zusätzlich der Kontinent des Elefanten ausgegeben werden. Verwendet hierbei zur Ausgabe von Namen und Alter die Methode der Animal-Klasse.</a:t>
            </a:r>
            <a:endParaRPr b="0" i="0" sz="900" u="none" cap="none" strike="noStrike">
              <a:solidFill>
                <a:schemeClr val="dk1"/>
              </a:solidFill>
              <a:latin typeface="Arial"/>
              <a:ea typeface="Arial"/>
              <a:cs typeface="Arial"/>
              <a:sym typeface="Arial"/>
            </a:endParaRPr>
          </a:p>
          <a:p>
            <a:pPr indent="-285750" lvl="0" marL="457200" marR="0" rtl="0" algn="l">
              <a:lnSpc>
                <a:spcPct val="115000"/>
              </a:lnSpc>
              <a:spcBef>
                <a:spcPts val="0"/>
              </a:spcBef>
              <a:spcAft>
                <a:spcPts val="0"/>
              </a:spcAft>
              <a:buClr>
                <a:srgbClr val="000000"/>
              </a:buClr>
              <a:buSzPts val="900"/>
              <a:buFont typeface="Arial"/>
              <a:buChar char="●"/>
            </a:pPr>
            <a:r>
              <a:rPr b="1" i="0" lang="de" sz="900" u="none" cap="none" strike="noStrike">
                <a:solidFill>
                  <a:schemeClr val="dk1"/>
                </a:solidFill>
                <a:latin typeface="Arial"/>
                <a:ea typeface="Arial"/>
                <a:cs typeface="Arial"/>
                <a:sym typeface="Arial"/>
              </a:rPr>
              <a:t>Main</a:t>
            </a:r>
            <a:r>
              <a:rPr b="0" i="0" lang="de" sz="900" u="none" cap="none" strike="noStrike">
                <a:solidFill>
                  <a:schemeClr val="dk1"/>
                </a:solidFill>
                <a:latin typeface="Arial"/>
                <a:ea typeface="Arial"/>
                <a:cs typeface="Arial"/>
                <a:sym typeface="Arial"/>
              </a:rPr>
              <a:t>. Hier soll ein Objekt jeder Klasse (Animal, Tiger, Elephant) erstellt werden und sowohl die Methode zur Ausgabe von Namen und Alter als auch die Methode zur Ausgabe der Geräusche auf jedem dieser Objekte aufgerufen werden. Am Ende soll einmal die Funktion zum ermitteln der Anzahl der Tiere aufgerufen werden und das Ergebnis auf der Kommandozeile ausgegeben werden.</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Vererbung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Grundlagen von Vererbung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Exkurs: Java-API</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Umsetzung von Vererbung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Das Schlüsselwort “super”</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Grundlagen von Vererbung</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Klassen können in Java von anderen Klassen erben. Dadurch wird eine “ist ein”-Beziehung hergestellt.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Dabei kann die Vererbung beliebig viele Stufen haben.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Erbt eine Klasse von einer anderen, dann sind alle Instanzen der erbenden Klasse auch Instanzen der vererbenden Klasse. Was das für Konsequenzen hat sehen wir gleich noch.</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In Java </a:t>
            </a:r>
            <a:r>
              <a:rPr b="1" i="0" lang="de" sz="1600" u="none" cap="none" strike="noStrike">
                <a:solidFill>
                  <a:schemeClr val="dk1"/>
                </a:solidFill>
                <a:latin typeface="Arial"/>
                <a:ea typeface="Arial"/>
                <a:cs typeface="Arial"/>
                <a:sym typeface="Arial"/>
              </a:rPr>
              <a:t>erbt jede Klasse von genau einer anderen Klasse </a:t>
            </a:r>
            <a:r>
              <a:rPr b="0" i="0" lang="de" sz="1600" u="none" cap="none" strike="noStrike">
                <a:solidFill>
                  <a:schemeClr val="dk1"/>
                </a:solidFill>
                <a:latin typeface="Arial"/>
                <a:ea typeface="Arial"/>
                <a:cs typeface="Arial"/>
                <a:sym typeface="Arial"/>
              </a:rPr>
              <a:t>(keine Mehrfacherbung)</a:t>
            </a:r>
            <a:r>
              <a:rPr b="1" i="0" lang="de" sz="1600" u="none" cap="none" strike="noStrike">
                <a:solidFill>
                  <a:schemeClr val="dk1"/>
                </a:solidFill>
                <a:latin typeface="Arial"/>
                <a:ea typeface="Arial"/>
                <a:cs typeface="Arial"/>
                <a:sym typeface="Arial"/>
              </a:rPr>
              <a:t>, </a:t>
            </a:r>
            <a:r>
              <a:rPr b="0" i="0" lang="de" sz="1600" u="none" cap="none" strike="noStrike">
                <a:solidFill>
                  <a:schemeClr val="dk1"/>
                </a:solidFill>
                <a:latin typeface="Arial"/>
                <a:ea typeface="Arial"/>
                <a:cs typeface="Arial"/>
                <a:sym typeface="Arial"/>
              </a:rPr>
              <a:t>entweder explizit, oder von “Object” , kann aber an beliebig viele andere Klassen vererben.</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2433949" y="2854899"/>
            <a:ext cx="4174424" cy="150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Grundlagen von Vererbung</a:t>
            </a:r>
            <a:endParaRPr/>
          </a:p>
        </p:txBody>
      </p:sp>
      <p:sp>
        <p:nvSpPr>
          <p:cNvPr id="104" name="Google Shape;104;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In Java erbt jede Klasse direkt oder indirekt von der Klasse “Object”. Jede Klasse, die nicht von einer anderen Klasse erbt, erbt direkt von “Object”. Java-Klassen sind somit streng hierarchisch geordnet.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05" name="Google Shape;105;p19"/>
          <p:cNvPicPr preferRelativeResize="0"/>
          <p:nvPr/>
        </p:nvPicPr>
        <p:blipFill rotWithShape="1">
          <a:blip r:embed="rId3">
            <a:alphaModFix/>
          </a:blip>
          <a:srcRect b="0" l="0" r="0" t="0"/>
          <a:stretch/>
        </p:blipFill>
        <p:spPr>
          <a:xfrm>
            <a:off x="627725" y="1833588"/>
            <a:ext cx="7888551" cy="238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Exkurs: Java-API</a:t>
            </a:r>
            <a:endParaRPr/>
          </a:p>
        </p:txBody>
      </p:sp>
      <p:sp>
        <p:nvSpPr>
          <p:cNvPr id="111" name="Google Shape;111;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mitgelieferte Java-Bibliothek ist sehr umfassend. Du hast Klassen wie Scanner, Math, Random o.Ä. vielleicht schon gesehen oder genutzt.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Eine sehr empfehlenswerte Aktivität: </a:t>
            </a:r>
            <a:r>
              <a:rPr b="1" i="0" lang="de" sz="1600" u="none" cap="none" strike="noStrike">
                <a:solidFill>
                  <a:schemeClr val="dk1"/>
                </a:solidFill>
                <a:latin typeface="Arial"/>
                <a:ea typeface="Arial"/>
                <a:cs typeface="Arial"/>
                <a:sym typeface="Arial"/>
              </a:rPr>
              <a:t>Einfach mal schauen, was Java alles schon kann</a:t>
            </a:r>
            <a:r>
              <a:rPr b="0" i="0" lang="de"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String-Klasse: </a:t>
            </a:r>
            <a:r>
              <a:rPr b="0" i="0" lang="de" sz="1600" u="sng" cap="none" strike="noStrike">
                <a:solidFill>
                  <a:schemeClr val="hlink"/>
                </a:solidFill>
                <a:latin typeface="Arial"/>
                <a:ea typeface="Arial"/>
                <a:cs typeface="Arial"/>
                <a:sym typeface="Arial"/>
                <a:hlinkClick r:id="rId3"/>
              </a:rPr>
              <a:t>https://docs.oracle.com/javase/8/docs/api/java/lang/String.html</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Du interessierst dich für andere Klassen oder Interfaces? Such in der Suchmaschine deiner Wahl nach “Java ArrayList” oder “Java Math” (Oder eben der Klasse deiner Wahl) und schau einfach mal, was es alle schon gibt.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Umsetzung von Vererbung</a:t>
            </a:r>
            <a:endParaRPr/>
          </a:p>
        </p:txBody>
      </p:sp>
      <p:sp>
        <p:nvSpPr>
          <p:cNvPr id="117" name="Google Shape;117;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Wir vereinfachen unser Modell etwas: Unsere Welt ist ein euklidisches Koordinatensystem, in dem sich die Fahrzeuge bewegen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beschränken uns außerdem auf eine Auto und Flugzeug, die beide direkt von einer Fahrzeug-Klasse erben.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für Vererbung in java ist “extends”.</a:t>
            </a:r>
            <a:endParaRPr b="0" i="0" sz="1600" u="none" cap="none" strike="noStrike">
              <a:solidFill>
                <a:schemeClr val="dk1"/>
              </a:solidFill>
              <a:latin typeface="Arial"/>
              <a:ea typeface="Arial"/>
              <a:cs typeface="Arial"/>
              <a:sym typeface="Arial"/>
            </a:endParaRPr>
          </a:p>
        </p:txBody>
      </p:sp>
      <p:pic>
        <p:nvPicPr>
          <p:cNvPr id="118" name="Google Shape;118;p21"/>
          <p:cNvPicPr preferRelativeResize="0"/>
          <p:nvPr/>
        </p:nvPicPr>
        <p:blipFill rotWithShape="1">
          <a:blip r:embed="rId3">
            <a:alphaModFix/>
          </a:blip>
          <a:srcRect b="0" l="0" r="0" t="0"/>
          <a:stretch/>
        </p:blipFill>
        <p:spPr>
          <a:xfrm>
            <a:off x="3750595" y="1633145"/>
            <a:ext cx="1463300" cy="938611"/>
          </a:xfrm>
          <a:prstGeom prst="rect">
            <a:avLst/>
          </a:prstGeom>
          <a:noFill/>
          <a:ln>
            <a:noFill/>
          </a:ln>
        </p:spPr>
      </p:pic>
      <p:pic>
        <p:nvPicPr>
          <p:cNvPr id="119" name="Google Shape;119;p21"/>
          <p:cNvPicPr preferRelativeResize="0"/>
          <p:nvPr/>
        </p:nvPicPr>
        <p:blipFill rotWithShape="1">
          <a:blip r:embed="rId4">
            <a:alphaModFix/>
          </a:blip>
          <a:srcRect b="0" l="0" r="0" t="0"/>
          <a:stretch/>
        </p:blipFill>
        <p:spPr>
          <a:xfrm>
            <a:off x="422725" y="4074525"/>
            <a:ext cx="3530034" cy="248100"/>
          </a:xfrm>
          <a:prstGeom prst="rect">
            <a:avLst/>
          </a:prstGeom>
          <a:noFill/>
          <a:ln>
            <a:noFill/>
          </a:ln>
        </p:spPr>
      </p:pic>
      <p:pic>
        <p:nvPicPr>
          <p:cNvPr id="120" name="Google Shape;120;p21"/>
          <p:cNvPicPr preferRelativeResize="0"/>
          <p:nvPr/>
        </p:nvPicPr>
        <p:blipFill rotWithShape="1">
          <a:blip r:embed="rId5">
            <a:alphaModFix/>
          </a:blip>
          <a:srcRect b="0" l="0" r="0" t="0"/>
          <a:stretch/>
        </p:blipFill>
        <p:spPr>
          <a:xfrm>
            <a:off x="431800" y="3592825"/>
            <a:ext cx="3053552" cy="283325"/>
          </a:xfrm>
          <a:prstGeom prst="rect">
            <a:avLst/>
          </a:prstGeom>
          <a:noFill/>
          <a:ln>
            <a:noFill/>
          </a:ln>
        </p:spPr>
      </p:pic>
      <p:pic>
        <p:nvPicPr>
          <p:cNvPr id="121" name="Google Shape;121;p21"/>
          <p:cNvPicPr preferRelativeResize="0"/>
          <p:nvPr/>
        </p:nvPicPr>
        <p:blipFill rotWithShape="1">
          <a:blip r:embed="rId6">
            <a:alphaModFix/>
          </a:blip>
          <a:srcRect b="0" l="0" r="0" t="0"/>
          <a:stretch/>
        </p:blipFill>
        <p:spPr>
          <a:xfrm>
            <a:off x="422725" y="3092550"/>
            <a:ext cx="2268350" cy="24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Umsetzung von Vererbung</a:t>
            </a:r>
            <a:endParaRPr/>
          </a:p>
        </p:txBody>
      </p:sp>
      <p:sp>
        <p:nvSpPr>
          <p:cNvPr id="127" name="Google Shape;127;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Nun kann jede Instanz der Klassen “Car” und “Plane” auch auf Methoden und Attribute der Klasse “Vehicle” zugreifen.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Attribute und Methoden, die auf alle Fahrzeuge zutreffen, werden in der Superklasse “Vehicle” gehalten, “Car”- oder “Plane”-spezifische Attribute und Methoden werden in der jeweiligen Subklasse definiert.</a:t>
            </a:r>
            <a:endParaRPr b="0" i="0" sz="1600" u="none" cap="none" strike="noStrike">
              <a:solidFill>
                <a:schemeClr val="dk1"/>
              </a:solidFill>
              <a:latin typeface="Arial"/>
              <a:ea typeface="Arial"/>
              <a:cs typeface="Arial"/>
              <a:sym typeface="Arial"/>
            </a:endParaRPr>
          </a:p>
        </p:txBody>
      </p:sp>
      <p:pic>
        <p:nvPicPr>
          <p:cNvPr id="128" name="Google Shape;128;p22"/>
          <p:cNvPicPr preferRelativeResize="0"/>
          <p:nvPr/>
        </p:nvPicPr>
        <p:blipFill rotWithShape="1">
          <a:blip r:embed="rId3">
            <a:alphaModFix/>
          </a:blip>
          <a:srcRect b="0" l="0" r="0" t="0"/>
          <a:stretch/>
        </p:blipFill>
        <p:spPr>
          <a:xfrm>
            <a:off x="3456300" y="2247450"/>
            <a:ext cx="2326675" cy="586375"/>
          </a:xfrm>
          <a:prstGeom prst="rect">
            <a:avLst/>
          </a:prstGeom>
          <a:noFill/>
          <a:ln>
            <a:noFill/>
          </a:ln>
        </p:spPr>
      </p:pic>
      <p:pic>
        <p:nvPicPr>
          <p:cNvPr id="129" name="Google Shape;129;p22"/>
          <p:cNvPicPr preferRelativeResize="0"/>
          <p:nvPr/>
        </p:nvPicPr>
        <p:blipFill rotWithShape="1">
          <a:blip r:embed="rId4">
            <a:alphaModFix/>
          </a:blip>
          <a:srcRect b="0" l="0" r="0" t="0"/>
          <a:stretch/>
        </p:blipFill>
        <p:spPr>
          <a:xfrm>
            <a:off x="529000" y="2247450"/>
            <a:ext cx="2544625" cy="806835"/>
          </a:xfrm>
          <a:prstGeom prst="rect">
            <a:avLst/>
          </a:prstGeom>
          <a:noFill/>
          <a:ln>
            <a:noFill/>
          </a:ln>
        </p:spPr>
      </p:pic>
      <p:pic>
        <p:nvPicPr>
          <p:cNvPr id="130" name="Google Shape;130;p22"/>
          <p:cNvPicPr preferRelativeResize="0"/>
          <p:nvPr/>
        </p:nvPicPr>
        <p:blipFill rotWithShape="1">
          <a:blip r:embed="rId5">
            <a:alphaModFix/>
          </a:blip>
          <a:srcRect b="0" l="0" r="0" t="0"/>
          <a:stretch/>
        </p:blipFill>
        <p:spPr>
          <a:xfrm>
            <a:off x="6206200" y="2247450"/>
            <a:ext cx="2210935" cy="58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Umsetzung von Vererbung</a:t>
            </a:r>
            <a:endParaRPr/>
          </a:p>
        </p:txBody>
      </p:sp>
      <p:sp>
        <p:nvSpPr>
          <p:cNvPr id="136" name="Google Shape;136;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Mit Methoden funktioniert das analog:</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Subklassen können auch die Methoden und Attribute der Superklasse nutzen:</a:t>
            </a:r>
            <a:endParaRPr b="0" i="0" sz="1600" u="none" cap="none" strike="noStrike">
              <a:solidFill>
                <a:schemeClr val="dk1"/>
              </a:solidFill>
              <a:latin typeface="Arial"/>
              <a:ea typeface="Arial"/>
              <a:cs typeface="Arial"/>
              <a:sym typeface="Arial"/>
            </a:endParaRPr>
          </a:p>
        </p:txBody>
      </p:sp>
      <p:pic>
        <p:nvPicPr>
          <p:cNvPr id="137" name="Google Shape;137;p23"/>
          <p:cNvPicPr preferRelativeResize="0"/>
          <p:nvPr/>
        </p:nvPicPr>
        <p:blipFill rotWithShape="1">
          <a:blip r:embed="rId3">
            <a:alphaModFix/>
          </a:blip>
          <a:srcRect b="0" l="0" r="0" t="0"/>
          <a:stretch/>
        </p:blipFill>
        <p:spPr>
          <a:xfrm>
            <a:off x="431800" y="3596350"/>
            <a:ext cx="6746100" cy="226750"/>
          </a:xfrm>
          <a:prstGeom prst="rect">
            <a:avLst/>
          </a:prstGeom>
          <a:noFill/>
          <a:ln>
            <a:noFill/>
          </a:ln>
        </p:spPr>
      </p:pic>
      <p:pic>
        <p:nvPicPr>
          <p:cNvPr id="138" name="Google Shape;138;p23"/>
          <p:cNvPicPr preferRelativeResize="0"/>
          <p:nvPr/>
        </p:nvPicPr>
        <p:blipFill rotWithShape="1">
          <a:blip r:embed="rId4">
            <a:alphaModFix/>
          </a:blip>
          <a:srcRect b="0" l="0" r="0" t="0"/>
          <a:stretch/>
        </p:blipFill>
        <p:spPr>
          <a:xfrm>
            <a:off x="398876" y="2095100"/>
            <a:ext cx="6699574" cy="694725"/>
          </a:xfrm>
          <a:prstGeom prst="rect">
            <a:avLst/>
          </a:prstGeom>
          <a:noFill/>
          <a:ln>
            <a:noFill/>
          </a:ln>
        </p:spPr>
      </p:pic>
      <p:pic>
        <p:nvPicPr>
          <p:cNvPr id="139" name="Google Shape;139;p23"/>
          <p:cNvPicPr preferRelativeResize="0"/>
          <p:nvPr/>
        </p:nvPicPr>
        <p:blipFill rotWithShape="1">
          <a:blip r:embed="rId5">
            <a:alphaModFix/>
          </a:blip>
          <a:srcRect b="0" l="0" r="0" t="0"/>
          <a:stretch/>
        </p:blipFill>
        <p:spPr>
          <a:xfrm>
            <a:off x="431800" y="1249100"/>
            <a:ext cx="5838475" cy="62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Umsetzung von Vererbung</a:t>
            </a:r>
            <a:endParaRPr/>
          </a:p>
        </p:txBody>
      </p:sp>
      <p:sp>
        <p:nvSpPr>
          <p:cNvPr id="145" name="Google Shape;145;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Außerdem können Subklassen die Methoden von Superklassen überschreiben, wenn die Methode der Superklasse auf den Anwendungsfall nicht zutrifft. Da man bei der Distanz zu einem Flugzeug noch die Höhe berücksichtigen muss, könnte man hier für das Flugzeug eine andere distanceTo-Funktion verwenden: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46" name="Google Shape;146;p24"/>
          <p:cNvPicPr preferRelativeResize="0"/>
          <p:nvPr/>
        </p:nvPicPr>
        <p:blipFill rotWithShape="1">
          <a:blip r:embed="rId3">
            <a:alphaModFix/>
          </a:blip>
          <a:srcRect b="0" l="0" r="0" t="0"/>
          <a:stretch/>
        </p:blipFill>
        <p:spPr>
          <a:xfrm>
            <a:off x="431800" y="1986724"/>
            <a:ext cx="7674575" cy="103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