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f7858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0f7858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f7858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0f7858da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Operatoren</a:t>
            </a:r>
            <a:endParaRPr/>
          </a:p>
        </p:txBody>
      </p:sp>
      <p:sp>
        <p:nvSpPr>
          <p:cNvPr id="163" name="Google Shape;163;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(z.B.: String fullName = “David” + “ “ + “Gemen” [=&gt; “David Gemen”])</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meistens schnell gefunden (anders wenn das Programm falsch läuft, dann muss man selber auf die Suche gehen).</a:t>
            </a:r>
            <a:endParaRPr/>
          </a:p>
          <a:p>
            <a:pPr indent="0" lvl="0" marL="0" rtl="0" algn="l">
              <a:spcBef>
                <a:spcPts val="320"/>
              </a:spcBef>
              <a:spcAft>
                <a:spcPts val="0"/>
              </a:spcAft>
              <a:buNone/>
            </a:pPr>
            <a:r>
              <a:rPr lang="de"/>
              <a:t>Auf Fehler, die bewirken, dass das Programm nicht kompiliert werden kann, weist der Compiler hin:</a:t>
            </a:r>
            <a:endParaRPr/>
          </a:p>
        </p:txBody>
      </p:sp>
      <p:pic>
        <p:nvPicPr>
          <p:cNvPr id="170" name="Google Shape;170;p27"/>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71" name="Google Shape;171;p27"/>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83" name="Google Shape;183;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br>
              <a:rPr lang="de"/>
            </a:b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Dein Studiengang</a:t>
            </a:r>
            <a:br>
              <a:rPr lang="de"/>
            </a:br>
            <a:endParaRPr/>
          </a:p>
          <a:p>
            <a:pPr indent="-317500" lvl="0" marL="457200" rtl="0" algn="l">
              <a:spcBef>
                <a:spcPts val="0"/>
              </a:spcBef>
              <a:spcAft>
                <a:spcPts val="0"/>
              </a:spcAft>
              <a:buSzPts val="1400"/>
              <a:buChar char="●"/>
            </a:pPr>
            <a:r>
              <a:rPr lang="de"/>
              <a:t>Darauf soll folgende Ausgabe auf der Kommandozeile gemacht werden:</a:t>
            </a:r>
            <a:endParaRPr/>
          </a:p>
          <a:p>
            <a:pPr indent="0" lvl="0" marL="914400" rtl="0" algn="l">
              <a:spcBef>
                <a:spcPts val="320"/>
              </a:spcBef>
              <a:spcAft>
                <a:spcPts val="0"/>
              </a:spcAft>
              <a:buNone/>
            </a:pPr>
            <a:br>
              <a:rPr lang="de"/>
            </a:br>
            <a:r>
              <a:rPr lang="de"/>
              <a:t>“Ich heiße &lt;Name&gt;, bin &lt;Alter&gt; Jahre alt und studiere &lt;Studiengang&gt;”</a:t>
            </a:r>
            <a:br>
              <a:rPr lang="de"/>
            </a:br>
            <a:endParaRPr/>
          </a:p>
          <a:p>
            <a:pPr indent="-317500" lvl="0" marL="457200" rtl="0" algn="l">
              <a:spcBef>
                <a:spcPts val="320"/>
              </a:spcBef>
              <a:spcAft>
                <a:spcPts val="0"/>
              </a:spcAft>
              <a:buSzPts val="1400"/>
              <a:buChar char="●"/>
            </a:pPr>
            <a:r>
              <a:rPr lang="de"/>
              <a:t>Bei der Ausgabe soll auf die deklarierten Variablen zurückgegriffen werden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AutoNum type="arabicPeriod"/>
            </a:pPr>
            <a:r>
              <a:rPr lang="de" sz="1400"/>
              <a:t>Funktionsweise von Java</a:t>
            </a:r>
            <a:endParaRPr sz="1400"/>
          </a:p>
          <a:p>
            <a:pPr indent="-317500" lvl="1" marL="914400" rtl="0" algn="l">
              <a:spcBef>
                <a:spcPts val="0"/>
              </a:spcBef>
              <a:spcAft>
                <a:spcPts val="0"/>
              </a:spcAft>
              <a:buSzPts val="1400"/>
              <a:buAutoNum type="arabicPeriod"/>
            </a:pPr>
            <a:r>
              <a:rPr lang="de" sz="1400"/>
              <a:t>Sprachkonzepte von Java</a:t>
            </a:r>
            <a:endParaRPr sz="1400"/>
          </a:p>
          <a:p>
            <a:pPr indent="-317500" lvl="1" marL="914400" rtl="0" algn="l">
              <a:spcBef>
                <a:spcPts val="0"/>
              </a:spcBef>
              <a:spcAft>
                <a:spcPts val="0"/>
              </a:spcAft>
              <a:buSzPts val="1400"/>
              <a:buAutoNum type="arabicPeriod"/>
            </a:pPr>
            <a:r>
              <a:rPr lang="de" sz="1400"/>
              <a:t>Workflow</a:t>
            </a:r>
            <a:br>
              <a:rPr lang="de" sz="1400"/>
            </a:br>
            <a:endParaRPr sz="1400"/>
          </a:p>
          <a:p>
            <a:pPr indent="-317500" lvl="0" marL="457200" rtl="0" algn="l">
              <a:spcBef>
                <a:spcPts val="0"/>
              </a:spcBef>
              <a:spcAft>
                <a:spcPts val="0"/>
              </a:spcAft>
              <a:buClr>
                <a:schemeClr val="dk1"/>
              </a:buClr>
              <a:buSzPts val="1400"/>
              <a:buAutoNum type="arabicPeriod"/>
            </a:pPr>
            <a:r>
              <a:rPr lang="de" sz="1400"/>
              <a:t>Ein erstes Programm: “Hello World!”</a:t>
            </a:r>
            <a:br>
              <a:rPr lang="de" sz="1400"/>
            </a:br>
            <a:endParaRPr sz="1400"/>
          </a:p>
          <a:p>
            <a:pPr indent="-317500" lvl="0" marL="457200" rtl="0" algn="l">
              <a:spcBef>
                <a:spcPts val="0"/>
              </a:spcBef>
              <a:spcAft>
                <a:spcPts val="0"/>
              </a:spcAft>
              <a:buSzPts val="1400"/>
              <a:buAutoNum type="arabicPeriod"/>
            </a:pPr>
            <a:r>
              <a:rPr lang="de" sz="1400"/>
              <a:t>Variablen</a:t>
            </a:r>
            <a:endParaRPr sz="1400"/>
          </a:p>
          <a:p>
            <a:pPr indent="-317500" lvl="1" marL="914400" rtl="0" algn="l">
              <a:spcBef>
                <a:spcPts val="0"/>
              </a:spcBef>
              <a:spcAft>
                <a:spcPts val="0"/>
              </a:spcAft>
              <a:buSzPts val="1400"/>
              <a:buAutoNum type="arabicPeriod"/>
            </a:pPr>
            <a:r>
              <a:rPr lang="de" sz="1400"/>
              <a:t>Was sind Variablen?</a:t>
            </a:r>
            <a:endParaRPr sz="1400"/>
          </a:p>
          <a:p>
            <a:pPr indent="-317500" lvl="1" marL="914400" rtl="0" algn="l">
              <a:spcBef>
                <a:spcPts val="0"/>
              </a:spcBef>
              <a:spcAft>
                <a:spcPts val="0"/>
              </a:spcAft>
              <a:buSzPts val="1400"/>
              <a:buAutoNum type="arabicPeriod"/>
            </a:pPr>
            <a:r>
              <a:rPr lang="de" sz="1400"/>
              <a:t>Datentypen</a:t>
            </a:r>
            <a:endParaRPr sz="1400"/>
          </a:p>
          <a:p>
            <a:pPr indent="-317500" lvl="1" marL="914400" rtl="0" algn="l">
              <a:spcBef>
                <a:spcPts val="0"/>
              </a:spcBef>
              <a:spcAft>
                <a:spcPts val="0"/>
              </a:spcAft>
              <a:buSzPts val="1400"/>
              <a:buAutoNum type="arabicPeriod"/>
            </a:pPr>
            <a:r>
              <a:rPr lang="de" sz="1400"/>
              <a:t>Operatoren</a:t>
            </a:r>
            <a:br>
              <a:rPr lang="de" sz="1400"/>
            </a:br>
            <a:endParaRPr sz="1400"/>
          </a:p>
          <a:p>
            <a:pPr indent="-317500" lvl="0" marL="457200" rtl="0" algn="l">
              <a:spcBef>
                <a:spcPts val="0"/>
              </a:spcBef>
              <a:spcAft>
                <a:spcPts val="0"/>
              </a:spcAft>
              <a:buSzPts val="1400"/>
              <a:buAutoNum type="arabicPeriod"/>
            </a:pPr>
            <a:r>
              <a:rPr lang="de" sz="1400"/>
              <a:t>Fehlerbehandlung</a:t>
            </a:r>
            <a:endParaRPr sz="1400"/>
          </a:p>
          <a:p>
            <a:pPr indent="0" lvl="0" marL="0" rtl="0" algn="l">
              <a:spcBef>
                <a:spcPts val="320"/>
              </a:spcBef>
              <a:spcAft>
                <a:spcPts val="0"/>
              </a:spcAft>
              <a:buClr>
                <a:schemeClr val="dk1"/>
              </a:buClr>
              <a:buSzPts val="1100"/>
              <a:buFont typeface="Arial"/>
              <a:buNone/>
            </a:pPr>
            <a:r>
              <a:t/>
            </a:r>
            <a:endParaRPr sz="1400"/>
          </a:p>
          <a:p>
            <a:pPr indent="-317500" lvl="0" marL="457200" rtl="0" algn="l">
              <a:spcBef>
                <a:spcPts val="320"/>
              </a:spcBef>
              <a:spcAft>
                <a:spcPts val="0"/>
              </a:spcAft>
              <a:buClr>
                <a:schemeClr val="dk1"/>
              </a:buClr>
              <a:buSzPts val="1400"/>
              <a:buAutoNum type="arabicPeriod"/>
            </a:pPr>
            <a:r>
              <a:rPr lang="de" sz="1400"/>
              <a:t>Fragen</a:t>
            </a:r>
            <a:br>
              <a:rPr lang="de" sz="1400"/>
            </a:br>
            <a:endParaRPr sz="1400"/>
          </a:p>
          <a:p>
            <a:pPr indent="-317500" lvl="0" marL="457200" rtl="0" algn="l">
              <a:spcBef>
                <a:spcPts val="0"/>
              </a:spcBef>
              <a:spcAft>
                <a:spcPts val="0"/>
              </a:spcAft>
              <a:buClr>
                <a:schemeClr val="dk1"/>
              </a:buClr>
              <a:buSzPts val="1400"/>
              <a:buAutoNum type="arabicPeriod"/>
            </a:pPr>
            <a:r>
              <a:rPr lang="de" sz="1400"/>
              <a:t>Übungsaufgabe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.1. Sprachkonzepte von Java</a:t>
            </a:r>
            <a:endParaRPr/>
          </a:p>
        </p:txBody>
      </p:sp>
      <p:sp>
        <p:nvSpPr>
          <p:cNvPr id="99" name="Google Shape;99;p19"/>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320"/>
              </a:spcBef>
              <a:spcAft>
                <a:spcPts val="0"/>
              </a:spcAft>
              <a:buSzPts val="1400"/>
              <a:buChar char="●"/>
            </a:pPr>
            <a:r>
              <a:rPr b="1" lang="de"/>
              <a:t>Objektorientiert</a:t>
            </a:r>
            <a:endParaRPr b="1"/>
          </a:p>
          <a:p>
            <a:pPr indent="-342900" lvl="1" marL="914400" rtl="0" algn="l">
              <a:lnSpc>
                <a:spcPct val="100000"/>
              </a:lnSpc>
              <a:spcBef>
                <a:spcPts val="0"/>
              </a:spcBef>
              <a:spcAft>
                <a:spcPts val="0"/>
              </a:spcAft>
              <a:buSzPts val="1800"/>
              <a:buChar char="-"/>
            </a:pPr>
            <a:r>
              <a:rPr lang="de"/>
              <a:t>Für euch in den ersten zwei Wochen noch nicht so wichtig, aber hier ganz passend</a:t>
            </a:r>
            <a:endParaRPr/>
          </a:p>
          <a:p>
            <a:pPr indent="-342900" lvl="1" marL="914400" rtl="0" algn="l">
              <a:lnSpc>
                <a:spcPct val="100000"/>
              </a:lnSpc>
              <a:spcBef>
                <a:spcPts val="0"/>
              </a:spcBef>
              <a:spcAft>
                <a:spcPts val="0"/>
              </a:spcAft>
              <a:buSzPts val="1800"/>
              <a:buChar char="-"/>
            </a:pPr>
            <a:r>
              <a:rPr lang="de"/>
              <a:t>In Java ist (nahezu) </a:t>
            </a:r>
            <a:r>
              <a:rPr b="1" lang="de"/>
              <a:t>alles ein Objekt.</a:t>
            </a:r>
            <a:endParaRPr b="1"/>
          </a:p>
          <a:p>
            <a:pPr indent="-342900" lvl="1" marL="914400" rtl="0" algn="l">
              <a:lnSpc>
                <a:spcPct val="100000"/>
              </a:lnSpc>
              <a:spcBef>
                <a:spcPts val="0"/>
              </a:spcBef>
              <a:spcAft>
                <a:spcPts val="0"/>
              </a:spcAft>
              <a:buSzPts val="1800"/>
              <a:buChar char="-"/>
            </a:pPr>
            <a:r>
              <a:rPr lang="de"/>
              <a:t>Ein Klasse ist ein Datentyp, welcher bestimmte Attribute und Verhalten kapselt</a:t>
            </a:r>
            <a:endParaRPr/>
          </a:p>
          <a:p>
            <a:pPr indent="-342900" lvl="1" marL="914400" rtl="0" algn="l">
              <a:lnSpc>
                <a:spcPct val="100000"/>
              </a:lnSpc>
              <a:spcBef>
                <a:spcPts val="0"/>
              </a:spcBef>
              <a:spcAft>
                <a:spcPts val="0"/>
              </a:spcAft>
              <a:buSzPts val="1800"/>
              <a:buChar char="-"/>
            </a:pPr>
            <a:r>
              <a:rPr lang="de"/>
              <a:t>Eine Instanz einer Klasse nennt sich Objekt </a:t>
            </a:r>
            <a:endParaRPr/>
          </a:p>
          <a:p>
            <a:pPr indent="-342900" lvl="2" marL="1371600" rtl="0" algn="l">
              <a:lnSpc>
                <a:spcPct val="100000"/>
              </a:lnSpc>
              <a:spcBef>
                <a:spcPts val="0"/>
              </a:spcBef>
              <a:spcAft>
                <a:spcPts val="0"/>
              </a:spcAft>
              <a:buSzPts val="1800"/>
              <a:buChar char="→"/>
            </a:pPr>
            <a:r>
              <a:rPr lang="de"/>
              <a:t>Klasse: Person, Objekt/Instanz: Die Person David Gemen</a:t>
            </a:r>
            <a:endParaRPr/>
          </a:p>
          <a:p>
            <a:pPr indent="-342900" lvl="1" marL="914400" rtl="0" algn="l">
              <a:lnSpc>
                <a:spcPct val="100000"/>
              </a:lnSpc>
              <a:spcBef>
                <a:spcPts val="0"/>
              </a:spcBef>
              <a:spcAft>
                <a:spcPts val="0"/>
              </a:spcAft>
              <a:buSzPts val="1800"/>
              <a:buChar char="-"/>
            </a:pPr>
            <a:r>
              <a:rPr lang="de"/>
              <a:t>Komplexere Java-Programme sind ein Zusammenspiel kooperierender Objekte</a:t>
            </a:r>
            <a:endParaRPr/>
          </a:p>
          <a:p>
            <a:pPr indent="0" lvl="0" marL="914400" rtl="0" algn="l">
              <a:lnSpc>
                <a:spcPct val="100000"/>
              </a:lnSpc>
              <a:spcBef>
                <a:spcPts val="320"/>
              </a:spcBef>
              <a:spcAft>
                <a:spcPts val="0"/>
              </a:spcAft>
              <a:buSzPts val="1400"/>
              <a:buNone/>
            </a:pPr>
            <a:r>
              <a:t/>
            </a:r>
            <a:endParaRPr/>
          </a:p>
          <a:p>
            <a:pPr indent="-317500" lvl="0" marL="457200" rtl="0" algn="l">
              <a:lnSpc>
                <a:spcPct val="100000"/>
              </a:lnSpc>
              <a:spcBef>
                <a:spcPts val="320"/>
              </a:spcBef>
              <a:spcAft>
                <a:spcPts val="0"/>
              </a:spcAft>
              <a:buSzPts val="1400"/>
              <a:buChar char="●"/>
            </a:pPr>
            <a:r>
              <a:rPr b="1" lang="de"/>
              <a:t>Imperativ</a:t>
            </a:r>
            <a:endParaRPr b="1"/>
          </a:p>
          <a:p>
            <a:pPr indent="-342900" lvl="1" marL="914400" rtl="0" algn="l">
              <a:lnSpc>
                <a:spcPct val="100000"/>
              </a:lnSpc>
              <a:spcBef>
                <a:spcPts val="0"/>
              </a:spcBef>
              <a:spcAft>
                <a:spcPts val="0"/>
              </a:spcAft>
              <a:buSzPts val="1800"/>
              <a:buChar char="-"/>
            </a:pPr>
            <a:r>
              <a:rPr lang="de"/>
              <a:t>Java-Programmcode ist eine Reihe von Anweisungen an den Computer, die dieser in </a:t>
            </a:r>
            <a:r>
              <a:rPr b="1" lang="de"/>
              <a:t>vorgegebener Reihenfolge</a:t>
            </a:r>
            <a:r>
              <a:rPr lang="de"/>
              <a:t> (</a:t>
            </a:r>
            <a:r>
              <a:rPr b="1" lang="de"/>
              <a:t>von oben nach unten</a:t>
            </a:r>
            <a:r>
              <a:rPr lang="de"/>
              <a:t>, ggf. mit expliziten Sprüngen) ausführt.</a:t>
            </a:r>
            <a:endParaRPr/>
          </a:p>
          <a:p>
            <a:pPr indent="0" lvl="0" marL="914400" rtl="0" algn="l">
              <a:lnSpc>
                <a:spcPct val="100000"/>
              </a:lnSpc>
              <a:spcBef>
                <a:spcPts val="32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.2. Workflow</a:t>
            </a:r>
            <a:endParaRPr/>
          </a:p>
        </p:txBody>
      </p:sp>
      <p:sp>
        <p:nvSpPr>
          <p:cNvPr id="105" name="Google Shape;105;p20"/>
          <p:cNvSpPr txBox="1"/>
          <p:nvPr>
            <p:ph idx="1" type="body"/>
          </p:nvPr>
        </p:nvSpPr>
        <p:spPr>
          <a:xfrm>
            <a:off x="481175" y="884250"/>
            <a:ext cx="8375700" cy="337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400"/>
              <a:buNone/>
            </a:pPr>
            <a:r>
              <a:rPr lang="de"/>
              <a:t>Die meisten Programmiersprachen sind entweder </a:t>
            </a:r>
            <a:r>
              <a:rPr b="1" lang="de"/>
              <a:t>kompiliert</a:t>
            </a:r>
            <a:r>
              <a:rPr lang="de"/>
              <a:t> (Umwandlung des Programmcodes in Maschinencode, der dann ausgeführt wird) oder </a:t>
            </a:r>
            <a:r>
              <a:rPr b="1" lang="de"/>
              <a:t>interpretiert</a:t>
            </a:r>
            <a:r>
              <a:rPr lang="de"/>
              <a:t> (Direkte Ausführung des Programmcodes). Java hat beides: Kompilierung und Interpretation. </a:t>
            </a:r>
            <a:endParaRPr/>
          </a:p>
          <a:p>
            <a:pPr indent="-317500" lvl="0" marL="457200" rtl="0" algn="l">
              <a:lnSpc>
                <a:spcPct val="100000"/>
              </a:lnSpc>
              <a:spcBef>
                <a:spcPts val="320"/>
              </a:spcBef>
              <a:spcAft>
                <a:spcPts val="0"/>
              </a:spcAft>
              <a:buSzPts val="1400"/>
              <a:buChar char="➔"/>
            </a:pPr>
            <a:r>
              <a:rPr lang="de"/>
              <a:t>Der Vorteil: Plattformunabhängigkeit.</a:t>
            </a:r>
            <a:endParaRPr/>
          </a:p>
          <a:p>
            <a:pPr indent="0" lvl="0" marL="0" rtl="0" algn="l">
              <a:lnSpc>
                <a:spcPct val="100000"/>
              </a:lnSpc>
              <a:spcBef>
                <a:spcPts val="320"/>
              </a:spcBef>
              <a:spcAft>
                <a:spcPts val="0"/>
              </a:spcAft>
              <a:buSzPts val="1400"/>
              <a:buNone/>
            </a:pPr>
            <a:r>
              <a:t/>
            </a:r>
            <a:endParaRPr/>
          </a:p>
          <a:p>
            <a:pPr indent="0" lvl="0" marL="0" rtl="0" algn="l">
              <a:lnSpc>
                <a:spcPct val="100000"/>
              </a:lnSpc>
              <a:spcBef>
                <a:spcPts val="320"/>
              </a:spcBef>
              <a:spcAft>
                <a:spcPts val="0"/>
              </a:spcAft>
              <a:buSzPts val="1400"/>
              <a:buNone/>
            </a:pPr>
            <a:r>
              <a:t/>
            </a:r>
            <a:endParaRPr/>
          </a:p>
        </p:txBody>
      </p:sp>
      <p:pic>
        <p:nvPicPr>
          <p:cNvPr id="106" name="Google Shape;106;p20"/>
          <p:cNvPicPr preferRelativeResize="0"/>
          <p:nvPr/>
        </p:nvPicPr>
        <p:blipFill rotWithShape="1">
          <a:blip r:embed="rId3">
            <a:alphaModFix/>
          </a:blip>
          <a:srcRect b="0" l="0" r="0" t="0"/>
          <a:stretch/>
        </p:blipFill>
        <p:spPr>
          <a:xfrm>
            <a:off x="2019300" y="2097063"/>
            <a:ext cx="5105400" cy="216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Ein erstes Programm: “Hello World!”</a:t>
            </a:r>
            <a:endParaRPr/>
          </a:p>
        </p:txBody>
      </p:sp>
      <p:pic>
        <p:nvPicPr>
          <p:cNvPr id="112" name="Google Shape;112;p21"/>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a:t>
            </a:r>
            <a:r>
              <a:rPr lang="de"/>
              <a:t>. Ein erstes Programm: “Hello World!”</a:t>
            </a:r>
            <a:endParaRPr/>
          </a:p>
        </p:txBody>
      </p:sp>
      <p:pic>
        <p:nvPicPr>
          <p:cNvPr id="118" name="Google Shape;118;p22"/>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19" name="Google Shape;119;p22"/>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20" name="Google Shape;120;p22"/>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21" name="Google Shape;121;p22"/>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22" name="Google Shape;122;p22"/>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23" name="Google Shape;123;p22"/>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24" name="Google Shape;124;p22"/>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22"/>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26" name="Google Shape;126;p22"/>
          <p:cNvCxnSpPr>
            <a:stCxn id="125"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22"/>
          <p:cNvCxnSpPr>
            <a:stCxn id="125"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28" name="Google Shape;128;p22"/>
          <p:cNvCxnSpPr>
            <a:stCxn id="125"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29" name="Google Shape;129;p22"/>
          <p:cNvCxnSpPr>
            <a:stCxn id="125"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30" name="Google Shape;130;p22"/>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31" name="Google Shape;131;p22"/>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32" name="Google Shape;132;p22"/>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33" name="Google Shape;133;p22"/>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34" name="Google Shape;134;p22"/>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35" name="Google Shape;135;p22"/>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1" name="Google Shape;141;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 in dem sie deklariert sind und erst nach der Deklaration sichtbar.</a:t>
            </a:r>
            <a:endParaRPr/>
          </a:p>
        </p:txBody>
      </p:sp>
      <p:pic>
        <p:nvPicPr>
          <p:cNvPr id="150" name="Google Shape;150;p24"/>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Datentypen</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57" name="Google Shape;157;p25"/>
          <p:cNvPicPr preferRelativeResize="0"/>
          <p:nvPr/>
        </p:nvPicPr>
        <p:blipFill>
          <a:blip r:embed="rId3">
            <a:alphaModFix/>
          </a:blip>
          <a:stretch>
            <a:fillRect/>
          </a:stretch>
        </p:blipFill>
        <p:spPr>
          <a:xfrm>
            <a:off x="5711725" y="2371125"/>
            <a:ext cx="2279200" cy="156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