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1b2d7b6c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1b2d7b6c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6.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1.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18.png"/><Relationship Id="rId6"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4.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SzPts val="1100"/>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600"/>
              <a:buNone/>
            </a:pPr>
            <a:r>
              <a:rPr lang="de"/>
              <a:t>03 - Arrays und Schleifen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4. Fragen</a:t>
            </a:r>
            <a:endParaRPr/>
          </a:p>
        </p:txBody>
      </p:sp>
      <p:sp>
        <p:nvSpPr>
          <p:cNvPr id="167" name="Google Shape;167;p25"/>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rPr b="0" i="0" lang="de" sz="3600" u="none" cap="none" strike="noStrike">
                <a:solidFill>
                  <a:schemeClr val="dk1"/>
                </a:solidFill>
                <a:latin typeface="Arial"/>
                <a:ea typeface="Arial"/>
                <a:cs typeface="Arial"/>
                <a:sym typeface="Arial"/>
              </a:rPr>
              <a:t>Fragen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5. Übungsaufgabe</a:t>
            </a:r>
            <a:endParaRPr/>
          </a:p>
        </p:txBody>
      </p:sp>
      <p:sp>
        <p:nvSpPr>
          <p:cNvPr id="173" name="Google Shape;173;p2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400" u="none" cap="none" strike="noStrike">
                <a:solidFill>
                  <a:schemeClr val="dk1"/>
                </a:solidFill>
                <a:latin typeface="Arial"/>
                <a:ea typeface="Arial"/>
                <a:cs typeface="Arial"/>
                <a:sym typeface="Arial"/>
              </a:rPr>
              <a:t>Wir wollen heute eine kleine “Datenbankabfrage” programmieren. Das Ganze soll wie folgt aussehen:</a:t>
            </a:r>
            <a:endParaRPr sz="1400"/>
          </a:p>
          <a:p>
            <a:pPr indent="-317500" lvl="0" marL="457200" rtl="0" algn="l">
              <a:spcBef>
                <a:spcPts val="320"/>
              </a:spcBef>
              <a:spcAft>
                <a:spcPts val="0"/>
              </a:spcAft>
              <a:buSzPts val="1400"/>
              <a:buChar char="●"/>
            </a:pPr>
            <a:r>
              <a:rPr lang="de" sz="1400"/>
              <a:t>Initial übergibt man dem Programm eine Reihe von Namen als Kommandozeilenparameter, die dann in einem Array von passendem Datentyp gespeichert werden (Tipp: </a:t>
            </a:r>
            <a:r>
              <a:rPr i="1" lang="de" sz="1400"/>
              <a:t>args</a:t>
            </a:r>
            <a:r>
              <a:rPr lang="de" sz="1400"/>
              <a:t> ist ein String-Array).</a:t>
            </a:r>
            <a:endParaRPr sz="1400"/>
          </a:p>
          <a:p>
            <a:pPr indent="-317500" lvl="0" marL="457200" marR="0" rtl="0" algn="l">
              <a:lnSpc>
                <a:spcPct val="100000"/>
              </a:lnSpc>
              <a:spcBef>
                <a:spcPts val="0"/>
              </a:spcBef>
              <a:spcAft>
                <a:spcPts val="0"/>
              </a:spcAft>
              <a:buClr>
                <a:schemeClr val="dk1"/>
              </a:buClr>
              <a:buSzPts val="1400"/>
              <a:buFont typeface="Arial"/>
              <a:buChar char="●"/>
            </a:pPr>
            <a:r>
              <a:rPr b="0" i="0" lang="de" sz="1400" u="none" cap="none" strike="noStrike">
                <a:solidFill>
                  <a:schemeClr val="dk1"/>
                </a:solidFill>
                <a:latin typeface="Arial"/>
                <a:ea typeface="Arial"/>
                <a:cs typeface="Arial"/>
                <a:sym typeface="Arial"/>
              </a:rPr>
              <a:t>Das Programm soll als “ewige Schleife” folgenden Code ausführen:</a:t>
            </a:r>
            <a:endParaRPr b="0" i="0" sz="1400" u="none" cap="none" strike="noStrike">
              <a:solidFill>
                <a:schemeClr val="dk1"/>
              </a:solidFill>
              <a:latin typeface="Arial"/>
              <a:ea typeface="Arial"/>
              <a:cs typeface="Arial"/>
              <a:sym typeface="Arial"/>
            </a:endParaRPr>
          </a:p>
          <a:p>
            <a:pPr indent="-304800" lvl="1" marL="914400" marR="0" rtl="0" algn="l">
              <a:lnSpc>
                <a:spcPct val="100000"/>
              </a:lnSpc>
              <a:spcBef>
                <a:spcPts val="0"/>
              </a:spcBef>
              <a:spcAft>
                <a:spcPts val="0"/>
              </a:spcAft>
              <a:buClr>
                <a:schemeClr val="dk1"/>
              </a:buClr>
              <a:buSzPts val="1200"/>
              <a:buFont typeface="Arial"/>
              <a:buChar char="-"/>
            </a:pPr>
            <a:r>
              <a:rPr b="0" i="0" lang="de" sz="1400" u="none" cap="none" strike="noStrike">
                <a:solidFill>
                  <a:schemeClr val="dk1"/>
                </a:solidFill>
                <a:latin typeface="Arial"/>
                <a:ea typeface="Arial"/>
                <a:cs typeface="Arial"/>
                <a:sym typeface="Arial"/>
              </a:rPr>
              <a:t>Einen Namen als Parameter mit der Scanner-Klasse entgegennehmen.</a:t>
            </a:r>
            <a:endParaRPr b="0" i="0" sz="1400" u="none" cap="none" strike="noStrike">
              <a:solidFill>
                <a:schemeClr val="dk1"/>
              </a:solidFill>
              <a:latin typeface="Arial"/>
              <a:ea typeface="Arial"/>
              <a:cs typeface="Arial"/>
              <a:sym typeface="Arial"/>
            </a:endParaRPr>
          </a:p>
          <a:p>
            <a:pPr indent="-304800" lvl="1" marL="914400" marR="0" rtl="0" algn="l">
              <a:lnSpc>
                <a:spcPct val="100000"/>
              </a:lnSpc>
              <a:spcBef>
                <a:spcPts val="0"/>
              </a:spcBef>
              <a:spcAft>
                <a:spcPts val="0"/>
              </a:spcAft>
              <a:buClr>
                <a:schemeClr val="dk1"/>
              </a:buClr>
              <a:buSzPts val="1200"/>
              <a:buFont typeface="Arial"/>
              <a:buChar char="-"/>
            </a:pPr>
            <a:r>
              <a:rPr b="0" i="0" lang="de" sz="1400" u="none" cap="none" strike="noStrike">
                <a:solidFill>
                  <a:schemeClr val="dk1"/>
                </a:solidFill>
                <a:latin typeface="Arial"/>
                <a:ea typeface="Arial"/>
                <a:cs typeface="Arial"/>
                <a:sym typeface="Arial"/>
              </a:rPr>
              <a:t>Ausgeben, ob der Name sich in dem Name-Array befindet.</a:t>
            </a:r>
            <a:endParaRPr b="0" i="0" sz="1400" u="none" cap="none" strike="noStrike">
              <a:solidFill>
                <a:schemeClr val="dk1"/>
              </a:solidFill>
              <a:latin typeface="Arial"/>
              <a:ea typeface="Arial"/>
              <a:cs typeface="Arial"/>
              <a:sym typeface="Arial"/>
            </a:endParaRPr>
          </a:p>
          <a:p>
            <a:pPr indent="-304800" lvl="1" marL="914400" marR="0" rtl="0" algn="l">
              <a:lnSpc>
                <a:spcPct val="100000"/>
              </a:lnSpc>
              <a:spcBef>
                <a:spcPts val="0"/>
              </a:spcBef>
              <a:spcAft>
                <a:spcPts val="0"/>
              </a:spcAft>
              <a:buClr>
                <a:schemeClr val="dk1"/>
              </a:buClr>
              <a:buSzPts val="1200"/>
              <a:buFont typeface="Arial"/>
              <a:buChar char="-"/>
            </a:pPr>
            <a:r>
              <a:rPr b="0" i="0" lang="de" sz="1400" u="none" cap="none" strike="noStrike">
                <a:solidFill>
                  <a:schemeClr val="dk1"/>
                </a:solidFill>
                <a:latin typeface="Arial"/>
                <a:ea typeface="Arial"/>
                <a:cs typeface="Arial"/>
                <a:sym typeface="Arial"/>
              </a:rPr>
              <a:t>Das Programm soll erst enden, wenn der Nutzer als Namen-Parameter den String “quit” (oder v</a:t>
            </a:r>
            <a:r>
              <a:rPr lang="de" sz="1400"/>
              <a:t>on mir aus auch “beenden”) </a:t>
            </a:r>
            <a:r>
              <a:rPr b="0" i="0" lang="de" sz="1400" u="none" cap="none" strike="noStrike">
                <a:solidFill>
                  <a:schemeClr val="dk1"/>
                </a:solidFill>
                <a:latin typeface="Arial"/>
                <a:ea typeface="Arial"/>
                <a:cs typeface="Arial"/>
                <a:sym typeface="Arial"/>
              </a:rPr>
              <a:t>übergibt, ansonsten immer nach dem nächsten Namen fragen.</a:t>
            </a:r>
            <a:br>
              <a:rPr b="0" i="0" lang="de" sz="1400" u="none" cap="none" strike="noStrike">
                <a:solidFill>
                  <a:schemeClr val="dk1"/>
                </a:solidFill>
                <a:latin typeface="Arial"/>
                <a:ea typeface="Arial"/>
                <a:cs typeface="Arial"/>
                <a:sym typeface="Arial"/>
              </a:rPr>
            </a:br>
            <a:endParaRPr sz="1400"/>
          </a:p>
          <a:p>
            <a:pPr indent="-317500" lvl="0" marL="457200" rtl="0" algn="l">
              <a:spcBef>
                <a:spcPts val="320"/>
              </a:spcBef>
              <a:spcAft>
                <a:spcPts val="0"/>
              </a:spcAft>
              <a:buSzPts val="1400"/>
              <a:buChar char="●"/>
            </a:pPr>
            <a:r>
              <a:rPr b="0" i="0" lang="de" sz="1400" u="none" cap="none" strike="noStrike">
                <a:solidFill>
                  <a:schemeClr val="dk1"/>
                </a:solidFill>
                <a:latin typeface="Arial"/>
                <a:ea typeface="Arial"/>
                <a:cs typeface="Arial"/>
                <a:sym typeface="Arial"/>
              </a:rPr>
              <a:t>optional: Falls der übergebene Name sich nicht in dem Array befindet soll der Name zum Datensatz hinzugefügt werden (Vorsicht: Arrays haben eine fixe Länge, also musst du hier etwas überlegen.)</a:t>
            </a:r>
            <a:endParaRPr sz="1400"/>
          </a:p>
          <a:p>
            <a:pPr indent="-317500" lvl="0" marL="457200" rtl="0" algn="l">
              <a:spcBef>
                <a:spcPts val="320"/>
              </a:spcBef>
              <a:spcAft>
                <a:spcPts val="0"/>
              </a:spcAft>
              <a:buSzPts val="1400"/>
              <a:buChar char="●"/>
            </a:pPr>
            <a:r>
              <a:rPr lang="de" sz="1400"/>
              <a:t>optional: In jeder Iteration sollen alle aktuell gespeicherten Namen im Terminal ausgegeben werden</a:t>
            </a:r>
            <a:endParaRPr sz="1400"/>
          </a:p>
          <a:p>
            <a:pPr indent="-317500" lvl="0" marL="457200" rtl="0" algn="l">
              <a:spcBef>
                <a:spcPts val="0"/>
              </a:spcBef>
              <a:spcAft>
                <a:spcPts val="0"/>
              </a:spcAft>
              <a:buSzPts val="1400"/>
              <a:buChar char="●"/>
            </a:pPr>
            <a:r>
              <a:rPr lang="de" sz="1400"/>
              <a:t>Hinweis: Strings lassen sich nicht in jedem Fall sinnvoll mit dem == Operator vergleichen (kommen wir später noch zu, wenn dich der Hintergrund jetzt interessiert, frag uns gerne). Strings vergleicht man mit der equals-Methode (“&lt;string1&gt;.equals(&lt;string2&gt;)” anstatt “&lt;string1&gt; == &lt;string2&gt;”)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machen wir heute?</a:t>
            </a:r>
            <a:endParaRPr/>
          </a:p>
        </p:txBody>
      </p:sp>
      <p:sp>
        <p:nvSpPr>
          <p:cNvPr id="91" name="Google Shape;91;p1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23850" lvl="0" marL="457200" marR="0" rtl="0" algn="l">
              <a:lnSpc>
                <a:spcPct val="100000"/>
              </a:lnSpc>
              <a:spcBef>
                <a:spcPts val="320"/>
              </a:spcBef>
              <a:spcAft>
                <a:spcPts val="0"/>
              </a:spcAft>
              <a:buClr>
                <a:schemeClr val="dk1"/>
              </a:buClr>
              <a:buSzPts val="1500"/>
              <a:buFont typeface="Arial"/>
              <a:buAutoNum type="arabicPeriod"/>
            </a:pPr>
            <a:r>
              <a:rPr b="0" i="0" lang="de" sz="1500" u="none" cap="none" strike="noStrike">
                <a:solidFill>
                  <a:schemeClr val="dk1"/>
                </a:solidFill>
                <a:latin typeface="Arial"/>
                <a:ea typeface="Arial"/>
                <a:cs typeface="Arial"/>
                <a:sym typeface="Arial"/>
              </a:rPr>
              <a:t>Arrays</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Deklaration</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Nutzung</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Mehrdimensionale Arrays</a:t>
            </a:r>
            <a:br>
              <a:rPr b="0" i="0" lang="de" sz="1500" u="none" cap="none" strike="noStrike">
                <a:solidFill>
                  <a:schemeClr val="dk1"/>
                </a:solidFill>
                <a:latin typeface="Arial"/>
                <a:ea typeface="Arial"/>
                <a:cs typeface="Arial"/>
                <a:sym typeface="Arial"/>
              </a:rPr>
            </a:br>
            <a:endParaRPr b="0" i="0" sz="1500" u="none" cap="none" strike="noStrike">
              <a:solidFill>
                <a:schemeClr val="dk1"/>
              </a:solidFill>
              <a:latin typeface="Arial"/>
              <a:ea typeface="Arial"/>
              <a:cs typeface="Arial"/>
              <a:sym typeface="Arial"/>
            </a:endParaRPr>
          </a:p>
          <a:p>
            <a:pPr indent="-323850" lvl="0" marL="457200" marR="0" rtl="0" algn="l">
              <a:lnSpc>
                <a:spcPct val="100000"/>
              </a:lnSpc>
              <a:spcBef>
                <a:spcPts val="0"/>
              </a:spcBef>
              <a:spcAft>
                <a:spcPts val="0"/>
              </a:spcAft>
              <a:buClr>
                <a:schemeClr val="dk1"/>
              </a:buClr>
              <a:buSzPts val="1500"/>
              <a:buFont typeface="Arial"/>
              <a:buAutoNum type="arabicPeriod"/>
            </a:pPr>
            <a:r>
              <a:rPr b="0" i="0" lang="de" sz="1500" u="none" cap="none" strike="noStrike">
                <a:solidFill>
                  <a:schemeClr val="dk1"/>
                </a:solidFill>
                <a:latin typeface="Arial"/>
                <a:ea typeface="Arial"/>
                <a:cs typeface="Arial"/>
                <a:sym typeface="Arial"/>
              </a:rPr>
              <a:t>Schleifen</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while &amp; do-while</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for &amp; forEach</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break &amp; continu</a:t>
            </a:r>
            <a:r>
              <a:rPr lang="de" sz="1500"/>
              <a:t>e</a:t>
            </a:r>
            <a:endParaRPr sz="1500"/>
          </a:p>
          <a:p>
            <a:pPr indent="0" lvl="0" marL="914400" marR="0" rtl="0" algn="l">
              <a:lnSpc>
                <a:spcPct val="100000"/>
              </a:lnSpc>
              <a:spcBef>
                <a:spcPts val="0"/>
              </a:spcBef>
              <a:spcAft>
                <a:spcPts val="0"/>
              </a:spcAft>
              <a:buNone/>
            </a:pPr>
            <a:r>
              <a:t/>
            </a:r>
            <a:endParaRPr sz="1500"/>
          </a:p>
          <a:p>
            <a:pPr indent="-323850" lvl="0" marL="457200" marR="0" rtl="0" algn="l">
              <a:lnSpc>
                <a:spcPct val="100000"/>
              </a:lnSpc>
              <a:spcBef>
                <a:spcPts val="0"/>
              </a:spcBef>
              <a:spcAft>
                <a:spcPts val="0"/>
              </a:spcAft>
              <a:buClr>
                <a:schemeClr val="dk1"/>
              </a:buClr>
              <a:buSzPts val="1500"/>
              <a:buFont typeface="Arial"/>
              <a:buAutoNum type="arabicPeriod"/>
            </a:pPr>
            <a:r>
              <a:rPr b="0" i="0" lang="de" sz="1500" u="none" cap="none" strike="noStrike">
                <a:solidFill>
                  <a:schemeClr val="dk1"/>
                </a:solidFill>
                <a:latin typeface="Arial"/>
                <a:ea typeface="Arial"/>
                <a:cs typeface="Arial"/>
                <a:sym typeface="Arial"/>
              </a:rPr>
              <a:t>Fragen</a:t>
            </a:r>
            <a:br>
              <a:rPr b="0" i="0" lang="de" sz="1500" u="none" cap="none" strike="noStrike">
                <a:solidFill>
                  <a:schemeClr val="dk1"/>
                </a:solidFill>
                <a:latin typeface="Arial"/>
                <a:ea typeface="Arial"/>
                <a:cs typeface="Arial"/>
                <a:sym typeface="Arial"/>
              </a:rPr>
            </a:br>
            <a:endParaRPr b="0" i="0" sz="1500" u="none" cap="none" strike="noStrike">
              <a:solidFill>
                <a:schemeClr val="dk1"/>
              </a:solidFill>
              <a:latin typeface="Arial"/>
              <a:ea typeface="Arial"/>
              <a:cs typeface="Arial"/>
              <a:sym typeface="Arial"/>
            </a:endParaRPr>
          </a:p>
          <a:p>
            <a:pPr indent="-323850" lvl="0" marL="457200" marR="0" rtl="0" algn="l">
              <a:lnSpc>
                <a:spcPct val="100000"/>
              </a:lnSpc>
              <a:spcBef>
                <a:spcPts val="0"/>
              </a:spcBef>
              <a:spcAft>
                <a:spcPts val="0"/>
              </a:spcAft>
              <a:buClr>
                <a:schemeClr val="dk1"/>
              </a:buClr>
              <a:buSzPts val="1500"/>
              <a:buFont typeface="Arial"/>
              <a:buAutoNum type="arabicPeriod"/>
            </a:pPr>
            <a:r>
              <a:rPr b="0" i="0" lang="de" sz="1500" u="none" cap="none" strike="noStrike">
                <a:solidFill>
                  <a:schemeClr val="dk1"/>
                </a:solidFill>
                <a:latin typeface="Arial"/>
                <a:ea typeface="Arial"/>
                <a:cs typeface="Arial"/>
                <a:sym typeface="Arial"/>
              </a:rPr>
              <a:t>Übungsaufgabe</a:t>
            </a:r>
            <a:endParaRPr b="0" i="0" sz="15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 Deklaration von Arrays </a:t>
            </a:r>
            <a:endParaRPr/>
          </a:p>
        </p:txBody>
      </p:sp>
      <p:sp>
        <p:nvSpPr>
          <p:cNvPr id="97" name="Google Shape;97;p18"/>
          <p:cNvSpPr/>
          <p:nvPr>
            <p:ph idx="2" type="chart"/>
          </p:nvPr>
        </p:nvSpPr>
        <p:spPr>
          <a:xfrm>
            <a:off x="431800" y="66279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Arrays sind Listen von statischer Länge und festgelegtem Datentyp. Arrays werden durch eckige Klammern gekennzeichnet.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Array-Variablen können nur Arrays dieses Datentyps zugewiesen werden. Man kann ein leeres, oder ein bereits gefülltes Array zuweisen. Während bei gefüllten Arrays die Länge automatisch ermittelt wird muss man bei leeren Arrays die Länge angeben.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pic>
        <p:nvPicPr>
          <p:cNvPr id="98" name="Google Shape;98;p18"/>
          <p:cNvPicPr preferRelativeResize="0"/>
          <p:nvPr/>
        </p:nvPicPr>
        <p:blipFill rotWithShape="1">
          <a:blip r:embed="rId3">
            <a:alphaModFix/>
          </a:blip>
          <a:srcRect b="0" l="0" r="0" t="0"/>
          <a:stretch/>
        </p:blipFill>
        <p:spPr>
          <a:xfrm>
            <a:off x="3660963" y="1464050"/>
            <a:ext cx="1822075" cy="295775"/>
          </a:xfrm>
          <a:prstGeom prst="rect">
            <a:avLst/>
          </a:prstGeom>
          <a:noFill/>
          <a:ln>
            <a:noFill/>
          </a:ln>
        </p:spPr>
      </p:pic>
      <p:pic>
        <p:nvPicPr>
          <p:cNvPr id="99" name="Google Shape;99;p18"/>
          <p:cNvPicPr preferRelativeResize="0"/>
          <p:nvPr/>
        </p:nvPicPr>
        <p:blipFill rotWithShape="1">
          <a:blip r:embed="rId4">
            <a:alphaModFix/>
          </a:blip>
          <a:srcRect b="0" l="0" r="0" t="0"/>
          <a:stretch/>
        </p:blipFill>
        <p:spPr>
          <a:xfrm>
            <a:off x="2319600" y="3740850"/>
            <a:ext cx="4600101" cy="567000"/>
          </a:xfrm>
          <a:prstGeom prst="rect">
            <a:avLst/>
          </a:prstGeom>
          <a:noFill/>
          <a:ln>
            <a:noFill/>
          </a:ln>
        </p:spPr>
      </p:pic>
      <p:pic>
        <p:nvPicPr>
          <p:cNvPr id="100" name="Google Shape;100;p18"/>
          <p:cNvPicPr preferRelativeResize="0"/>
          <p:nvPr/>
        </p:nvPicPr>
        <p:blipFill rotWithShape="1">
          <a:blip r:embed="rId5">
            <a:alphaModFix/>
          </a:blip>
          <a:srcRect b="0" l="0" r="0" t="0"/>
          <a:stretch/>
        </p:blipFill>
        <p:spPr>
          <a:xfrm>
            <a:off x="3052288" y="2935391"/>
            <a:ext cx="3039434" cy="4774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1.2. Nutzung von Arrays</a:t>
            </a:r>
            <a:endParaRPr/>
          </a:p>
        </p:txBody>
      </p:sp>
      <p:sp>
        <p:nvSpPr>
          <p:cNvPr id="106" name="Google Shape;106;p1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Der Zugriff auf bestimmte Stellen des Arrays erfolgt wieder mit eckigen Klammern. Innerhalb der Klammern wird die Position (beginnend mit  0) des gewünschten Elements übergeben. So kann man Daten aus dem Array erhalten und dieses manipulieren.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100"/>
              <a:buFont typeface="Arial"/>
              <a:buNone/>
            </a:pPr>
            <a:r>
              <a:t/>
            </a:r>
            <a:endParaRPr/>
          </a:p>
          <a:p>
            <a:pPr indent="0" lvl="0" marL="0" marR="0" rtl="0" algn="l">
              <a:lnSpc>
                <a:spcPct val="100000"/>
              </a:lnSpc>
              <a:spcBef>
                <a:spcPts val="320"/>
              </a:spcBef>
              <a:spcAft>
                <a:spcPts val="0"/>
              </a:spcAft>
              <a:buClr>
                <a:schemeClr val="dk1"/>
              </a:buClr>
              <a:buSzPts val="1100"/>
              <a:buFont typeface="Arial"/>
              <a:buNone/>
            </a:pPr>
            <a:r>
              <a:rPr lang="de"/>
              <a:t>Mit &lt;array&gt;.length findet man die Länge des Arrays heraus. (z.B. weekdays.length)</a:t>
            </a:r>
            <a:endParaRPr/>
          </a:p>
          <a:p>
            <a:pPr indent="0" lvl="0" marL="0" marR="0" rtl="0" algn="l">
              <a:lnSpc>
                <a:spcPct val="100000"/>
              </a:lnSpc>
              <a:spcBef>
                <a:spcPts val="320"/>
              </a:spcBef>
              <a:spcAft>
                <a:spcPts val="0"/>
              </a:spcAft>
              <a:buClr>
                <a:schemeClr val="dk1"/>
              </a:buClr>
              <a:buSzPts val="1100"/>
              <a:buFont typeface="Arial"/>
              <a:buNone/>
            </a:pPr>
            <a:r>
              <a:t/>
            </a:r>
            <a:endParaRPr/>
          </a:p>
          <a:p>
            <a:pPr indent="0" lvl="0" marL="0" marR="0" rtl="0" algn="l">
              <a:lnSpc>
                <a:spcPct val="100000"/>
              </a:lnSpc>
              <a:spcBef>
                <a:spcPts val="320"/>
              </a:spcBef>
              <a:spcAft>
                <a:spcPts val="0"/>
              </a:spcAft>
              <a:buClr>
                <a:schemeClr val="dk1"/>
              </a:buClr>
              <a:buSzPts val="1100"/>
              <a:buFont typeface="Arial"/>
              <a:buNone/>
            </a:pPr>
            <a:r>
              <a:rPr b="0" i="0" lang="de" sz="1600" u="none" cap="none" strike="noStrike">
                <a:solidFill>
                  <a:schemeClr val="dk1"/>
                </a:solidFill>
                <a:latin typeface="Arial"/>
                <a:ea typeface="Arial"/>
                <a:cs typeface="Arial"/>
                <a:sym typeface="Arial"/>
              </a:rPr>
              <a:t>Übergibt man einen Index, der nicht existiert, so wird eine ArrayIndexOutOfBoundsException geworfen.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pic>
        <p:nvPicPr>
          <p:cNvPr id="107" name="Google Shape;107;p19"/>
          <p:cNvPicPr preferRelativeResize="0"/>
          <p:nvPr/>
        </p:nvPicPr>
        <p:blipFill rotWithShape="1">
          <a:blip r:embed="rId3">
            <a:alphaModFix/>
          </a:blip>
          <a:srcRect b="0" l="0" r="0" t="0"/>
          <a:stretch/>
        </p:blipFill>
        <p:spPr>
          <a:xfrm>
            <a:off x="1488813" y="1787400"/>
            <a:ext cx="6261676" cy="264350"/>
          </a:xfrm>
          <a:prstGeom prst="rect">
            <a:avLst/>
          </a:prstGeom>
          <a:noFill/>
          <a:ln>
            <a:noFill/>
          </a:ln>
        </p:spPr>
      </p:pic>
      <p:pic>
        <p:nvPicPr>
          <p:cNvPr id="108" name="Google Shape;108;p19"/>
          <p:cNvPicPr preferRelativeResize="0"/>
          <p:nvPr/>
        </p:nvPicPr>
        <p:blipFill rotWithShape="1">
          <a:blip r:embed="rId4">
            <a:alphaModFix/>
          </a:blip>
          <a:srcRect b="0" l="0" r="0" t="0"/>
          <a:stretch/>
        </p:blipFill>
        <p:spPr>
          <a:xfrm>
            <a:off x="1488813" y="2358375"/>
            <a:ext cx="6261674" cy="3077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1.3. Mehrdimensionale Arrays</a:t>
            </a:r>
            <a:endParaRPr/>
          </a:p>
        </p:txBody>
      </p:sp>
      <p:sp>
        <p:nvSpPr>
          <p:cNvPr id="114" name="Google Shape;114;p2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Arrays können beliebig viele Dimensionen haben und können so Matritzen, </a:t>
            </a:r>
            <a:r>
              <a:rPr lang="de"/>
              <a:t>Tensoren</a:t>
            </a:r>
            <a:r>
              <a:rPr b="0" i="0" lang="de" sz="1600" u="none" cap="none" strike="noStrike">
                <a:solidFill>
                  <a:schemeClr val="dk1"/>
                </a:solidFill>
                <a:latin typeface="Arial"/>
                <a:ea typeface="Arial"/>
                <a:cs typeface="Arial"/>
                <a:sym typeface="Arial"/>
              </a:rPr>
              <a:t> und vieles weitere darstellen. Die Dimension wird durch die Anzahl der eckigen Klammern bestimmt.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Der Zugriff funktioniert analog zu den eindimensionalen Arrays.</a:t>
            </a:r>
            <a:endParaRPr b="0" i="0" sz="1600" u="none" cap="none" strike="noStrike">
              <a:solidFill>
                <a:schemeClr val="dk1"/>
              </a:solidFill>
              <a:latin typeface="Arial"/>
              <a:ea typeface="Arial"/>
              <a:cs typeface="Arial"/>
              <a:sym typeface="Arial"/>
            </a:endParaRPr>
          </a:p>
        </p:txBody>
      </p:sp>
      <p:pic>
        <p:nvPicPr>
          <p:cNvPr id="115" name="Google Shape;115;p20"/>
          <p:cNvPicPr preferRelativeResize="0"/>
          <p:nvPr/>
        </p:nvPicPr>
        <p:blipFill rotWithShape="1">
          <a:blip r:embed="rId3">
            <a:alphaModFix/>
          </a:blip>
          <a:srcRect b="0" l="0" r="0" t="0"/>
          <a:stretch/>
        </p:blipFill>
        <p:spPr>
          <a:xfrm>
            <a:off x="1902438" y="1536300"/>
            <a:ext cx="4225825" cy="480725"/>
          </a:xfrm>
          <a:prstGeom prst="rect">
            <a:avLst/>
          </a:prstGeom>
          <a:noFill/>
          <a:ln>
            <a:noFill/>
          </a:ln>
        </p:spPr>
      </p:pic>
      <p:pic>
        <p:nvPicPr>
          <p:cNvPr id="116" name="Google Shape;116;p20"/>
          <p:cNvPicPr preferRelativeResize="0"/>
          <p:nvPr/>
        </p:nvPicPr>
        <p:blipFill rotWithShape="1">
          <a:blip r:embed="rId4">
            <a:alphaModFix/>
          </a:blip>
          <a:srcRect b="0" l="0" r="0" t="0"/>
          <a:stretch/>
        </p:blipFill>
        <p:spPr>
          <a:xfrm>
            <a:off x="1051800" y="3156729"/>
            <a:ext cx="7199977" cy="480725"/>
          </a:xfrm>
          <a:prstGeom prst="rect">
            <a:avLst/>
          </a:prstGeom>
          <a:noFill/>
          <a:ln>
            <a:noFill/>
          </a:ln>
        </p:spPr>
      </p:pic>
      <p:pic>
        <p:nvPicPr>
          <p:cNvPr id="117" name="Google Shape;117;p20"/>
          <p:cNvPicPr preferRelativeResize="0"/>
          <p:nvPr/>
        </p:nvPicPr>
        <p:blipFill>
          <a:blip r:embed="rId5">
            <a:alphaModFix/>
          </a:blip>
          <a:stretch>
            <a:fillRect/>
          </a:stretch>
        </p:blipFill>
        <p:spPr>
          <a:xfrm>
            <a:off x="6824450" y="1536300"/>
            <a:ext cx="1394600" cy="1069925"/>
          </a:xfrm>
          <a:prstGeom prst="rect">
            <a:avLst/>
          </a:prstGeom>
          <a:noFill/>
          <a:ln>
            <a:noFill/>
          </a:ln>
        </p:spPr>
      </p:pic>
      <p:pic>
        <p:nvPicPr>
          <p:cNvPr id="118" name="Google Shape;118;p20"/>
          <p:cNvPicPr preferRelativeResize="0"/>
          <p:nvPr/>
        </p:nvPicPr>
        <p:blipFill>
          <a:blip r:embed="rId6">
            <a:alphaModFix/>
          </a:blip>
          <a:stretch>
            <a:fillRect/>
          </a:stretch>
        </p:blipFill>
        <p:spPr>
          <a:xfrm>
            <a:off x="6824450" y="1536300"/>
            <a:ext cx="1385039" cy="1069925"/>
          </a:xfrm>
          <a:prstGeom prst="rect">
            <a:avLst/>
          </a:prstGeom>
          <a:noFill/>
          <a:ln>
            <a:noFill/>
          </a:ln>
        </p:spPr>
      </p:pic>
      <p:cxnSp>
        <p:nvCxnSpPr>
          <p:cNvPr id="119" name="Google Shape;119;p20"/>
          <p:cNvCxnSpPr/>
          <p:nvPr/>
        </p:nvCxnSpPr>
        <p:spPr>
          <a:xfrm rot="10800000">
            <a:off x="7301300" y="2454075"/>
            <a:ext cx="489000" cy="847200"/>
          </a:xfrm>
          <a:prstGeom prst="straightConnector1">
            <a:avLst/>
          </a:prstGeom>
          <a:noFill/>
          <a:ln cap="flat" cmpd="sng" w="9525">
            <a:solidFill>
              <a:schemeClr val="accent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2.1. while &amp; do-while</a:t>
            </a:r>
            <a:endParaRPr/>
          </a:p>
        </p:txBody>
      </p:sp>
      <p:pic>
        <p:nvPicPr>
          <p:cNvPr id="125" name="Google Shape;125;p21"/>
          <p:cNvPicPr preferRelativeResize="0"/>
          <p:nvPr/>
        </p:nvPicPr>
        <p:blipFill rotWithShape="1">
          <a:blip r:embed="rId3">
            <a:alphaModFix/>
          </a:blip>
          <a:srcRect b="0" l="0" r="0" t="0"/>
          <a:stretch/>
        </p:blipFill>
        <p:spPr>
          <a:xfrm>
            <a:off x="431825" y="1449850"/>
            <a:ext cx="3617525" cy="1360825"/>
          </a:xfrm>
          <a:prstGeom prst="rect">
            <a:avLst/>
          </a:prstGeom>
          <a:noFill/>
          <a:ln>
            <a:noFill/>
          </a:ln>
        </p:spPr>
      </p:pic>
      <p:pic>
        <p:nvPicPr>
          <p:cNvPr id="126" name="Google Shape;126;p21"/>
          <p:cNvPicPr preferRelativeResize="0"/>
          <p:nvPr/>
        </p:nvPicPr>
        <p:blipFill rotWithShape="1">
          <a:blip r:embed="rId4">
            <a:alphaModFix/>
          </a:blip>
          <a:srcRect b="0" l="0" r="0" t="0"/>
          <a:stretch/>
        </p:blipFill>
        <p:spPr>
          <a:xfrm>
            <a:off x="4911076" y="1449850"/>
            <a:ext cx="3896424" cy="1360825"/>
          </a:xfrm>
          <a:prstGeom prst="rect">
            <a:avLst/>
          </a:prstGeom>
          <a:noFill/>
          <a:ln>
            <a:noFill/>
          </a:ln>
        </p:spPr>
      </p:pic>
      <p:sp>
        <p:nvSpPr>
          <p:cNvPr id="127" name="Google Shape;127;p21"/>
          <p:cNvSpPr txBox="1"/>
          <p:nvPr/>
        </p:nvSpPr>
        <p:spPr>
          <a:xfrm>
            <a:off x="431575" y="2918750"/>
            <a:ext cx="36174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Der Programmcode innerhalb der geschweiften Klammern wird ausgeführt, solange die Bedingung erfüllt ist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lang="de" sz="1600"/>
              <a:t>“Ewige” Schleife: </a:t>
            </a:r>
            <a:endParaRPr sz="1600"/>
          </a:p>
        </p:txBody>
      </p:sp>
      <p:cxnSp>
        <p:nvCxnSpPr>
          <p:cNvPr id="128" name="Google Shape;128;p21"/>
          <p:cNvCxnSpPr/>
          <p:nvPr/>
        </p:nvCxnSpPr>
        <p:spPr>
          <a:xfrm flipH="1" rot="5400000">
            <a:off x="2229225" y="2222200"/>
            <a:ext cx="1626600" cy="997800"/>
          </a:xfrm>
          <a:prstGeom prst="curvedConnector3">
            <a:avLst>
              <a:gd fmla="val 107131" name="adj1"/>
            </a:avLst>
          </a:prstGeom>
          <a:noFill/>
          <a:ln cap="flat" cmpd="sng" w="9525">
            <a:solidFill>
              <a:srgbClr val="FF0000"/>
            </a:solidFill>
            <a:prstDash val="solid"/>
            <a:round/>
            <a:headEnd len="sm" w="sm" type="none"/>
            <a:tailEnd len="med" w="med" type="triangle"/>
          </a:ln>
        </p:spPr>
      </p:cxnSp>
      <p:sp>
        <p:nvSpPr>
          <p:cNvPr id="129" name="Google Shape;129;p21"/>
          <p:cNvSpPr txBox="1"/>
          <p:nvPr/>
        </p:nvSpPr>
        <p:spPr>
          <a:xfrm>
            <a:off x="4868925" y="2918750"/>
            <a:ext cx="36174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Sehr ähnlich zur while-Schleife.</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Wichtiger Unterschied: Die erste Iteration ist unabhängig von der Beschaffenheit der Bedingung garantiert. Das kann in einigen Anwendungsfällen sinnvoll sein.</a:t>
            </a:r>
            <a:endParaRPr b="0" i="0" sz="1600" u="none" cap="none" strike="noStrike">
              <a:solidFill>
                <a:srgbClr val="000000"/>
              </a:solidFill>
              <a:latin typeface="Arial"/>
              <a:ea typeface="Arial"/>
              <a:cs typeface="Arial"/>
              <a:sym typeface="Arial"/>
            </a:endParaRPr>
          </a:p>
        </p:txBody>
      </p:sp>
      <p:sp>
        <p:nvSpPr>
          <p:cNvPr id="130" name="Google Shape;130;p21"/>
          <p:cNvSpPr txBox="1"/>
          <p:nvPr/>
        </p:nvSpPr>
        <p:spPr>
          <a:xfrm>
            <a:off x="431575" y="941575"/>
            <a:ext cx="361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de" sz="1400" u="none" cap="none" strike="noStrike">
                <a:solidFill>
                  <a:srgbClr val="000000"/>
                </a:solidFill>
                <a:latin typeface="Arial"/>
                <a:ea typeface="Arial"/>
                <a:cs typeface="Arial"/>
                <a:sym typeface="Arial"/>
              </a:rPr>
              <a:t>while</a:t>
            </a:r>
            <a:endParaRPr b="0" i="0" sz="1400" u="none" cap="none" strike="noStrike">
              <a:solidFill>
                <a:srgbClr val="000000"/>
              </a:solidFill>
              <a:latin typeface="Arial"/>
              <a:ea typeface="Arial"/>
              <a:cs typeface="Arial"/>
              <a:sym typeface="Arial"/>
            </a:endParaRPr>
          </a:p>
        </p:txBody>
      </p:sp>
      <p:sp>
        <p:nvSpPr>
          <p:cNvPr id="131" name="Google Shape;131;p21"/>
          <p:cNvSpPr txBox="1"/>
          <p:nvPr/>
        </p:nvSpPr>
        <p:spPr>
          <a:xfrm>
            <a:off x="4911075" y="941575"/>
            <a:ext cx="361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de" sz="1400" u="none" cap="none" strike="noStrike">
                <a:solidFill>
                  <a:srgbClr val="000000"/>
                </a:solidFill>
                <a:latin typeface="Arial"/>
                <a:ea typeface="Arial"/>
                <a:cs typeface="Arial"/>
                <a:sym typeface="Arial"/>
              </a:rPr>
              <a:t>do-while</a:t>
            </a:r>
            <a:endParaRPr b="0" i="0" sz="1400" u="none" cap="none" strike="noStrike">
              <a:solidFill>
                <a:srgbClr val="000000"/>
              </a:solidFill>
              <a:latin typeface="Arial"/>
              <a:ea typeface="Arial"/>
              <a:cs typeface="Arial"/>
              <a:sym typeface="Arial"/>
            </a:endParaRPr>
          </a:p>
        </p:txBody>
      </p:sp>
      <p:pic>
        <p:nvPicPr>
          <p:cNvPr id="132" name="Google Shape;132;p21"/>
          <p:cNvPicPr preferRelativeResize="0"/>
          <p:nvPr/>
        </p:nvPicPr>
        <p:blipFill>
          <a:blip r:embed="rId5">
            <a:alphaModFix/>
          </a:blip>
          <a:stretch>
            <a:fillRect/>
          </a:stretch>
        </p:blipFill>
        <p:spPr>
          <a:xfrm>
            <a:off x="2162025" y="3995650"/>
            <a:ext cx="1223838" cy="257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2.2. for &amp; forEach</a:t>
            </a:r>
            <a:endParaRPr/>
          </a:p>
        </p:txBody>
      </p:sp>
      <p:pic>
        <p:nvPicPr>
          <p:cNvPr id="138" name="Google Shape;138;p22"/>
          <p:cNvPicPr preferRelativeResize="0"/>
          <p:nvPr/>
        </p:nvPicPr>
        <p:blipFill rotWithShape="1">
          <a:blip r:embed="rId3">
            <a:alphaModFix/>
          </a:blip>
          <a:srcRect b="0" l="0" r="0" t="0"/>
          <a:stretch/>
        </p:blipFill>
        <p:spPr>
          <a:xfrm>
            <a:off x="431800" y="1474372"/>
            <a:ext cx="3617399" cy="586804"/>
          </a:xfrm>
          <a:prstGeom prst="rect">
            <a:avLst/>
          </a:prstGeom>
          <a:noFill/>
          <a:ln>
            <a:noFill/>
          </a:ln>
        </p:spPr>
      </p:pic>
      <p:sp>
        <p:nvSpPr>
          <p:cNvPr id="139" name="Google Shape;139;p22"/>
          <p:cNvSpPr txBox="1"/>
          <p:nvPr/>
        </p:nvSpPr>
        <p:spPr>
          <a:xfrm>
            <a:off x="431575" y="941575"/>
            <a:ext cx="361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de" sz="1400" u="none" cap="none" strike="noStrike">
                <a:solidFill>
                  <a:srgbClr val="000000"/>
                </a:solidFill>
                <a:latin typeface="Arial"/>
                <a:ea typeface="Arial"/>
                <a:cs typeface="Arial"/>
                <a:sym typeface="Arial"/>
              </a:rPr>
              <a:t>for</a:t>
            </a:r>
            <a:endParaRPr b="0" i="0" sz="1400" u="none" cap="none" strike="noStrike">
              <a:solidFill>
                <a:srgbClr val="000000"/>
              </a:solidFill>
              <a:latin typeface="Arial"/>
              <a:ea typeface="Arial"/>
              <a:cs typeface="Arial"/>
              <a:sym typeface="Arial"/>
            </a:endParaRPr>
          </a:p>
        </p:txBody>
      </p:sp>
      <p:sp>
        <p:nvSpPr>
          <p:cNvPr id="140" name="Google Shape;140;p22"/>
          <p:cNvSpPr txBox="1"/>
          <p:nvPr/>
        </p:nvSpPr>
        <p:spPr>
          <a:xfrm>
            <a:off x="431575" y="2258250"/>
            <a:ext cx="3617400" cy="264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For-Schleifen haben eine </a:t>
            </a:r>
            <a:r>
              <a:rPr b="1" i="0" lang="de" sz="1600" u="none" cap="none" strike="noStrike">
                <a:solidFill>
                  <a:srgbClr val="000000"/>
                </a:solidFill>
                <a:latin typeface="Arial"/>
                <a:ea typeface="Arial"/>
                <a:cs typeface="Arial"/>
                <a:sym typeface="Arial"/>
              </a:rPr>
              <a:t>Iterator-Variable</a:t>
            </a:r>
            <a:r>
              <a:rPr b="0" i="0" lang="de" sz="1600" u="none" cap="none" strike="noStrike">
                <a:solidFill>
                  <a:srgbClr val="000000"/>
                </a:solidFill>
                <a:latin typeface="Arial"/>
                <a:ea typeface="Arial"/>
                <a:cs typeface="Arial"/>
                <a:sym typeface="Arial"/>
              </a:rPr>
              <a:t>, eine </a:t>
            </a:r>
            <a:r>
              <a:rPr b="1" i="0" lang="de" sz="1600" u="none" cap="none" strike="noStrike">
                <a:solidFill>
                  <a:srgbClr val="000000"/>
                </a:solidFill>
                <a:latin typeface="Arial"/>
                <a:ea typeface="Arial"/>
                <a:cs typeface="Arial"/>
                <a:sym typeface="Arial"/>
              </a:rPr>
              <a:t>Bedingung </a:t>
            </a:r>
            <a:r>
              <a:rPr b="0" i="0" lang="de" sz="1600" u="none" cap="none" strike="noStrike">
                <a:solidFill>
                  <a:srgbClr val="000000"/>
                </a:solidFill>
                <a:latin typeface="Arial"/>
                <a:ea typeface="Arial"/>
                <a:cs typeface="Arial"/>
                <a:sym typeface="Arial"/>
              </a:rPr>
              <a:t>und einen </a:t>
            </a:r>
            <a:r>
              <a:rPr b="1" i="0" lang="de" sz="1600" u="none" cap="none" strike="noStrike">
                <a:solidFill>
                  <a:srgbClr val="000000"/>
                </a:solidFill>
                <a:latin typeface="Arial"/>
                <a:ea typeface="Arial"/>
                <a:cs typeface="Arial"/>
                <a:sym typeface="Arial"/>
              </a:rPr>
              <a:t>Inkrementor/ Dekrementor</a:t>
            </a:r>
            <a:r>
              <a:rPr b="0" i="0" lang="de"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Die nächste Iteration wird nur bei Erfüllung der Bedingung durchgeführt.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Die Inkrementor-Anweisung wird nach Ausführung des Block ausgeführt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cxnSp>
        <p:nvCxnSpPr>
          <p:cNvPr id="141" name="Google Shape;141;p22"/>
          <p:cNvCxnSpPr/>
          <p:nvPr/>
        </p:nvCxnSpPr>
        <p:spPr>
          <a:xfrm flipH="1" rot="5400000">
            <a:off x="2578800" y="1960450"/>
            <a:ext cx="801000" cy="449700"/>
          </a:xfrm>
          <a:prstGeom prst="curvedConnector3">
            <a:avLst>
              <a:gd fmla="val 50000" name="adj1"/>
            </a:avLst>
          </a:prstGeom>
          <a:noFill/>
          <a:ln cap="flat" cmpd="sng" w="9525">
            <a:solidFill>
              <a:srgbClr val="FF0000"/>
            </a:solidFill>
            <a:prstDash val="solid"/>
            <a:round/>
            <a:headEnd len="sm" w="sm" type="none"/>
            <a:tailEnd len="med" w="med" type="triangle"/>
          </a:ln>
        </p:spPr>
      </p:cxnSp>
      <p:cxnSp>
        <p:nvCxnSpPr>
          <p:cNvPr id="142" name="Google Shape;142;p22"/>
          <p:cNvCxnSpPr/>
          <p:nvPr/>
        </p:nvCxnSpPr>
        <p:spPr>
          <a:xfrm rot="-5400000">
            <a:off x="2220425" y="1847925"/>
            <a:ext cx="1061100" cy="976800"/>
          </a:xfrm>
          <a:prstGeom prst="curvedConnector3">
            <a:avLst>
              <a:gd fmla="val 50000" name="adj1"/>
            </a:avLst>
          </a:prstGeom>
          <a:noFill/>
          <a:ln cap="flat" cmpd="sng" w="9525">
            <a:solidFill>
              <a:srgbClr val="FF0000"/>
            </a:solidFill>
            <a:prstDash val="solid"/>
            <a:round/>
            <a:headEnd len="sm" w="sm" type="none"/>
            <a:tailEnd len="med" w="med" type="triangle"/>
          </a:ln>
        </p:spPr>
      </p:cxnSp>
      <p:cxnSp>
        <p:nvCxnSpPr>
          <p:cNvPr id="143" name="Google Shape;143;p22"/>
          <p:cNvCxnSpPr/>
          <p:nvPr/>
        </p:nvCxnSpPr>
        <p:spPr>
          <a:xfrm flipH="1" rot="5400000">
            <a:off x="906450" y="2171225"/>
            <a:ext cx="843300" cy="56100"/>
          </a:xfrm>
          <a:prstGeom prst="curvedConnector3">
            <a:avLst>
              <a:gd fmla="val 50000" name="adj1"/>
            </a:avLst>
          </a:prstGeom>
          <a:noFill/>
          <a:ln cap="flat" cmpd="sng" w="9525">
            <a:solidFill>
              <a:srgbClr val="FF0000"/>
            </a:solidFill>
            <a:prstDash val="solid"/>
            <a:round/>
            <a:headEnd len="sm" w="sm" type="none"/>
            <a:tailEnd len="med" w="med" type="triangle"/>
          </a:ln>
        </p:spPr>
      </p:cxnSp>
      <p:pic>
        <p:nvPicPr>
          <p:cNvPr id="144" name="Google Shape;144;p22"/>
          <p:cNvPicPr preferRelativeResize="0"/>
          <p:nvPr/>
        </p:nvPicPr>
        <p:blipFill rotWithShape="1">
          <a:blip r:embed="rId4">
            <a:alphaModFix/>
          </a:blip>
          <a:srcRect b="0" l="0" r="0" t="0"/>
          <a:stretch/>
        </p:blipFill>
        <p:spPr>
          <a:xfrm>
            <a:off x="5190100" y="1474375"/>
            <a:ext cx="3617401" cy="867799"/>
          </a:xfrm>
          <a:prstGeom prst="rect">
            <a:avLst/>
          </a:prstGeom>
          <a:noFill/>
          <a:ln>
            <a:noFill/>
          </a:ln>
        </p:spPr>
      </p:pic>
      <p:sp>
        <p:nvSpPr>
          <p:cNvPr id="145" name="Google Shape;145;p22"/>
          <p:cNvSpPr txBox="1"/>
          <p:nvPr/>
        </p:nvSpPr>
        <p:spPr>
          <a:xfrm>
            <a:off x="5190100" y="941575"/>
            <a:ext cx="361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de" sz="1400" u="none" cap="none" strike="noStrike">
                <a:solidFill>
                  <a:srgbClr val="000000"/>
                </a:solidFill>
                <a:latin typeface="Arial"/>
                <a:ea typeface="Arial"/>
                <a:cs typeface="Arial"/>
                <a:sym typeface="Arial"/>
              </a:rPr>
              <a:t>forEach</a:t>
            </a:r>
            <a:endParaRPr b="0" i="0" sz="1400" u="none" cap="none" strike="noStrike">
              <a:solidFill>
                <a:srgbClr val="000000"/>
              </a:solidFill>
              <a:latin typeface="Arial"/>
              <a:ea typeface="Arial"/>
              <a:cs typeface="Arial"/>
              <a:sym typeface="Arial"/>
            </a:endParaRPr>
          </a:p>
        </p:txBody>
      </p:sp>
      <p:sp>
        <p:nvSpPr>
          <p:cNvPr id="146" name="Google Shape;146;p22"/>
          <p:cNvSpPr txBox="1"/>
          <p:nvPr/>
        </p:nvSpPr>
        <p:spPr>
          <a:xfrm>
            <a:off x="5190100" y="2474775"/>
            <a:ext cx="3617400" cy="215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Über Objekte, die das Interface </a:t>
            </a:r>
            <a:r>
              <a:rPr b="0" i="1" lang="de" sz="1600" u="none" cap="none" strike="noStrike">
                <a:solidFill>
                  <a:srgbClr val="000000"/>
                </a:solidFill>
                <a:latin typeface="Arial"/>
                <a:ea typeface="Arial"/>
                <a:cs typeface="Arial"/>
                <a:sym typeface="Arial"/>
              </a:rPr>
              <a:t>Iterable</a:t>
            </a:r>
            <a:r>
              <a:rPr b="0" i="0" lang="de" sz="1600" u="none" cap="none" strike="noStrike">
                <a:solidFill>
                  <a:srgbClr val="000000"/>
                </a:solidFill>
                <a:latin typeface="Arial"/>
                <a:ea typeface="Arial"/>
                <a:cs typeface="Arial"/>
                <a:sym typeface="Arial"/>
              </a:rPr>
              <a:t> implementieren (mehr dazu später) kann man ohne Iterator-Variable iterieren. Jedoch kann man das Array </a:t>
            </a:r>
            <a:r>
              <a:rPr lang="de" sz="1600"/>
              <a:t>mit foreach</a:t>
            </a:r>
            <a:r>
              <a:rPr b="0" i="0" lang="de" sz="1600" u="none" cap="none" strike="noStrike">
                <a:solidFill>
                  <a:srgbClr val="000000"/>
                </a:solidFill>
                <a:latin typeface="Arial"/>
                <a:ea typeface="Arial"/>
                <a:cs typeface="Arial"/>
                <a:sym typeface="Arial"/>
              </a:rPr>
              <a:t>, wenn es aus primitiven Datentypen besteht, nicht manipulieren (“Pass by Value”, auch dazu später mehr)</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2.3. break &amp; continue</a:t>
            </a:r>
            <a:endParaRPr/>
          </a:p>
        </p:txBody>
      </p:sp>
      <p:sp>
        <p:nvSpPr>
          <p:cNvPr id="152" name="Google Shape;152;p2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04800" lvl="0" marL="457200" marR="0" rtl="0" algn="l">
              <a:lnSpc>
                <a:spcPct val="100000"/>
              </a:lnSpc>
              <a:spcBef>
                <a:spcPts val="320"/>
              </a:spcBef>
              <a:spcAft>
                <a:spcPts val="0"/>
              </a:spcAft>
              <a:buClr>
                <a:srgbClr val="000000"/>
              </a:buClr>
              <a:buSzPts val="1200"/>
              <a:buFont typeface="Arial"/>
              <a:buChar char="●"/>
            </a:pPr>
            <a:r>
              <a:rPr b="1" i="0" lang="de" sz="1400" u="none" cap="none" strike="noStrike">
                <a:solidFill>
                  <a:schemeClr val="dk1"/>
                </a:solidFill>
                <a:latin typeface="Arial"/>
                <a:ea typeface="Arial"/>
                <a:cs typeface="Arial"/>
                <a:sym typeface="Arial"/>
              </a:rPr>
              <a:t>break;</a:t>
            </a:r>
            <a:endParaRPr b="0" i="0" sz="1400" u="none" cap="none" strike="noStrike">
              <a:solidFill>
                <a:schemeClr val="dk1"/>
              </a:solidFill>
              <a:latin typeface="Arial"/>
              <a:ea typeface="Arial"/>
              <a:cs typeface="Arial"/>
              <a:sym typeface="Arial"/>
            </a:endParaRPr>
          </a:p>
          <a:p>
            <a:pPr indent="-317500" lvl="1" marL="914400" marR="0" rtl="0" algn="l">
              <a:lnSpc>
                <a:spcPct val="100000"/>
              </a:lnSpc>
              <a:spcBef>
                <a:spcPts val="0"/>
              </a:spcBef>
              <a:spcAft>
                <a:spcPts val="0"/>
              </a:spcAft>
              <a:buClr>
                <a:schemeClr val="dk1"/>
              </a:buClr>
              <a:buSzPts val="1400"/>
              <a:buFont typeface="Noto Sans Symbols"/>
              <a:buChar char="-"/>
            </a:pPr>
            <a:r>
              <a:rPr b="0" i="0" lang="de" sz="1400" u="none" cap="none" strike="noStrike">
                <a:solidFill>
                  <a:schemeClr val="dk1"/>
                </a:solidFill>
                <a:latin typeface="Arial"/>
                <a:ea typeface="Arial"/>
                <a:cs typeface="Arial"/>
                <a:sym typeface="Arial"/>
              </a:rPr>
              <a:t>Kann in Schleifen und switch-case-Statements </a:t>
            </a:r>
            <a:r>
              <a:rPr lang="de" sz="1400"/>
              <a:t> </a:t>
            </a:r>
            <a:r>
              <a:rPr b="0" i="0" lang="de" sz="1400" u="none" cap="none" strike="noStrike">
                <a:solidFill>
                  <a:schemeClr val="dk1"/>
                </a:solidFill>
                <a:latin typeface="Arial"/>
                <a:ea typeface="Arial"/>
                <a:cs typeface="Arial"/>
                <a:sym typeface="Arial"/>
              </a:rPr>
              <a:t>verwendet werden</a:t>
            </a:r>
            <a:endParaRPr b="1" i="0" sz="1400" u="none" cap="none" strike="noStrike">
              <a:solidFill>
                <a:schemeClr val="dk1"/>
              </a:solidFill>
              <a:latin typeface="Arial"/>
              <a:ea typeface="Arial"/>
              <a:cs typeface="Arial"/>
              <a:sym typeface="Arial"/>
            </a:endParaRPr>
          </a:p>
          <a:p>
            <a:pPr indent="-317500" lvl="1" marL="914400" marR="0" rtl="0" algn="l">
              <a:lnSpc>
                <a:spcPct val="100000"/>
              </a:lnSpc>
              <a:spcBef>
                <a:spcPts val="0"/>
              </a:spcBef>
              <a:spcAft>
                <a:spcPts val="0"/>
              </a:spcAft>
              <a:buClr>
                <a:schemeClr val="dk1"/>
              </a:buClr>
              <a:buSzPts val="1400"/>
              <a:buFont typeface="Noto Sans Symbols"/>
              <a:buChar char="-"/>
            </a:pPr>
            <a:r>
              <a:rPr b="0" i="0" lang="de" sz="1400" u="none" cap="none" strike="noStrike">
                <a:solidFill>
                  <a:schemeClr val="dk1"/>
                </a:solidFill>
                <a:latin typeface="Arial"/>
                <a:ea typeface="Arial"/>
                <a:cs typeface="Arial"/>
                <a:sym typeface="Arial"/>
              </a:rPr>
              <a:t>Kontrollstruktur wird an der Stelle beendet. Es wird bei dem Programmcode nach der</a:t>
            </a:r>
            <a:r>
              <a:rPr lang="de" sz="1400"/>
              <a:t> </a:t>
            </a:r>
            <a:r>
              <a:rPr b="0" i="0" lang="de" sz="1400" u="none" cap="none" strike="noStrike">
                <a:solidFill>
                  <a:schemeClr val="dk1"/>
                </a:solidFill>
                <a:latin typeface="Arial"/>
                <a:ea typeface="Arial"/>
                <a:cs typeface="Arial"/>
                <a:sym typeface="Arial"/>
              </a:rPr>
              <a:t>Kontrollstruktur weiter gelesen.</a:t>
            </a:r>
            <a:endParaRPr b="0" i="0" sz="1400" u="none" cap="none" strike="noStrike">
              <a:solidFill>
                <a:schemeClr val="dk1"/>
              </a:solidFill>
              <a:latin typeface="Arial"/>
              <a:ea typeface="Arial"/>
              <a:cs typeface="Arial"/>
              <a:sym typeface="Arial"/>
            </a:endParaRPr>
          </a:p>
          <a:p>
            <a:pPr indent="-317500" lvl="1" marL="914400" marR="0" rtl="0" algn="l">
              <a:lnSpc>
                <a:spcPct val="100000"/>
              </a:lnSpc>
              <a:spcBef>
                <a:spcPts val="0"/>
              </a:spcBef>
              <a:spcAft>
                <a:spcPts val="0"/>
              </a:spcAft>
              <a:buClr>
                <a:schemeClr val="dk1"/>
              </a:buClr>
              <a:buSzPts val="1400"/>
              <a:buFont typeface="Noto Sans Symbols"/>
              <a:buChar char="-"/>
            </a:pPr>
            <a:r>
              <a:rPr b="0" i="0" lang="de" sz="1400" u="none" cap="none" strike="noStrike">
                <a:solidFill>
                  <a:schemeClr val="dk1"/>
                </a:solidFill>
                <a:latin typeface="Arial"/>
                <a:ea typeface="Arial"/>
                <a:cs typeface="Arial"/>
                <a:sym typeface="Arial"/>
              </a:rPr>
              <a:t>mit dem break-Statement springt man immer</a:t>
            </a:r>
            <a:r>
              <a:rPr lang="de" sz="1400"/>
              <a:t> </a:t>
            </a:r>
            <a:r>
              <a:rPr b="0" i="0" lang="de" sz="1400" u="none" cap="none" strike="noStrike">
                <a:solidFill>
                  <a:schemeClr val="dk1"/>
                </a:solidFill>
                <a:latin typeface="Arial"/>
                <a:ea typeface="Arial"/>
                <a:cs typeface="Arial"/>
                <a:sym typeface="Arial"/>
              </a:rPr>
              <a:t>nur aus der innersten Schleife raus.</a:t>
            </a:r>
            <a:endParaRPr b="0" i="0" sz="1400" u="none" cap="none" strike="noStrike">
              <a:solidFill>
                <a:schemeClr val="dk1"/>
              </a:solidFill>
              <a:latin typeface="Arial"/>
              <a:ea typeface="Arial"/>
              <a:cs typeface="Arial"/>
              <a:sym typeface="Arial"/>
            </a:endParaRPr>
          </a:p>
        </p:txBody>
      </p:sp>
      <p:pic>
        <p:nvPicPr>
          <p:cNvPr id="153" name="Google Shape;153;p23"/>
          <p:cNvPicPr preferRelativeResize="0"/>
          <p:nvPr/>
        </p:nvPicPr>
        <p:blipFill>
          <a:blip r:embed="rId3">
            <a:alphaModFix/>
          </a:blip>
          <a:stretch>
            <a:fillRect/>
          </a:stretch>
        </p:blipFill>
        <p:spPr>
          <a:xfrm>
            <a:off x="3141925" y="2237075"/>
            <a:ext cx="2860150" cy="1816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2.3. break &amp; continue</a:t>
            </a:r>
            <a:endParaRPr/>
          </a:p>
        </p:txBody>
      </p:sp>
      <p:sp>
        <p:nvSpPr>
          <p:cNvPr id="159" name="Google Shape;159;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04800" lvl="0" marL="457200" rtl="0" algn="l">
              <a:spcBef>
                <a:spcPts val="0"/>
              </a:spcBef>
              <a:spcAft>
                <a:spcPts val="0"/>
              </a:spcAft>
              <a:buClr>
                <a:schemeClr val="dk1"/>
              </a:buClr>
              <a:buSzPts val="1200"/>
              <a:buChar char="●"/>
            </a:pPr>
            <a:r>
              <a:rPr b="1" lang="de" sz="1400"/>
              <a:t>continue;</a:t>
            </a:r>
            <a:endParaRPr sz="1400"/>
          </a:p>
          <a:p>
            <a:pPr indent="-317500" lvl="1" marL="914400" rtl="0" algn="l">
              <a:spcBef>
                <a:spcPts val="0"/>
              </a:spcBef>
              <a:spcAft>
                <a:spcPts val="0"/>
              </a:spcAft>
              <a:buSzPts val="1400"/>
              <a:buChar char="-"/>
            </a:pPr>
            <a:r>
              <a:rPr lang="de" sz="1400"/>
              <a:t>Kann nur in Schleifen verwendet werden</a:t>
            </a:r>
            <a:endParaRPr sz="1400"/>
          </a:p>
          <a:p>
            <a:pPr indent="-317500" lvl="1" marL="914400" rtl="0" algn="l">
              <a:spcBef>
                <a:spcPts val="0"/>
              </a:spcBef>
              <a:spcAft>
                <a:spcPts val="0"/>
              </a:spcAft>
              <a:buSzPts val="1400"/>
              <a:buChar char="-"/>
            </a:pPr>
            <a:r>
              <a:rPr lang="de" sz="1400"/>
              <a:t>Es wird direkt mit der nächsten Iteration der Schleife begonnen, ohne den weiteren Programmcode der aktuellen Iteration auszuführen.</a:t>
            </a:r>
            <a:endParaRPr sz="1400"/>
          </a:p>
          <a:p>
            <a:pPr indent="-317500" lvl="1" marL="914400" rtl="0" algn="l">
              <a:spcBef>
                <a:spcPts val="0"/>
              </a:spcBef>
              <a:spcAft>
                <a:spcPts val="0"/>
              </a:spcAft>
              <a:buSzPts val="1400"/>
              <a:buChar char="-"/>
            </a:pPr>
            <a:r>
              <a:rPr lang="de" sz="1400"/>
              <a:t>mit dem continue-Statement springt man in die nächste Iteration der innersten Schleife</a:t>
            </a:r>
            <a:endParaRPr/>
          </a:p>
        </p:txBody>
      </p:sp>
      <p:pic>
        <p:nvPicPr>
          <p:cNvPr id="160" name="Google Shape;160;p24"/>
          <p:cNvPicPr preferRelativeResize="0"/>
          <p:nvPr/>
        </p:nvPicPr>
        <p:blipFill>
          <a:blip r:embed="rId3">
            <a:alphaModFix/>
          </a:blip>
          <a:stretch>
            <a:fillRect/>
          </a:stretch>
        </p:blipFill>
        <p:spPr>
          <a:xfrm>
            <a:off x="1654150" y="2382100"/>
            <a:ext cx="2645950" cy="1617500"/>
          </a:xfrm>
          <a:prstGeom prst="rect">
            <a:avLst/>
          </a:prstGeom>
          <a:noFill/>
          <a:ln>
            <a:noFill/>
          </a:ln>
        </p:spPr>
      </p:pic>
      <p:pic>
        <p:nvPicPr>
          <p:cNvPr id="161" name="Google Shape;161;p24"/>
          <p:cNvPicPr preferRelativeResize="0"/>
          <p:nvPr/>
        </p:nvPicPr>
        <p:blipFill>
          <a:blip r:embed="rId4">
            <a:alphaModFix/>
          </a:blip>
          <a:stretch>
            <a:fillRect/>
          </a:stretch>
        </p:blipFill>
        <p:spPr>
          <a:xfrm>
            <a:off x="5460450" y="2382100"/>
            <a:ext cx="2627271" cy="1617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