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CE7B7F-0B56-4102-B816-A070CE0BA88B}">
  <a:tblStyle styleId="{BCCE7B7F-0B56-4102-B816-A070CE0BA88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04 -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{BCCE7B7F-0B56-4102-B816-A070CE0BA88B}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Schlüsselwort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 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selbes Paket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Subklasse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Global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private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/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(ohne)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protected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public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Zugriffsmodifikatoren von Klassen, Attributen, Klassenvariablen, Funktionen und Methoden geben an, von wo aus auf diese zugegriffen werden können soll.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5" name="Google Shape;17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1" name="Google Shape;181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1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Palindrom-Detektor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 String, entweder über Kommandozeilenparameter oder über die Scanner-Klasse übergeben werden können.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dann testen, ob der String ein Palindrom ist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soll eine weitere Klasse mit einer Palindrom-Test-Funktion geschrieben werden, die hierfür genutzt wird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Palindrome sind Zeichenketten, die sich von vorne und von hinte</a:t>
            </a:r>
            <a:r>
              <a:rPr lang="de"/>
              <a:t>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gleich lesen (Beispiel: "anna" ist rückwärts gelesen auch "anna")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Tipp: mit &lt;String&gt;.charAt(index) kann man auf das Zeichen an einer bestimmten Stelle eines Strings zugreifen. ( =&gt; “asd”.charAt(1) ⇒ ‘</a:t>
            </a:r>
            <a:r>
              <a:rPr lang="de"/>
              <a:t>s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Umgehen von Case Sensitivität ("Anna" soll auch als Palindrom erkannt werden)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7" name="Google Shape;187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2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Primzahl-Detektor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eine Zahl, entweder über Kommandozeilenparameter oder über die Scanner-Klasse übergeben werden können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sich dann den </a:t>
            </a:r>
            <a:r>
              <a:rPr lang="de"/>
              <a:t>P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arameter nehmen, testen, ob es eine Primzahl ist,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Testen der Primzahl soll eine Funktion einer weiteren von dir geschriebenen Klasse übernehmen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Primzahlen sind Zahlen, die nur durch 1 und sich selber restlos teilbar sind. 0 und 1 sind keine Primzahlen. Negative Zahlen sind per Definition keine Primzahlen.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Der Rest einer Division lässt sich mit dem Modulo (%) Operator berechnen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Pakete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Zugriffsmodifikatoren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kann man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eigene Funktionen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definieren und nutzen.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sind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abgegrenzte, aufrufbare Programmabschnitte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Vorteile sind unter anderem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Übersichtlichkeit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Wiederverwendbarkeit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Parameter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einen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Rückgabewert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haben.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Rückgabetyp, falls die Funktion nichts zurückgeben soll: void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ist auch eine Funktion, die vom Java Interpreter aufgerufen wird.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wiederum andere Funktionen aufrufen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800" y="1588475"/>
            <a:ext cx="4229757" cy="19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Rückgabetyp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029125" y="2471950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390400" y="8639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Funktionsname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12975" y="2394800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 (muss vom Typ dem Rückgabetyp entsprechen)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9"/>
          <p:cNvCxnSpPr>
            <a:stCxn id="104" idx="3"/>
          </p:cNvCxnSpPr>
          <p:nvPr/>
        </p:nvCxnSpPr>
        <p:spPr>
          <a:xfrm>
            <a:off x="1530725" y="1146500"/>
            <a:ext cx="1977600" cy="4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106" idx="1"/>
          </p:cNvCxnSpPr>
          <p:nvPr/>
        </p:nvCxnSpPr>
        <p:spPr>
          <a:xfrm flipH="1">
            <a:off x="4177800" y="1064075"/>
            <a:ext cx="1212600" cy="54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>
            <a:stCxn id="105" idx="1"/>
          </p:cNvCxnSpPr>
          <p:nvPr/>
        </p:nvCxnSpPr>
        <p:spPr>
          <a:xfrm rot="10800000">
            <a:off x="4946225" y="1790050"/>
            <a:ext cx="2082900" cy="88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>
            <a:stCxn id="105" idx="1"/>
          </p:cNvCxnSpPr>
          <p:nvPr/>
        </p:nvCxnSpPr>
        <p:spPr>
          <a:xfrm rot="10800000">
            <a:off x="6034325" y="1812850"/>
            <a:ext cx="994800" cy="85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stCxn id="107" idx="3"/>
          </p:cNvCxnSpPr>
          <p:nvPr/>
        </p:nvCxnSpPr>
        <p:spPr>
          <a:xfrm>
            <a:off x="1734175" y="2918150"/>
            <a:ext cx="861000" cy="28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stCxn id="107" idx="3"/>
          </p:cNvCxnSpPr>
          <p:nvPr/>
        </p:nvCxnSpPr>
        <p:spPr>
          <a:xfrm flipH="1" rot="10800000">
            <a:off x="1734175" y="2094350"/>
            <a:ext cx="1188300" cy="82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9" name="Google Shape;119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lassen sich dann von überall aufrufen, wo die Funktionen sichtbar sind (dazu später mehr).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Dabei kann man (muss man aber nicht) den Rückgabewert der Funktion in einer Variable des gleichen Typs speichern und übergibt der Funktion die passenden Parameter.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können Literale, aber auch Variablen vom passenden Typ sein.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00" y="1179675"/>
            <a:ext cx="4877601" cy="9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125" y="1719930"/>
            <a:ext cx="3460376" cy="16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25" y="1774981"/>
            <a:ext cx="4062818" cy="8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Funktionen</a:t>
            </a:r>
            <a:endParaRPr/>
          </a:p>
        </p:txBody>
      </p:sp>
      <p:sp>
        <p:nvSpPr>
          <p:cNvPr id="128" name="Google Shape;128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werden bei Aufruf bis zum Ende oder bis zum return-Statement ausgeführt, danach wird zurückgesprungen und an der gleichen Stelle weitergemacht, an der die Funktion aufgerufen wurde.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1"/>
          <p:cNvCxnSpPr>
            <a:stCxn id="130" idx="3"/>
          </p:cNvCxnSpPr>
          <p:nvPr/>
        </p:nvCxnSpPr>
        <p:spPr>
          <a:xfrm flipH="1" rot="10800000">
            <a:off x="2427850" y="1820425"/>
            <a:ext cx="2898900" cy="41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21"/>
          <p:cNvSpPr/>
          <p:nvPr/>
        </p:nvSpPr>
        <p:spPr>
          <a:xfrm>
            <a:off x="381075" y="2175175"/>
            <a:ext cx="654300" cy="12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446438" y="16295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134550" y="2175175"/>
            <a:ext cx="1293300" cy="12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1"/>
          <p:cNvCxnSpPr>
            <a:stCxn id="131" idx="2"/>
          </p:cNvCxnSpPr>
          <p:nvPr/>
        </p:nvCxnSpPr>
        <p:spPr>
          <a:xfrm rot="-5400000">
            <a:off x="3179325" y="-353825"/>
            <a:ext cx="178800" cy="5121000"/>
          </a:xfrm>
          <a:prstGeom prst="curvedConnector4">
            <a:avLst>
              <a:gd fmla="val -257369" name="adj1"/>
              <a:gd fmla="val 82016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4" name="Google Shape;134;p21"/>
          <p:cNvCxnSpPr>
            <a:stCxn id="131" idx="1"/>
          </p:cNvCxnSpPr>
          <p:nvPr/>
        </p:nvCxnSpPr>
        <p:spPr>
          <a:xfrm>
            <a:off x="381075" y="2235625"/>
            <a:ext cx="5220000" cy="809400"/>
          </a:xfrm>
          <a:prstGeom prst="curvedConnector3">
            <a:avLst>
              <a:gd fmla="val 29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5" name="Google Shape;135;p21"/>
          <p:cNvSpPr txBox="1"/>
          <p:nvPr/>
        </p:nvSpPr>
        <p:spPr>
          <a:xfrm>
            <a:off x="4378188" y="21751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accent1"/>
                </a:solidFill>
              </a:rPr>
              <a:t>2a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500163" y="26775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accent1"/>
                </a:solidFill>
              </a:rPr>
              <a:t>2b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2" name="Google Shape;142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besteht die Möglichkeit, eigene Klassen zu schreiben. Dafür bekommt (in der Regel, Ausnahme </a:t>
            </a:r>
            <a:r>
              <a:rPr lang="de"/>
              <a:t>sind sog. innere Klassen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jede Klasse eine eigene Datei. Die Klasse muss den gleichen Namen wie die .java-Datei tragen.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können eigene Funktionen, Methoden und Attribute haben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aus dem selben package können direkt, Klassen außerhalb des packages über das import-Statement eingebunden und dann genutzt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88" y="1684475"/>
            <a:ext cx="22574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550" y="3653870"/>
            <a:ext cx="2191725" cy="2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8150" y="4095170"/>
            <a:ext cx="3538518" cy="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00" y="1645375"/>
            <a:ext cx="3817149" cy="25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550" y="705869"/>
            <a:ext cx="4267201" cy="3502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099" y="705863"/>
            <a:ext cx="1004084" cy="83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9" name="Google Shape;159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Java-Klassen kann man in sog. packages aufteilen. Dabei sollte die package-Bezeichnung dem physischen Speicherort entsprechen </a:t>
            </a:r>
            <a:r>
              <a:rPr lang="de"/>
              <a:t>(der Compiler erzwingt es aber nicht)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 z.B. folgende Projektstruktur gegeben: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Dann hat die Klasse </a:t>
            </a:r>
            <a:r>
              <a:rPr lang="de"/>
              <a:t>Calculator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folgendes package statement: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/>
              <a:t>Programme mit package statement lassen sich nur aus dem Wurzelverzeichnis des Programms kompilieren und aufrufen. Möchte man also /lesson_04… als root haben, so schreibt man: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00" y="2832125"/>
            <a:ext cx="2192475" cy="3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900" y="1333624"/>
            <a:ext cx="2152325" cy="1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700" y="3958197"/>
            <a:ext cx="3232035" cy="3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