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8.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07 - Abstrakte Klassen und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Abstrakte Klassen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Interfaces</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Vergleich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werden durch das Schlüsselwort “abstract” gekennzeichnet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sowohl abstrakte, als auch konkrete Methoden und Funktionen enthalten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a:t>
            </a:r>
            <a:r>
              <a:rPr b="1" i="0" lang="de" sz="1600" u="none" cap="none" strike="noStrike">
                <a:solidFill>
                  <a:schemeClr val="dk1"/>
                </a:solidFill>
                <a:latin typeface="Arial"/>
                <a:ea typeface="Arial"/>
                <a:cs typeface="Arial"/>
                <a:sym typeface="Arial"/>
              </a:rPr>
              <a:t>können nicht instanziiert werden</a:t>
            </a:r>
            <a:r>
              <a:rPr b="0" i="0" lang="de" sz="1600" u="none" cap="none" strike="noStrike">
                <a:solidFill>
                  <a:schemeClr val="dk1"/>
                </a:solidFill>
                <a:latin typeface="Arial"/>
                <a:ea typeface="Arial"/>
                <a:cs typeface="Arial"/>
                <a:sym typeface="Arial"/>
              </a:rPr>
              <a:t>, können aber einen Konstruktor haben, der dann von der konkreten Subklasse aufgerufen wird. Wird ein Konstruktor definiert, muss dieser von allen erbenden Klassen aufgerufen werden - auch von abstrakten erbenden Klassen.</a:t>
            </a:r>
            <a:endParaRPr b="0" i="0" sz="1600" u="none" cap="none" strike="noStrike">
              <a:solidFill>
                <a:schemeClr val="dk1"/>
              </a:solidFill>
              <a:latin typeface="Arial"/>
              <a:ea typeface="Arial"/>
              <a:cs typeface="Arial"/>
              <a:sym typeface="Arial"/>
            </a:endParaRPr>
          </a:p>
        </p:txBody>
      </p:sp>
      <p:pic>
        <p:nvPicPr>
          <p:cNvPr id="98" name="Google Shape;98;p18"/>
          <p:cNvPicPr preferRelativeResize="0"/>
          <p:nvPr/>
        </p:nvPicPr>
        <p:blipFill rotWithShape="1">
          <a:blip r:embed="rId3">
            <a:alphaModFix/>
          </a:blip>
          <a:srcRect b="0" l="0" r="0" t="0"/>
          <a:stretch/>
        </p:blipFill>
        <p:spPr>
          <a:xfrm>
            <a:off x="1131725" y="2662651"/>
            <a:ext cx="2613900" cy="402875"/>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4408750" y="2331600"/>
            <a:ext cx="3063699" cy="851025"/>
          </a:xfrm>
          <a:prstGeom prst="rect">
            <a:avLst/>
          </a:prstGeom>
          <a:noFill/>
          <a:ln>
            <a:noFill/>
          </a:ln>
        </p:spPr>
      </p:pic>
      <p:pic>
        <p:nvPicPr>
          <p:cNvPr id="100" name="Google Shape;100;p18"/>
          <p:cNvPicPr preferRelativeResize="0"/>
          <p:nvPr/>
        </p:nvPicPr>
        <p:blipFill rotWithShape="1">
          <a:blip r:embed="rId5">
            <a:alphaModFix/>
          </a:blip>
          <a:srcRect b="0" l="0" r="0" t="0"/>
          <a:stretch/>
        </p:blipFill>
        <p:spPr>
          <a:xfrm>
            <a:off x="3343275" y="1045600"/>
            <a:ext cx="2457450" cy="723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 Abstrakte Klassen</a:t>
            </a:r>
            <a:endParaRPr/>
          </a:p>
        </p:txBody>
      </p:sp>
      <p:sp>
        <p:nvSpPr>
          <p:cNvPr id="106" name="Google Shape;106;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Abstrakte Klassen können in eigenen konkreten Methoden bereits die abstrakten Methoden nutzen, da instanziierbare Subklassen die Methode konkretisieren </a:t>
            </a:r>
            <a:r>
              <a:rPr b="1" i="0" lang="de" sz="1600" u="none" cap="none" strike="noStrike">
                <a:solidFill>
                  <a:schemeClr val="dk1"/>
                </a:solidFill>
                <a:latin typeface="Arial"/>
                <a:ea typeface="Arial"/>
                <a:cs typeface="Arial"/>
                <a:sym typeface="Arial"/>
              </a:rPr>
              <a:t>müssen</a:t>
            </a:r>
            <a:r>
              <a:rPr b="0" i="0" lang="de" sz="1600" u="none" cap="none" strike="noStrike">
                <a:solidFill>
                  <a:schemeClr val="dk1"/>
                </a:solidFill>
                <a:latin typeface="Arial"/>
                <a:ea typeface="Arial"/>
                <a:cs typeface="Arial"/>
                <a:sym typeface="Arial"/>
              </a:rPr>
              <a:t>.</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Die Subklassen von abstrakten Klassen müssen entweder die abstrakten Methoden der Superklasse konkretisieren ....</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oder selber abstrakt sein:</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in diesem Fall müssen Subklassen von Polygon dann die abstrakte Methode von Shape überschreiben.</a:t>
            </a:r>
            <a:endParaRPr b="0" i="0" sz="1600" u="none" cap="none" strike="noStrike">
              <a:solidFill>
                <a:schemeClr val="dk1"/>
              </a:solidFill>
              <a:latin typeface="Arial"/>
              <a:ea typeface="Arial"/>
              <a:cs typeface="Arial"/>
              <a:sym typeface="Arial"/>
            </a:endParaRPr>
          </a:p>
        </p:txBody>
      </p:sp>
      <p:pic>
        <p:nvPicPr>
          <p:cNvPr id="107" name="Google Shape;107;p19"/>
          <p:cNvPicPr preferRelativeResize="0"/>
          <p:nvPr/>
        </p:nvPicPr>
        <p:blipFill rotWithShape="1">
          <a:blip r:embed="rId3">
            <a:alphaModFix/>
          </a:blip>
          <a:srcRect b="0" l="0" r="0" t="0"/>
          <a:stretch/>
        </p:blipFill>
        <p:spPr>
          <a:xfrm>
            <a:off x="2613438" y="1314375"/>
            <a:ext cx="3917124" cy="638425"/>
          </a:xfrm>
          <a:prstGeom prst="rect">
            <a:avLst/>
          </a:prstGeom>
          <a:noFill/>
          <a:ln>
            <a:noFill/>
          </a:ln>
        </p:spPr>
      </p:pic>
      <p:pic>
        <p:nvPicPr>
          <p:cNvPr id="108" name="Google Shape;108;p19"/>
          <p:cNvPicPr preferRelativeResize="0"/>
          <p:nvPr/>
        </p:nvPicPr>
        <p:blipFill rotWithShape="1">
          <a:blip r:embed="rId4">
            <a:alphaModFix/>
          </a:blip>
          <a:srcRect b="0" l="0" r="0" t="0"/>
          <a:stretch/>
        </p:blipFill>
        <p:spPr>
          <a:xfrm>
            <a:off x="1209750" y="2571750"/>
            <a:ext cx="3143725" cy="756825"/>
          </a:xfrm>
          <a:prstGeom prst="rect">
            <a:avLst/>
          </a:prstGeom>
          <a:noFill/>
          <a:ln>
            <a:noFill/>
          </a:ln>
        </p:spPr>
      </p:pic>
      <p:pic>
        <p:nvPicPr>
          <p:cNvPr id="109" name="Google Shape;109;p19"/>
          <p:cNvPicPr preferRelativeResize="0"/>
          <p:nvPr/>
        </p:nvPicPr>
        <p:blipFill rotWithShape="1">
          <a:blip r:embed="rId5">
            <a:alphaModFix/>
          </a:blip>
          <a:srcRect b="0" l="0" r="0" t="0"/>
          <a:stretch/>
        </p:blipFill>
        <p:spPr>
          <a:xfrm>
            <a:off x="5215425" y="2571750"/>
            <a:ext cx="2201672" cy="756825"/>
          </a:xfrm>
          <a:prstGeom prst="rect">
            <a:avLst/>
          </a:prstGeom>
          <a:noFill/>
          <a:ln>
            <a:noFill/>
          </a:ln>
        </p:spPr>
      </p:pic>
      <p:pic>
        <p:nvPicPr>
          <p:cNvPr id="110" name="Google Shape;110;p19"/>
          <p:cNvPicPr preferRelativeResize="0"/>
          <p:nvPr/>
        </p:nvPicPr>
        <p:blipFill rotWithShape="1">
          <a:blip r:embed="rId6">
            <a:alphaModFix/>
          </a:blip>
          <a:srcRect b="0" l="0" r="0" t="0"/>
          <a:stretch/>
        </p:blipFill>
        <p:spPr>
          <a:xfrm>
            <a:off x="3740525" y="3575471"/>
            <a:ext cx="3830724" cy="24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16" name="Google Shape;116;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Java Interfaces können auch abstrakte und konkrete Methoden definieren und werden durch das Schlüsselwort “interface” statt “class” gekennzeichnet.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Klassen können mehrere Interfaces gleichzeitig implementieren…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Und müssen entweder die abstrakten Methoden des Interfaces konkretisieren, oder selber eine abstrakte Klasse sein.</a:t>
            </a:r>
            <a:endParaRPr b="0" i="0" sz="1600" u="none" cap="none" strike="noStrike">
              <a:solidFill>
                <a:schemeClr val="dk1"/>
              </a:solidFill>
              <a:latin typeface="Arial"/>
              <a:ea typeface="Arial"/>
              <a:cs typeface="Arial"/>
              <a:sym typeface="Arial"/>
            </a:endParaRPr>
          </a:p>
        </p:txBody>
      </p:sp>
      <p:pic>
        <p:nvPicPr>
          <p:cNvPr id="117" name="Google Shape;117;p20"/>
          <p:cNvPicPr preferRelativeResize="0"/>
          <p:nvPr/>
        </p:nvPicPr>
        <p:blipFill rotWithShape="1">
          <a:blip r:embed="rId3">
            <a:alphaModFix/>
          </a:blip>
          <a:srcRect b="0" l="0" r="0" t="0"/>
          <a:stretch/>
        </p:blipFill>
        <p:spPr>
          <a:xfrm>
            <a:off x="431800" y="1336400"/>
            <a:ext cx="3454626" cy="1489075"/>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4326100" y="1336400"/>
            <a:ext cx="3129925" cy="744250"/>
          </a:xfrm>
          <a:prstGeom prst="rect">
            <a:avLst/>
          </a:prstGeom>
          <a:noFill/>
          <a:ln>
            <a:noFill/>
          </a:ln>
        </p:spPr>
      </p:pic>
      <p:pic>
        <p:nvPicPr>
          <p:cNvPr id="119" name="Google Shape;119;p20"/>
          <p:cNvPicPr preferRelativeResize="0"/>
          <p:nvPr/>
        </p:nvPicPr>
        <p:blipFill rotWithShape="1">
          <a:blip r:embed="rId5">
            <a:alphaModFix/>
          </a:blip>
          <a:srcRect b="0" l="0" r="0" t="0"/>
          <a:stretch/>
        </p:blipFill>
        <p:spPr>
          <a:xfrm>
            <a:off x="1641950" y="3361522"/>
            <a:ext cx="5441599"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Interfaces</a:t>
            </a:r>
            <a:endParaRPr/>
          </a:p>
        </p:txBody>
      </p:sp>
      <p:sp>
        <p:nvSpPr>
          <p:cNvPr id="125" name="Google Shape;125;p21"/>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default-Methoden können als solche einfach aufgerufen werden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Interfaces haben - im Gegensatz zu abstrakten Klassen - keinen Zustand. Sie können zwar Konstanten, aber keine Attribute definieren.</a:t>
            </a:r>
            <a:endParaRPr b="0" i="0" sz="1600" u="none" cap="none" strike="noStrike">
              <a:solidFill>
                <a:schemeClr val="dk1"/>
              </a:solidFill>
              <a:latin typeface="Arial"/>
              <a:ea typeface="Arial"/>
              <a:cs typeface="Arial"/>
              <a:sym typeface="Arial"/>
            </a:endParaRPr>
          </a:p>
        </p:txBody>
      </p:sp>
      <p:pic>
        <p:nvPicPr>
          <p:cNvPr id="126" name="Google Shape;126;p21"/>
          <p:cNvPicPr preferRelativeResize="0"/>
          <p:nvPr/>
        </p:nvPicPr>
        <p:blipFill rotWithShape="1">
          <a:blip r:embed="rId3">
            <a:alphaModFix/>
          </a:blip>
          <a:srcRect b="0" l="0" r="0" t="0"/>
          <a:stretch/>
        </p:blipFill>
        <p:spPr>
          <a:xfrm>
            <a:off x="3138375" y="1276500"/>
            <a:ext cx="2696400" cy="2119925"/>
          </a:xfrm>
          <a:prstGeom prst="rect">
            <a:avLst/>
          </a:prstGeom>
          <a:noFill/>
          <a:ln>
            <a:noFill/>
          </a:ln>
        </p:spPr>
      </p:pic>
      <p:sp>
        <p:nvSpPr>
          <p:cNvPr id="127" name="Google Shape;127;p21"/>
          <p:cNvSpPr/>
          <p:nvPr/>
        </p:nvSpPr>
        <p:spPr>
          <a:xfrm>
            <a:off x="4221775" y="1069850"/>
            <a:ext cx="2286391" cy="2073765"/>
          </a:xfrm>
          <a:custGeom>
            <a:rect b="b" l="l" r="r" t="t"/>
            <a:pathLst>
              <a:path extrusionOk="0" h="81967" w="87509">
                <a:moveTo>
                  <a:pt x="50694" y="0"/>
                </a:moveTo>
                <a:cubicBezTo>
                  <a:pt x="56619" y="7516"/>
                  <a:pt x="94695" y="31437"/>
                  <a:pt x="86246" y="45098"/>
                </a:cubicBezTo>
                <a:cubicBezTo>
                  <a:pt x="77797" y="58759"/>
                  <a:pt x="14374" y="75822"/>
                  <a:pt x="0" y="81967"/>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Vergleich</a:t>
            </a:r>
            <a:endParaRPr/>
          </a:p>
        </p:txBody>
      </p:sp>
      <p:sp>
        <p:nvSpPr>
          <p:cNvPr id="133" name="Google Shape;133;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Gemeinsame Vorteile von abstrakten Klassen und Interfaces sind: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besser Organisation und Struktur des Codes, weniger Code durch Vererbung</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Erzwingen von bestimmten Schnittstellen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Gemeinsamer Datentyp durch Abstraktion</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“Divisible[ ] x = new Divisible[100];”</a:t>
            </a:r>
            <a:endParaRPr b="0" i="0" sz="1600" u="none" cap="none" strike="noStrike">
              <a:solidFill>
                <a:schemeClr val="dk1"/>
              </a:solidFill>
              <a:latin typeface="Arial"/>
              <a:ea typeface="Arial"/>
              <a:cs typeface="Arial"/>
              <a:sym typeface="Arial"/>
            </a:endParaRPr>
          </a:p>
          <a:p>
            <a:pPr indent="-330200" lvl="1" marL="914400" marR="0" rtl="0" algn="l">
              <a:lnSpc>
                <a:spcPct val="100000"/>
              </a:lnSpc>
              <a:spcBef>
                <a:spcPts val="0"/>
              </a:spcBef>
              <a:spcAft>
                <a:spcPts val="0"/>
              </a:spcAft>
              <a:buClr>
                <a:schemeClr val="dk1"/>
              </a:buClr>
              <a:buSzPts val="1600"/>
              <a:buFont typeface="Noto Sans Symbols"/>
              <a:buChar char="-"/>
            </a:pPr>
            <a:r>
              <a:rPr b="0" i="0" lang="de" sz="1600" u="none" cap="none" strike="noStrike">
                <a:solidFill>
                  <a:schemeClr val="dk1"/>
                </a:solidFill>
                <a:latin typeface="Arial"/>
                <a:ea typeface="Arial"/>
                <a:cs typeface="Arial"/>
                <a:sym typeface="Arial"/>
              </a:rPr>
              <a:t>“Turnable y = new Rectangle(1.0,1.0,1.0,1.0);”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Interfaces gegenüber abstrakten Klassen: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Mehrere Interfaces sind implementierbar (manchmal sehr starkes Argument)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Vorteil von abstrakten Klassen gegenüber Interfaces:</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 Eigene Attribute definierbar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Tendenziell: Abstrakte Klasse dann nutzen, wenn Superklasse schon eigene Attribute und Verhalten aufweist.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Fragen</a:t>
            </a:r>
            <a:endParaRPr/>
          </a:p>
        </p:txBody>
      </p:sp>
      <p:sp>
        <p:nvSpPr>
          <p:cNvPr id="139" name="Google Shape;139;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Übungsaufgabe</a:t>
            </a:r>
            <a:endParaRPr/>
          </a:p>
        </p:txBody>
      </p:sp>
      <p:sp>
        <p:nvSpPr>
          <p:cNvPr id="145" name="Google Shape;145;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300" u="none" cap="none" strike="noStrike">
                <a:solidFill>
                  <a:schemeClr val="dk1"/>
                </a:solidFill>
                <a:latin typeface="Arial"/>
                <a:ea typeface="Arial"/>
                <a:cs typeface="Arial"/>
                <a:sym typeface="Arial"/>
              </a:rPr>
              <a:t>Wir modellieren heute verschiedene Geldkonto-Arten. Dazu soll es folgende Klassen und Interfaces 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32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BankAccount (abstrakt)</a:t>
            </a:r>
            <a:r>
              <a:rPr b="0" i="0" lang="de" sz="1300" u="none" cap="none" strike="noStrike">
                <a:solidFill>
                  <a:schemeClr val="dk1"/>
                </a:solidFill>
                <a:latin typeface="Arial"/>
                <a:ea typeface="Arial"/>
                <a:cs typeface="Arial"/>
                <a:sym typeface="Arial"/>
              </a:rPr>
              <a:t>. Soll den Kontostand und den Namen der Bank speichern. Außerdem soll es eine konkrete Methode geben, die es erlaubt, Geld zu deponieren und eine abstrakte Methode, die zum Geld abheben vorgesehen ist. Alle Attribute sind private und haben Getter und Setter und werden im Konstruktor über Parameter gesetzt.</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Lootable (interface)</a:t>
            </a:r>
            <a:r>
              <a:rPr b="0" i="0" lang="de" sz="1300" u="none" cap="none" strike="noStrike">
                <a:solidFill>
                  <a:schemeClr val="dk1"/>
                </a:solidFill>
                <a:latin typeface="Arial"/>
                <a:ea typeface="Arial"/>
                <a:cs typeface="Arial"/>
                <a:sym typeface="Arial"/>
              </a:rPr>
              <a:t>. Soll eine abstrakte Methode haben, die den Kontostand, falls vorhanden, zurückgeben und auf 0.0 setzen soll. Ist der Kontostand negativ, soll 0.0 zurückgegeben und am Kontostand nichts geändert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CheckingAccount</a:t>
            </a:r>
            <a:r>
              <a:rPr b="0" i="0" lang="de" sz="1300" u="none" cap="none" strike="noStrike">
                <a:solidFill>
                  <a:schemeClr val="dk1"/>
                </a:solidFill>
                <a:latin typeface="Arial"/>
                <a:ea typeface="Arial"/>
                <a:cs typeface="Arial"/>
                <a:sym typeface="Arial"/>
              </a:rPr>
              <a:t>. Soll von BankAccount erben und Lootable implementieren. Außerdem soll hier ein Dispolimit eingebaut werden, bis zu dem das Konto überzogen werden darf. Das Dispolimit wird an den Konstruktor übergeben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SavingsAccount</a:t>
            </a:r>
            <a:r>
              <a:rPr b="0" i="0" lang="de" sz="1300" u="none" cap="none" strike="noStrike">
                <a:solidFill>
                  <a:schemeClr val="dk1"/>
                </a:solidFill>
                <a:latin typeface="Arial"/>
                <a:ea typeface="Arial"/>
                <a:cs typeface="Arial"/>
                <a:sym typeface="Arial"/>
              </a:rPr>
              <a:t>. Soll von BankAccount erben und kein Dispolimit besitzen, darf also auch nicht überzogen werden.</a:t>
            </a:r>
            <a:endParaRPr b="0" i="0" sz="13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1" i="0" lang="de" sz="1300" u="none" cap="none" strike="noStrike">
                <a:solidFill>
                  <a:schemeClr val="dk1"/>
                </a:solidFill>
                <a:latin typeface="Arial"/>
                <a:ea typeface="Arial"/>
                <a:cs typeface="Arial"/>
                <a:sym typeface="Arial"/>
              </a:rPr>
              <a:t>PiggyBank</a:t>
            </a:r>
            <a:r>
              <a:rPr b="0" i="0" lang="de" sz="1300" u="none" cap="none" strike="noStrike">
                <a:solidFill>
                  <a:schemeClr val="dk1"/>
                </a:solidFill>
                <a:latin typeface="Arial"/>
                <a:ea typeface="Arial"/>
                <a:cs typeface="Arial"/>
                <a:sym typeface="Arial"/>
              </a:rPr>
              <a:t>. Das Sparschwein soll Lootable implementieren . Als Attribut hat es den Geldbetrag (zu Beginn 0.0). Es soll außer der Methode des Interfaces eine weitere Methode zum hereinwerfen von Geld besitzen.</a:t>
            </a:r>
            <a:br>
              <a:rPr b="0" i="0" lang="de"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de" sz="1300" u="none" cap="none" strike="noStrike">
                <a:solidFill>
                  <a:schemeClr val="dk1"/>
                </a:solidFill>
                <a:latin typeface="Arial"/>
                <a:ea typeface="Arial"/>
                <a:cs typeface="Arial"/>
                <a:sym typeface="Arial"/>
              </a:rPr>
              <a:t>Macht euch bitte eigenständig logische Gedanken. Man kann bspw. keinen negative Geldbetrag im Sparschwein oder Konto deponieren.</a:t>
            </a:r>
            <a:endParaRPr b="0" i="0" sz="13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