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09 -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lang="de" sz="1500"/>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a:t>
            </a:r>
            <a:r>
              <a:rPr b="1" i="0" lang="de" sz="1600" u="none" cap="none" strike="noStrike">
                <a:solidFill>
                  <a:schemeClr val="dk1"/>
                </a:solidFill>
              </a:rPr>
              <a:t>eine sich selber wieder aufrufende Funktion oder Methode</a:t>
            </a:r>
            <a:r>
              <a:rPr b="0" i="0" lang="de" sz="1600" u="none" cap="none" strike="noStrike">
                <a:solidFill>
                  <a:schemeClr val="dk1"/>
                </a:solidFill>
                <a:latin typeface="Arial"/>
                <a:ea typeface="Arial"/>
                <a:cs typeface="Arial"/>
                <a:sym typeface="Arial"/>
              </a:rPr>
              <a:t>.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a:t>
            </a:r>
            <a:r>
              <a:rPr b="1" i="0" lang="de" sz="1600" u="none" cap="none" strike="noStrike">
                <a:solidFill>
                  <a:schemeClr val="dk1"/>
                </a:solidFill>
              </a:rPr>
              <a:t>iterativ</a:t>
            </a:r>
            <a:r>
              <a:rPr b="0" i="0" lang="de" sz="1600" u="none" cap="none" strike="noStrike">
                <a:solidFill>
                  <a:schemeClr val="dk1"/>
                </a:solidFill>
                <a:latin typeface="Arial"/>
                <a:ea typeface="Arial"/>
                <a:cs typeface="Arial"/>
                <a:sym typeface="Arial"/>
              </a:rPr>
              <a:t>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00FF00"/>
                </a:solidFill>
                <a:latin typeface="Arial"/>
                <a:ea typeface="Arial"/>
                <a:cs typeface="Arial"/>
                <a:sym typeface="Arial"/>
              </a:rPr>
              <a:t>2 </a:t>
            </a:r>
            <a:endParaRPr b="0" i="0" sz="1000" u="none" cap="none" strike="noStrike">
              <a:solidFill>
                <a:srgbClr val="00FF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a:t>
            </a:r>
            <a:r>
              <a:rPr b="0" i="0" lang="de" sz="1000" u="none" cap="none" strike="noStrike">
                <a:solidFill>
                  <a:srgbClr val="00FF00"/>
                </a:solidFill>
                <a:latin typeface="Arial"/>
                <a:ea typeface="Arial"/>
                <a:cs typeface="Arial"/>
                <a:sym typeface="Arial"/>
              </a:rPr>
              <a:t>2</a:t>
            </a:r>
            <a:r>
              <a:rPr b="0" i="0" lang="de" sz="1000" u="none" cap="none" strike="noStrike">
                <a:solidFill>
                  <a:srgbClr val="000000"/>
                </a:solidFill>
                <a:latin typeface="Arial"/>
                <a:ea typeface="Arial"/>
                <a:cs typeface="Arial"/>
                <a:sym typeface="Arial"/>
              </a:rPr>
              <a:t>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 </a:t>
            </a:r>
            <a:r>
              <a:rPr b="0" i="0" lang="de" sz="1000" u="none" cap="none" strike="noStrike">
                <a:solidFill>
                  <a:srgbClr val="FF00FF"/>
                </a:solidFill>
                <a:latin typeface="Arial"/>
                <a:ea typeface="Arial"/>
                <a:cs typeface="Arial"/>
                <a:sym typeface="Arial"/>
              </a:rPr>
              <a:t>24</a:t>
            </a:r>
            <a:endParaRPr b="0" i="0" sz="1000" u="none" cap="none" strike="noStrike">
              <a:solidFill>
                <a:srgbClr val="FF00FF"/>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a:t>
            </a:r>
            <a:r>
              <a:rPr b="0" i="0" lang="de" sz="1000" u="none" cap="none" strike="noStrike">
                <a:solidFill>
                  <a:srgbClr val="FF00FF"/>
                </a:solidFill>
                <a:latin typeface="Arial"/>
                <a:ea typeface="Arial"/>
                <a:cs typeface="Arial"/>
                <a:sym typeface="Arial"/>
              </a:rPr>
              <a:t>24 </a:t>
            </a:r>
            <a:r>
              <a:rPr b="0" i="0" lang="de" sz="1000" u="none" cap="none" strike="noStrike">
                <a:solidFill>
                  <a:srgbClr val="000000"/>
                </a:solidFill>
                <a:latin typeface="Arial"/>
                <a:ea typeface="Arial"/>
                <a:cs typeface="Arial"/>
                <a:sym typeface="Arial"/>
              </a:rPr>
              <a:t>=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26"/>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a:t>
            </a:r>
            <a:r>
              <a:rPr lang="de"/>
              <a:t>element (as it is a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