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172727ed8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172727ed8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172727ed8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172727ed8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172727ed8_1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172727ed8_1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172727ed8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172727ed8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172727ed8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172727ed8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73da43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73da43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73da439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73da439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073da439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073da439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73da439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073da439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073da4393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073da4393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72727ed8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72727ed8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073da4393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073da4393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073da4393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073da4393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073da439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073da439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073da439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073da439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172727ed8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172727ed8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172727ed8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172727ed8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172727ed8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172727ed8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172727ed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172727ed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172727ed8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172727ed8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172727ed8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172727ed8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172727ed8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172727ed8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Arial"/>
                <a:ea typeface="Arial"/>
                <a:cs typeface="Arial"/>
                <a:sym typeface="Arial"/>
              </a:rPr>
              <a:t>David Gemen und Andriyan Lapychak | Seite </a:t>
            </a: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Klausurvorbereitung mit der Klausur vom SoSe 2019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sp>
        <p:nvSpPr>
          <p:cNvPr id="233" name="Google Shape;233;p25"/>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c) 	Jedem der folgenden Ausdrücke wird die Deklaration int x = 42; voran gesetzt.</a:t>
            </a:r>
            <a:endParaRPr>
              <a:solidFill>
                <a:schemeClr val="accent5"/>
              </a:solidFill>
            </a:endParaRPr>
          </a:p>
          <a:p>
            <a:pPr indent="457200" lvl="0" marL="0" rtl="0" algn="l">
              <a:spcBef>
                <a:spcPts val="320"/>
              </a:spcBef>
              <a:spcAft>
                <a:spcPts val="0"/>
              </a:spcAft>
              <a:buNone/>
            </a:pPr>
            <a:r>
              <a:rPr lang="en">
                <a:solidFill>
                  <a:schemeClr val="accent5"/>
                </a:solidFill>
              </a:rPr>
              <a:t>Geben Sie für jeden der Ausdrücke den Typ und den Wert des Ausdrucks an. </a:t>
            </a:r>
            <a:r>
              <a:rPr lang="en">
                <a:solidFill>
                  <a:schemeClr val="accent1"/>
                </a:solidFill>
              </a:rPr>
              <a:t>(3)</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0" lvl="0" marL="0" rtl="0" algn="l">
              <a:spcBef>
                <a:spcPts val="320"/>
              </a:spcBef>
              <a:spcAft>
                <a:spcPts val="0"/>
              </a:spcAft>
              <a:buNone/>
            </a:pPr>
            <a:r>
              <a:t/>
            </a:r>
            <a:endParaRPr/>
          </a:p>
        </p:txBody>
      </p:sp>
      <p:sp>
        <p:nvSpPr>
          <p:cNvPr id="234" name="Google Shape;234;p25"/>
          <p:cNvSpPr/>
          <p:nvPr/>
        </p:nvSpPr>
        <p:spPr>
          <a:xfrm>
            <a:off x="2232350" y="1953675"/>
            <a:ext cx="15915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Ausdruck</a:t>
            </a:r>
            <a:endParaRPr/>
          </a:p>
        </p:txBody>
      </p:sp>
      <p:sp>
        <p:nvSpPr>
          <p:cNvPr id="235" name="Google Shape;235;p25"/>
          <p:cNvSpPr/>
          <p:nvPr/>
        </p:nvSpPr>
        <p:spPr>
          <a:xfrm>
            <a:off x="3823896" y="1953675"/>
            <a:ext cx="15915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Typ</a:t>
            </a:r>
            <a:endParaRPr/>
          </a:p>
        </p:txBody>
      </p:sp>
      <p:sp>
        <p:nvSpPr>
          <p:cNvPr id="236" name="Google Shape;236;p25"/>
          <p:cNvSpPr/>
          <p:nvPr/>
        </p:nvSpPr>
        <p:spPr>
          <a:xfrm>
            <a:off x="5415442" y="1953675"/>
            <a:ext cx="15915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Wert</a:t>
            </a:r>
            <a:endParaRPr/>
          </a:p>
        </p:txBody>
      </p:sp>
      <p:sp>
        <p:nvSpPr>
          <p:cNvPr id="237" name="Google Shape;237;p25"/>
          <p:cNvSpPr/>
          <p:nvPr/>
        </p:nvSpPr>
        <p:spPr>
          <a:xfrm>
            <a:off x="2232350" y="2500549"/>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(x/.2) * 2</a:t>
            </a:r>
            <a:endParaRPr/>
          </a:p>
        </p:txBody>
      </p:sp>
      <p:sp>
        <p:nvSpPr>
          <p:cNvPr id="238" name="Google Shape;238;p25"/>
          <p:cNvSpPr/>
          <p:nvPr/>
        </p:nvSpPr>
        <p:spPr>
          <a:xfrm>
            <a:off x="3823900" y="2500550"/>
            <a:ext cx="1591500" cy="518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double</a:t>
            </a:r>
            <a:endParaRPr/>
          </a:p>
        </p:txBody>
      </p:sp>
      <p:sp>
        <p:nvSpPr>
          <p:cNvPr id="239" name="Google Shape;239;p25"/>
          <p:cNvSpPr/>
          <p:nvPr/>
        </p:nvSpPr>
        <p:spPr>
          <a:xfrm>
            <a:off x="5415450" y="2500550"/>
            <a:ext cx="1591500" cy="518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420.0</a:t>
            </a:r>
            <a:endParaRPr/>
          </a:p>
        </p:txBody>
      </p:sp>
      <p:sp>
        <p:nvSpPr>
          <p:cNvPr id="240" name="Google Shape;240;p25"/>
          <p:cNvSpPr/>
          <p:nvPr/>
        </p:nvSpPr>
        <p:spPr>
          <a:xfrm>
            <a:off x="2232350" y="3018828"/>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 % 21) + x</a:t>
            </a:r>
            <a:endParaRPr/>
          </a:p>
        </p:txBody>
      </p:sp>
      <p:sp>
        <p:nvSpPr>
          <p:cNvPr id="241" name="Google Shape;241;p25"/>
          <p:cNvSpPr/>
          <p:nvPr/>
        </p:nvSpPr>
        <p:spPr>
          <a:xfrm>
            <a:off x="3823896" y="3018828"/>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a:t>
            </a:r>
            <a:endParaRPr/>
          </a:p>
        </p:txBody>
      </p:sp>
      <p:sp>
        <p:nvSpPr>
          <p:cNvPr id="242" name="Google Shape;242;p25"/>
          <p:cNvSpPr/>
          <p:nvPr/>
        </p:nvSpPr>
        <p:spPr>
          <a:xfrm>
            <a:off x="5415442" y="3018828"/>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43</a:t>
            </a:r>
            <a:endParaRPr/>
          </a:p>
        </p:txBody>
      </p:sp>
      <p:sp>
        <p:nvSpPr>
          <p:cNvPr id="243" name="Google Shape;243;p25"/>
          <p:cNvSpPr/>
          <p:nvPr/>
        </p:nvSpPr>
        <p:spPr>
          <a:xfrm>
            <a:off x="2232350" y="3565701"/>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 == x++</a:t>
            </a:r>
            <a:endParaRPr/>
          </a:p>
        </p:txBody>
      </p:sp>
      <p:sp>
        <p:nvSpPr>
          <p:cNvPr id="244" name="Google Shape;244;p25"/>
          <p:cNvSpPr/>
          <p:nvPr/>
        </p:nvSpPr>
        <p:spPr>
          <a:xfrm>
            <a:off x="3823896" y="3565701"/>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boolean</a:t>
            </a:r>
            <a:endParaRPr/>
          </a:p>
        </p:txBody>
      </p:sp>
      <p:sp>
        <p:nvSpPr>
          <p:cNvPr id="245" name="Google Shape;245;p25"/>
          <p:cNvSpPr/>
          <p:nvPr/>
        </p:nvSpPr>
        <p:spPr>
          <a:xfrm>
            <a:off x="5415442" y="3565701"/>
            <a:ext cx="1591500" cy="54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sp>
        <p:nvSpPr>
          <p:cNvPr id="251" name="Google Shape;251;p26"/>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d) 	Geben Sie jeweils den Inhalt der einzelnen Array Felder von a nach</a:t>
            </a:r>
            <a:endParaRPr>
              <a:solidFill>
                <a:schemeClr val="accent5"/>
              </a:solidFill>
            </a:endParaRPr>
          </a:p>
          <a:p>
            <a:pPr indent="457200" lvl="0" marL="0" rtl="0" algn="l">
              <a:spcBef>
                <a:spcPts val="320"/>
              </a:spcBef>
              <a:spcAft>
                <a:spcPts val="0"/>
              </a:spcAft>
              <a:buNone/>
            </a:pPr>
            <a:r>
              <a:rPr lang="en">
                <a:solidFill>
                  <a:schemeClr val="accent5"/>
                </a:solidFill>
              </a:rPr>
              <a:t>der jeweiligen Ausführung der beiden äußeren Schleifen an. </a:t>
            </a:r>
            <a:r>
              <a:rPr lang="en">
                <a:solidFill>
                  <a:schemeClr val="accent1"/>
                </a:solidFill>
              </a:rPr>
              <a:t>(6)</a:t>
            </a:r>
            <a:endParaRPr>
              <a:solidFill>
                <a:schemeClr val="accent1"/>
              </a:solidFill>
            </a:endParaRPr>
          </a:p>
        </p:txBody>
      </p:sp>
      <p:pic>
        <p:nvPicPr>
          <p:cNvPr id="252" name="Google Shape;252;p26"/>
          <p:cNvPicPr preferRelativeResize="0"/>
          <p:nvPr/>
        </p:nvPicPr>
        <p:blipFill>
          <a:blip r:embed="rId3">
            <a:alphaModFix/>
          </a:blip>
          <a:stretch>
            <a:fillRect/>
          </a:stretch>
        </p:blipFill>
        <p:spPr>
          <a:xfrm>
            <a:off x="2279370" y="1531875"/>
            <a:ext cx="5223151" cy="298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pic>
        <p:nvPicPr>
          <p:cNvPr id="258" name="Google Shape;258;p27"/>
          <p:cNvPicPr preferRelativeResize="0"/>
          <p:nvPr/>
        </p:nvPicPr>
        <p:blipFill>
          <a:blip r:embed="rId3">
            <a:alphaModFix/>
          </a:blip>
          <a:stretch>
            <a:fillRect/>
          </a:stretch>
        </p:blipFill>
        <p:spPr>
          <a:xfrm>
            <a:off x="3" y="845000"/>
            <a:ext cx="3256150" cy="3345650"/>
          </a:xfrm>
          <a:prstGeom prst="rect">
            <a:avLst/>
          </a:prstGeom>
          <a:noFill/>
          <a:ln>
            <a:noFill/>
          </a:ln>
        </p:spPr>
      </p:pic>
      <p:sp>
        <p:nvSpPr>
          <p:cNvPr id="259" name="Google Shape;259;p27"/>
          <p:cNvSpPr/>
          <p:nvPr/>
        </p:nvSpPr>
        <p:spPr>
          <a:xfrm>
            <a:off x="4228550" y="1400575"/>
            <a:ext cx="7137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260" name="Google Shape;260;p27"/>
          <p:cNvSpPr/>
          <p:nvPr/>
        </p:nvSpPr>
        <p:spPr>
          <a:xfrm>
            <a:off x="4228550" y="1721875"/>
            <a:ext cx="7137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Wert</a:t>
            </a:r>
            <a:endParaRPr/>
          </a:p>
        </p:txBody>
      </p:sp>
      <p:sp>
        <p:nvSpPr>
          <p:cNvPr id="261" name="Google Shape;261;p27"/>
          <p:cNvSpPr/>
          <p:nvPr/>
        </p:nvSpPr>
        <p:spPr>
          <a:xfrm>
            <a:off x="49422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a[0]</a:t>
            </a:r>
            <a:endParaRPr/>
          </a:p>
        </p:txBody>
      </p:sp>
      <p:sp>
        <p:nvSpPr>
          <p:cNvPr id="262" name="Google Shape;262;p27"/>
          <p:cNvSpPr/>
          <p:nvPr/>
        </p:nvSpPr>
        <p:spPr>
          <a:xfrm>
            <a:off x="55311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a[1]</a:t>
            </a:r>
            <a:endParaRPr/>
          </a:p>
        </p:txBody>
      </p:sp>
      <p:sp>
        <p:nvSpPr>
          <p:cNvPr id="263" name="Google Shape;263;p27"/>
          <p:cNvSpPr/>
          <p:nvPr/>
        </p:nvSpPr>
        <p:spPr>
          <a:xfrm>
            <a:off x="61200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a[2]</a:t>
            </a:r>
            <a:endParaRPr/>
          </a:p>
        </p:txBody>
      </p:sp>
      <p:sp>
        <p:nvSpPr>
          <p:cNvPr id="264" name="Google Shape;264;p27"/>
          <p:cNvSpPr/>
          <p:nvPr/>
        </p:nvSpPr>
        <p:spPr>
          <a:xfrm>
            <a:off x="67089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a[3]</a:t>
            </a:r>
            <a:endParaRPr/>
          </a:p>
        </p:txBody>
      </p:sp>
      <p:sp>
        <p:nvSpPr>
          <p:cNvPr id="265" name="Google Shape;265;p27"/>
          <p:cNvSpPr/>
          <p:nvPr/>
        </p:nvSpPr>
        <p:spPr>
          <a:xfrm>
            <a:off x="78867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a[5]</a:t>
            </a:r>
            <a:endParaRPr/>
          </a:p>
        </p:txBody>
      </p:sp>
      <p:sp>
        <p:nvSpPr>
          <p:cNvPr id="266" name="Google Shape;266;p27"/>
          <p:cNvSpPr/>
          <p:nvPr/>
        </p:nvSpPr>
        <p:spPr>
          <a:xfrm>
            <a:off x="7297850" y="14005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a[4]</a:t>
            </a:r>
            <a:endParaRPr/>
          </a:p>
        </p:txBody>
      </p:sp>
      <p:sp>
        <p:nvSpPr>
          <p:cNvPr id="267" name="Google Shape;267;p27"/>
          <p:cNvSpPr txBox="1"/>
          <p:nvPr/>
        </p:nvSpPr>
        <p:spPr>
          <a:xfrm>
            <a:off x="4237475" y="999150"/>
            <a:ext cx="22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Nach der ersten Schleife:</a:t>
            </a:r>
            <a:endParaRPr/>
          </a:p>
        </p:txBody>
      </p:sp>
      <p:sp>
        <p:nvSpPr>
          <p:cNvPr id="268" name="Google Shape;268;p27"/>
          <p:cNvSpPr/>
          <p:nvPr/>
        </p:nvSpPr>
        <p:spPr>
          <a:xfrm>
            <a:off x="4228550" y="2684675"/>
            <a:ext cx="7137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Index</a:t>
            </a:r>
            <a:endParaRPr/>
          </a:p>
        </p:txBody>
      </p:sp>
      <p:sp>
        <p:nvSpPr>
          <p:cNvPr id="269" name="Google Shape;269;p27"/>
          <p:cNvSpPr/>
          <p:nvPr/>
        </p:nvSpPr>
        <p:spPr>
          <a:xfrm>
            <a:off x="4228550" y="3005975"/>
            <a:ext cx="7137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Wert</a:t>
            </a:r>
            <a:endParaRPr/>
          </a:p>
        </p:txBody>
      </p:sp>
      <p:sp>
        <p:nvSpPr>
          <p:cNvPr id="270" name="Google Shape;270;p27"/>
          <p:cNvSpPr/>
          <p:nvPr/>
        </p:nvSpPr>
        <p:spPr>
          <a:xfrm>
            <a:off x="49422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lang="en"/>
              <a:t>0]</a:t>
            </a:r>
            <a:endParaRPr/>
          </a:p>
        </p:txBody>
      </p:sp>
      <p:sp>
        <p:nvSpPr>
          <p:cNvPr id="271" name="Google Shape;271;p27"/>
          <p:cNvSpPr/>
          <p:nvPr/>
        </p:nvSpPr>
        <p:spPr>
          <a:xfrm>
            <a:off x="55311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1</a:t>
            </a:r>
            <a:r>
              <a:rPr lang="en">
                <a:solidFill>
                  <a:schemeClr val="dk1"/>
                </a:solidFill>
              </a:rPr>
              <a:t>]</a:t>
            </a:r>
            <a:endParaRPr/>
          </a:p>
        </p:txBody>
      </p:sp>
      <p:sp>
        <p:nvSpPr>
          <p:cNvPr id="272" name="Google Shape;272;p27"/>
          <p:cNvSpPr/>
          <p:nvPr/>
        </p:nvSpPr>
        <p:spPr>
          <a:xfrm>
            <a:off x="61200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2</a:t>
            </a:r>
            <a:r>
              <a:rPr lang="en">
                <a:solidFill>
                  <a:schemeClr val="dk1"/>
                </a:solidFill>
              </a:rPr>
              <a:t>]</a:t>
            </a:r>
            <a:endParaRPr/>
          </a:p>
        </p:txBody>
      </p:sp>
      <p:sp>
        <p:nvSpPr>
          <p:cNvPr id="273" name="Google Shape;273;p27"/>
          <p:cNvSpPr/>
          <p:nvPr/>
        </p:nvSpPr>
        <p:spPr>
          <a:xfrm>
            <a:off x="67089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3</a:t>
            </a:r>
            <a:r>
              <a:rPr lang="en">
                <a:solidFill>
                  <a:schemeClr val="dk1"/>
                </a:solidFill>
              </a:rPr>
              <a:t>]</a:t>
            </a:r>
            <a:endParaRPr/>
          </a:p>
        </p:txBody>
      </p:sp>
      <p:sp>
        <p:nvSpPr>
          <p:cNvPr id="274" name="Google Shape;274;p27"/>
          <p:cNvSpPr/>
          <p:nvPr/>
        </p:nvSpPr>
        <p:spPr>
          <a:xfrm>
            <a:off x="78867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5</a:t>
            </a:r>
            <a:r>
              <a:rPr lang="en">
                <a:solidFill>
                  <a:schemeClr val="dk1"/>
                </a:solidFill>
              </a:rPr>
              <a:t>]</a:t>
            </a:r>
            <a:endParaRPr/>
          </a:p>
        </p:txBody>
      </p:sp>
      <p:sp>
        <p:nvSpPr>
          <p:cNvPr id="275" name="Google Shape;275;p27"/>
          <p:cNvSpPr/>
          <p:nvPr/>
        </p:nvSpPr>
        <p:spPr>
          <a:xfrm>
            <a:off x="7297850" y="26846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a:t>
            </a:r>
            <a:r>
              <a:rPr lang="en"/>
              <a:t>4</a:t>
            </a:r>
            <a:r>
              <a:rPr lang="en">
                <a:solidFill>
                  <a:schemeClr val="dk1"/>
                </a:solidFill>
              </a:rPr>
              <a:t>]</a:t>
            </a:r>
            <a:endParaRPr/>
          </a:p>
        </p:txBody>
      </p:sp>
      <p:sp>
        <p:nvSpPr>
          <p:cNvPr id="276" name="Google Shape;276;p27"/>
          <p:cNvSpPr txBox="1"/>
          <p:nvPr/>
        </p:nvSpPr>
        <p:spPr>
          <a:xfrm>
            <a:off x="4237475" y="2283250"/>
            <a:ext cx="23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Nach der zweiten Schleife:</a:t>
            </a:r>
            <a:endParaRPr/>
          </a:p>
        </p:txBody>
      </p:sp>
      <p:sp>
        <p:nvSpPr>
          <p:cNvPr id="277" name="Google Shape;277;p27"/>
          <p:cNvSpPr/>
          <p:nvPr/>
        </p:nvSpPr>
        <p:spPr>
          <a:xfrm>
            <a:off x="49422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78" name="Google Shape;278;p27"/>
          <p:cNvSpPr/>
          <p:nvPr/>
        </p:nvSpPr>
        <p:spPr>
          <a:xfrm>
            <a:off x="5531150" y="172187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79" name="Google Shape;279;p27"/>
          <p:cNvSpPr/>
          <p:nvPr/>
        </p:nvSpPr>
        <p:spPr>
          <a:xfrm>
            <a:off x="61200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80" name="Google Shape;280;p27"/>
          <p:cNvSpPr/>
          <p:nvPr/>
        </p:nvSpPr>
        <p:spPr>
          <a:xfrm>
            <a:off x="67089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1" name="Google Shape;281;p27"/>
          <p:cNvSpPr/>
          <p:nvPr/>
        </p:nvSpPr>
        <p:spPr>
          <a:xfrm>
            <a:off x="72978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2" name="Google Shape;282;p27"/>
          <p:cNvSpPr/>
          <p:nvPr/>
        </p:nvSpPr>
        <p:spPr>
          <a:xfrm>
            <a:off x="7886750" y="17231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83" name="Google Shape;283;p27"/>
          <p:cNvSpPr/>
          <p:nvPr/>
        </p:nvSpPr>
        <p:spPr>
          <a:xfrm>
            <a:off x="49422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84" name="Google Shape;284;p27"/>
          <p:cNvSpPr/>
          <p:nvPr/>
        </p:nvSpPr>
        <p:spPr>
          <a:xfrm>
            <a:off x="5531150" y="3007200"/>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85" name="Google Shape;285;p27"/>
          <p:cNvSpPr/>
          <p:nvPr/>
        </p:nvSpPr>
        <p:spPr>
          <a:xfrm>
            <a:off x="61200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6" name="Google Shape;286;p27"/>
          <p:cNvSpPr/>
          <p:nvPr/>
        </p:nvSpPr>
        <p:spPr>
          <a:xfrm>
            <a:off x="67089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87" name="Google Shape;287;p27"/>
          <p:cNvSpPr/>
          <p:nvPr/>
        </p:nvSpPr>
        <p:spPr>
          <a:xfrm>
            <a:off x="72978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88" name="Google Shape;288;p27"/>
          <p:cNvSpPr/>
          <p:nvPr/>
        </p:nvSpPr>
        <p:spPr>
          <a:xfrm>
            <a:off x="7886750" y="3008425"/>
            <a:ext cx="5889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289" name="Google Shape;289;p27"/>
          <p:cNvSpPr/>
          <p:nvPr/>
        </p:nvSpPr>
        <p:spPr>
          <a:xfrm>
            <a:off x="3260350" y="2691200"/>
            <a:ext cx="161700" cy="1187400"/>
          </a:xfrm>
          <a:prstGeom prst="rightBrace">
            <a:avLst>
              <a:gd fmla="val 50000" name="adj1"/>
              <a:gd fmla="val 8809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txBox="1"/>
          <p:nvPr/>
        </p:nvSpPr>
        <p:spPr>
          <a:xfrm>
            <a:off x="3520350" y="3527575"/>
            <a:ext cx="1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Bubblesort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3: “Lückentext”</a:t>
            </a:r>
            <a:endParaRPr/>
          </a:p>
        </p:txBody>
      </p:sp>
      <p:sp>
        <p:nvSpPr>
          <p:cNvPr id="296" name="Google Shape;296;p28"/>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Auf der folgenden Seite ist ein Java Programm gegeben.</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Füllen Sie die Lücken im Programmtext so aus, dass das Programm die nachfolgende</a:t>
            </a:r>
            <a:endParaRPr>
              <a:solidFill>
                <a:schemeClr val="accent5"/>
              </a:solidFill>
            </a:endParaRPr>
          </a:p>
          <a:p>
            <a:pPr indent="0" lvl="0" marL="0" rtl="0" algn="l">
              <a:spcBef>
                <a:spcPts val="320"/>
              </a:spcBef>
              <a:spcAft>
                <a:spcPts val="0"/>
              </a:spcAft>
              <a:buNone/>
            </a:pPr>
            <a:r>
              <a:rPr lang="en">
                <a:solidFill>
                  <a:schemeClr val="accent5"/>
                </a:solidFill>
              </a:rPr>
              <a:t>Ausgabe erzeugt:</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None/>
            </a:pPr>
            <a:r>
              <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Sie dürfen dabei den vorhandenen Code auf keine Art und Weise erweitern oder</a:t>
            </a:r>
            <a:endParaRPr>
              <a:solidFill>
                <a:schemeClr val="accent5"/>
              </a:solidFill>
            </a:endParaRPr>
          </a:p>
          <a:p>
            <a:pPr indent="0" lvl="0" marL="0" rtl="0" algn="l">
              <a:spcBef>
                <a:spcPts val="320"/>
              </a:spcBef>
              <a:spcAft>
                <a:spcPts val="0"/>
              </a:spcAft>
              <a:buNone/>
            </a:pPr>
            <a:r>
              <a:rPr lang="en">
                <a:solidFill>
                  <a:schemeClr val="accent5"/>
                </a:solidFill>
              </a:rPr>
              <a:t>ändern. Nicht jede Lücke muss notwendigerweise auch gefüllt werden.</a:t>
            </a:r>
            <a:endParaRPr>
              <a:solidFill>
                <a:schemeClr val="accent5"/>
              </a:solidFill>
            </a:endParaRPr>
          </a:p>
        </p:txBody>
      </p:sp>
      <p:pic>
        <p:nvPicPr>
          <p:cNvPr id="297" name="Google Shape;297;p28"/>
          <p:cNvPicPr preferRelativeResize="0"/>
          <p:nvPr/>
        </p:nvPicPr>
        <p:blipFill>
          <a:blip r:embed="rId3">
            <a:alphaModFix/>
          </a:blip>
          <a:stretch>
            <a:fillRect/>
          </a:stretch>
        </p:blipFill>
        <p:spPr>
          <a:xfrm>
            <a:off x="1281200" y="1975750"/>
            <a:ext cx="6581575" cy="90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3: “Lückentext”</a:t>
            </a:r>
            <a:endParaRPr/>
          </a:p>
        </p:txBody>
      </p:sp>
      <p:pic>
        <p:nvPicPr>
          <p:cNvPr id="303" name="Google Shape;303;p29"/>
          <p:cNvPicPr preferRelativeResize="0"/>
          <p:nvPr/>
        </p:nvPicPr>
        <p:blipFill>
          <a:blip r:embed="rId3">
            <a:alphaModFix/>
          </a:blip>
          <a:stretch>
            <a:fillRect/>
          </a:stretch>
        </p:blipFill>
        <p:spPr>
          <a:xfrm>
            <a:off x="152400" y="766750"/>
            <a:ext cx="4116650" cy="3238774"/>
          </a:xfrm>
          <a:prstGeom prst="rect">
            <a:avLst/>
          </a:prstGeom>
          <a:noFill/>
          <a:ln>
            <a:noFill/>
          </a:ln>
        </p:spPr>
      </p:pic>
      <p:pic>
        <p:nvPicPr>
          <p:cNvPr id="304" name="Google Shape;304;p29"/>
          <p:cNvPicPr preferRelativeResize="0"/>
          <p:nvPr/>
        </p:nvPicPr>
        <p:blipFill>
          <a:blip r:embed="rId4">
            <a:alphaModFix/>
          </a:blip>
          <a:stretch>
            <a:fillRect/>
          </a:stretch>
        </p:blipFill>
        <p:spPr>
          <a:xfrm>
            <a:off x="4840249" y="766750"/>
            <a:ext cx="4151350" cy="3238774"/>
          </a:xfrm>
          <a:prstGeom prst="rect">
            <a:avLst/>
          </a:prstGeom>
          <a:noFill/>
          <a:ln>
            <a:noFill/>
          </a:ln>
        </p:spPr>
      </p:pic>
      <p:cxnSp>
        <p:nvCxnSpPr>
          <p:cNvPr id="305" name="Google Shape;305;p29"/>
          <p:cNvCxnSpPr>
            <a:stCxn id="303" idx="2"/>
            <a:endCxn id="304" idx="0"/>
          </p:cNvCxnSpPr>
          <p:nvPr/>
        </p:nvCxnSpPr>
        <p:spPr>
          <a:xfrm rot="-5400000">
            <a:off x="2943925" y="33524"/>
            <a:ext cx="3238800" cy="4705200"/>
          </a:xfrm>
          <a:prstGeom prst="bentConnector5">
            <a:avLst>
              <a:gd fmla="val -7352" name="adj1"/>
              <a:gd fmla="val 49816" name="adj2"/>
              <a:gd fmla="val 107351" name="adj3"/>
            </a:avLst>
          </a:prstGeom>
          <a:noFill/>
          <a:ln cap="flat" cmpd="sng" w="9525">
            <a:solidFill>
              <a:schemeClr val="dk2"/>
            </a:solidFill>
            <a:prstDash val="solid"/>
            <a:round/>
            <a:headEnd len="med" w="med" type="none"/>
            <a:tailEnd len="med" w="med" type="triangle"/>
          </a:ln>
        </p:spPr>
      </p:cxnSp>
      <p:sp>
        <p:nvSpPr>
          <p:cNvPr id="306" name="Google Shape;306;p29"/>
          <p:cNvSpPr txBox="1"/>
          <p:nvPr/>
        </p:nvSpPr>
        <p:spPr>
          <a:xfrm>
            <a:off x="513375" y="8173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getWidth()</a:t>
            </a:r>
            <a:endParaRPr sz="900">
              <a:solidFill>
                <a:schemeClr val="accent4"/>
              </a:solidFill>
            </a:endParaRPr>
          </a:p>
        </p:txBody>
      </p:sp>
      <p:sp>
        <p:nvSpPr>
          <p:cNvPr id="307" name="Google Shape;307;p29"/>
          <p:cNvSpPr txBox="1"/>
          <p:nvPr/>
        </p:nvSpPr>
        <p:spPr>
          <a:xfrm>
            <a:off x="769300" y="15977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class</a:t>
            </a:r>
            <a:endParaRPr sz="900">
              <a:solidFill>
                <a:schemeClr val="accent4"/>
              </a:solidFill>
            </a:endParaRPr>
          </a:p>
        </p:txBody>
      </p:sp>
      <p:sp>
        <p:nvSpPr>
          <p:cNvPr id="308" name="Google Shape;308;p29"/>
          <p:cNvSpPr txBox="1"/>
          <p:nvPr/>
        </p:nvSpPr>
        <p:spPr>
          <a:xfrm>
            <a:off x="3281875" y="15977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Storable</a:t>
            </a:r>
            <a:endParaRPr sz="900">
              <a:solidFill>
                <a:schemeClr val="accent4"/>
              </a:solidFill>
            </a:endParaRPr>
          </a:p>
        </p:txBody>
      </p:sp>
      <p:sp>
        <p:nvSpPr>
          <p:cNvPr id="309" name="Google Shape;309;p29"/>
          <p:cNvSpPr txBox="1"/>
          <p:nvPr/>
        </p:nvSpPr>
        <p:spPr>
          <a:xfrm>
            <a:off x="1950525" y="25300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extends</a:t>
            </a:r>
            <a:endParaRPr sz="900">
              <a:solidFill>
                <a:schemeClr val="accent4"/>
              </a:solidFill>
            </a:endParaRPr>
          </a:p>
        </p:txBody>
      </p:sp>
      <p:sp>
        <p:nvSpPr>
          <p:cNvPr id="310" name="Google Shape;310;p29"/>
          <p:cNvSpPr txBox="1"/>
          <p:nvPr/>
        </p:nvSpPr>
        <p:spPr>
          <a:xfrm>
            <a:off x="583650" y="29518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this</a:t>
            </a:r>
            <a:endParaRPr sz="900">
              <a:solidFill>
                <a:schemeClr val="accent4"/>
              </a:solidFill>
            </a:endParaRPr>
          </a:p>
        </p:txBody>
      </p:sp>
      <p:sp>
        <p:nvSpPr>
          <p:cNvPr id="311" name="Google Shape;311;p29"/>
          <p:cNvSpPr txBox="1"/>
          <p:nvPr/>
        </p:nvSpPr>
        <p:spPr>
          <a:xfrm>
            <a:off x="2026425" y="346852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temp</a:t>
            </a:r>
            <a:endParaRPr sz="900">
              <a:solidFill>
                <a:schemeClr val="accent4"/>
              </a:solidFill>
            </a:endParaRPr>
          </a:p>
        </p:txBody>
      </p:sp>
      <p:sp>
        <p:nvSpPr>
          <p:cNvPr id="312" name="Google Shape;312;p29"/>
          <p:cNvSpPr txBox="1"/>
          <p:nvPr/>
        </p:nvSpPr>
        <p:spPr>
          <a:xfrm>
            <a:off x="5939950" y="6143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implements</a:t>
            </a:r>
            <a:endParaRPr sz="900">
              <a:solidFill>
                <a:schemeClr val="accent4"/>
              </a:solidFill>
            </a:endParaRPr>
          </a:p>
        </p:txBody>
      </p:sp>
      <p:sp>
        <p:nvSpPr>
          <p:cNvPr id="313" name="Google Shape;313;p29"/>
          <p:cNvSpPr txBox="1"/>
          <p:nvPr/>
        </p:nvSpPr>
        <p:spPr>
          <a:xfrm>
            <a:off x="6955000" y="61435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Storable</a:t>
            </a:r>
            <a:endParaRPr sz="900">
              <a:solidFill>
                <a:schemeClr val="accent4"/>
              </a:solidFill>
            </a:endParaRPr>
          </a:p>
        </p:txBody>
      </p:sp>
      <p:sp>
        <p:nvSpPr>
          <p:cNvPr id="314" name="Google Shape;314;p29"/>
          <p:cNvSpPr txBox="1"/>
          <p:nvPr/>
        </p:nvSpPr>
        <p:spPr>
          <a:xfrm>
            <a:off x="6445800" y="16322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this</a:t>
            </a:r>
            <a:endParaRPr sz="900">
              <a:solidFill>
                <a:schemeClr val="accent4"/>
              </a:solidFill>
            </a:endParaRPr>
          </a:p>
        </p:txBody>
      </p:sp>
      <p:sp>
        <p:nvSpPr>
          <p:cNvPr id="315" name="Google Shape;315;p29"/>
          <p:cNvSpPr txBox="1"/>
          <p:nvPr/>
        </p:nvSpPr>
        <p:spPr>
          <a:xfrm>
            <a:off x="5190350" y="24747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Storable[ ]</a:t>
            </a:r>
            <a:endParaRPr sz="900">
              <a:solidFill>
                <a:schemeClr val="accent4"/>
              </a:solidFill>
            </a:endParaRPr>
          </a:p>
        </p:txBody>
      </p:sp>
      <p:sp>
        <p:nvSpPr>
          <p:cNvPr id="316" name="Google Shape;316;p29"/>
          <p:cNvSpPr txBox="1"/>
          <p:nvPr/>
        </p:nvSpPr>
        <p:spPr>
          <a:xfrm>
            <a:off x="7134675" y="262877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-5</a:t>
            </a:r>
            <a:endParaRPr sz="900">
              <a:solidFill>
                <a:schemeClr val="accent4"/>
              </a:solidFill>
            </a:endParaRPr>
          </a:p>
        </p:txBody>
      </p:sp>
      <p:sp>
        <p:nvSpPr>
          <p:cNvPr id="317" name="Google Shape;317;p29"/>
          <p:cNvSpPr txBox="1"/>
          <p:nvPr/>
        </p:nvSpPr>
        <p:spPr>
          <a:xfrm>
            <a:off x="5499700" y="2912300"/>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CoffeeCrate</a:t>
            </a:r>
            <a:endParaRPr sz="900">
              <a:solidFill>
                <a:schemeClr val="accent4"/>
              </a:solidFill>
            </a:endParaRPr>
          </a:p>
        </p:txBody>
      </p:sp>
      <p:sp>
        <p:nvSpPr>
          <p:cNvPr id="318" name="Google Shape;318;p29"/>
          <p:cNvSpPr txBox="1"/>
          <p:nvPr/>
        </p:nvSpPr>
        <p:spPr>
          <a:xfrm>
            <a:off x="6445800" y="3179925"/>
            <a:ext cx="82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4"/>
                </a:solidFill>
              </a:rPr>
              <a:t>items</a:t>
            </a:r>
            <a:endParaRPr sz="900">
              <a:solidFill>
                <a:schemeClr val="accent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324" name="Google Shape;324;p30"/>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Gegeben sind die folgendenden rekursiven Funktionen:</a:t>
            </a:r>
            <a:endParaRPr>
              <a:solidFill>
                <a:schemeClr val="accent5"/>
              </a:solidFill>
            </a:endParaRPr>
          </a:p>
        </p:txBody>
      </p:sp>
      <p:pic>
        <p:nvPicPr>
          <p:cNvPr id="325" name="Google Shape;325;p30"/>
          <p:cNvPicPr preferRelativeResize="0"/>
          <p:nvPr/>
        </p:nvPicPr>
        <p:blipFill>
          <a:blip r:embed="rId3">
            <a:alphaModFix/>
          </a:blip>
          <a:stretch>
            <a:fillRect/>
          </a:stretch>
        </p:blipFill>
        <p:spPr>
          <a:xfrm>
            <a:off x="1683525" y="1260922"/>
            <a:ext cx="5872250" cy="2860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331" name="Google Shape;331;p31"/>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der rekursive Aufruf für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Welchen Wert liefert der Aufruf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In welcher Reihenfolge und mit welchen Parametern werden f und g bei dem Aufruf f(3) aufgerufen? Geben Sie entweder eine nummerierte Liste der Aufrufe an oder zeichnen Sie einen Rekursionsbaum, dessen linke Blätter in der Reihenfolge vor den rechten Blättern kommen. </a:t>
            </a:r>
            <a:r>
              <a:rPr lang="en">
                <a:solidFill>
                  <a:schemeClr val="accent1"/>
                </a:solidFill>
              </a:rPr>
              <a:t>(7)</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Was ist die maximale Rekursionstiefe, dass heißt die maximale Anzahl gleichzeitig aktiver Aufrufe? </a:t>
            </a:r>
            <a:r>
              <a:rPr lang="en">
                <a:solidFill>
                  <a:schemeClr val="accent1"/>
                </a:solidFill>
              </a:rPr>
              <a:t>(1)</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317500" lvl="0" marL="457200" rtl="0" algn="l">
              <a:spcBef>
                <a:spcPts val="320"/>
              </a:spcBef>
              <a:spcAft>
                <a:spcPts val="0"/>
              </a:spcAft>
              <a:buClr>
                <a:schemeClr val="accent4"/>
              </a:buClr>
              <a:buSzPts val="1400"/>
              <a:buChar char="⇒"/>
            </a:pPr>
            <a:r>
              <a:rPr lang="en">
                <a:solidFill>
                  <a:schemeClr val="accent4"/>
                </a:solidFill>
              </a:rPr>
              <a:t>Wir wollen können alle 4 Teilaufgaben auf einmal beantworten, denn der Rekursionsbaum liefert Antworten auf jede dieser Fragen</a:t>
            </a:r>
            <a:endParaRPr>
              <a:solidFill>
                <a:schemeClr val="accent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pic>
        <p:nvPicPr>
          <p:cNvPr id="337" name="Google Shape;337;p32"/>
          <p:cNvPicPr preferRelativeResize="0"/>
          <p:nvPr/>
        </p:nvPicPr>
        <p:blipFill>
          <a:blip r:embed="rId3">
            <a:alphaModFix/>
          </a:blip>
          <a:stretch>
            <a:fillRect/>
          </a:stretch>
        </p:blipFill>
        <p:spPr>
          <a:xfrm>
            <a:off x="143475" y="1322585"/>
            <a:ext cx="2442200" cy="2498324"/>
          </a:xfrm>
          <a:prstGeom prst="rect">
            <a:avLst/>
          </a:prstGeom>
          <a:noFill/>
          <a:ln>
            <a:noFill/>
          </a:ln>
        </p:spPr>
      </p:pic>
      <p:sp>
        <p:nvSpPr>
          <p:cNvPr id="338" name="Google Shape;338;p32"/>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339" name="Google Shape;339;p32"/>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340" name="Google Shape;340;p32"/>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341" name="Google Shape;341;p32"/>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42" name="Google Shape;342;p32"/>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43" name="Google Shape;343;p32"/>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44" name="Google Shape;344;p32"/>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345" name="Google Shape;345;p32"/>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46" name="Google Shape;346;p32"/>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47" name="Google Shape;347;p32"/>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348" name="Google Shape;348;p32"/>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49" name="Google Shape;349;p32"/>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50" name="Google Shape;350;p32"/>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51" name="Google Shape;351;p32"/>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352" name="Google Shape;352;p32"/>
          <p:cNvCxnSpPr>
            <a:stCxn id="338" idx="2"/>
            <a:endCxn id="339"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353" name="Google Shape;353;p32"/>
          <p:cNvCxnSpPr>
            <a:stCxn id="339" idx="2"/>
            <a:endCxn id="340"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32"/>
          <p:cNvCxnSpPr>
            <a:stCxn id="339" idx="2"/>
            <a:endCxn id="341"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2"/>
          <p:cNvCxnSpPr>
            <a:stCxn id="342" idx="0"/>
            <a:endCxn id="340"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32"/>
          <p:cNvCxnSpPr>
            <a:stCxn id="342" idx="2"/>
            <a:endCxn id="344"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2"/>
          <p:cNvCxnSpPr>
            <a:stCxn id="342" idx="2"/>
            <a:endCxn id="345"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32"/>
          <p:cNvCxnSpPr>
            <a:stCxn id="344" idx="2"/>
            <a:endCxn id="350"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32"/>
          <p:cNvCxnSpPr>
            <a:stCxn id="345" idx="2"/>
            <a:endCxn id="346"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32"/>
          <p:cNvCxnSpPr>
            <a:stCxn id="341" idx="2"/>
            <a:endCxn id="343"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32"/>
          <p:cNvCxnSpPr>
            <a:stCxn id="343" idx="2"/>
            <a:endCxn id="347"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32"/>
          <p:cNvCxnSpPr>
            <a:stCxn id="347" idx="2"/>
            <a:endCxn id="351"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32"/>
          <p:cNvCxnSpPr>
            <a:stCxn id="343" idx="2"/>
            <a:endCxn id="348"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32"/>
          <p:cNvCxnSpPr>
            <a:stCxn id="348" idx="2"/>
            <a:endCxn id="349"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365" name="Google Shape;365;p32"/>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66" name="Google Shape;366;p32"/>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7" name="Google Shape;367;p32"/>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68" name="Google Shape;368;p32"/>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69" name="Google Shape;369;p32"/>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70" name="Google Shape;370;p32"/>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71" name="Google Shape;371;p32"/>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72" name="Google Shape;372;p32"/>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73" name="Google Shape;373;p32"/>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74" name="Google Shape;374;p32"/>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75" name="Google Shape;375;p32"/>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76" name="Google Shape;376;p32"/>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77" name="Google Shape;377;p32"/>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78" name="Google Shape;378;p32"/>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384" name="Google Shape;384;p33"/>
          <p:cNvSpPr txBox="1"/>
          <p:nvPr>
            <p:ph idx="1" type="body"/>
          </p:nvPr>
        </p:nvSpPr>
        <p:spPr>
          <a:xfrm>
            <a:off x="431800" y="945000"/>
            <a:ext cx="33864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4"/>
              </a:buClr>
              <a:buSzPts val="1600"/>
              <a:buAutoNum type="alphaLcParenR"/>
            </a:pPr>
            <a:r>
              <a:rPr lang="en">
                <a:solidFill>
                  <a:schemeClr val="accent4"/>
                </a:solidFill>
              </a:rPr>
              <a:t>Ja</a:t>
            </a:r>
            <a:br>
              <a:rPr lang="en">
                <a:solidFill>
                  <a:schemeClr val="accent4"/>
                </a:solidFill>
              </a:rPr>
            </a:br>
            <a:endParaRPr>
              <a:solidFill>
                <a:schemeClr val="accent4"/>
              </a:solidFill>
            </a:endParaRPr>
          </a:p>
          <a:p>
            <a:pPr indent="-330200" lvl="0" marL="457200" rtl="0" algn="l">
              <a:spcBef>
                <a:spcPts val="0"/>
              </a:spcBef>
              <a:spcAft>
                <a:spcPts val="0"/>
              </a:spcAft>
              <a:buClr>
                <a:schemeClr val="accent4"/>
              </a:buClr>
              <a:buSzPts val="1600"/>
              <a:buAutoNum type="alphaLcParenR"/>
            </a:pPr>
            <a:r>
              <a:rPr lang="en">
                <a:solidFill>
                  <a:schemeClr val="accent4"/>
                </a:solidFill>
              </a:rPr>
              <a:t>f(3) = 6</a:t>
            </a:r>
            <a:br>
              <a:rPr lang="en">
                <a:solidFill>
                  <a:schemeClr val="accent4"/>
                </a:solidFill>
              </a:rPr>
            </a:br>
            <a:endParaRPr>
              <a:solidFill>
                <a:schemeClr val="accent4"/>
              </a:solidFill>
            </a:endParaRPr>
          </a:p>
          <a:p>
            <a:pPr indent="0" lvl="0" marL="0" rtl="0" algn="l">
              <a:spcBef>
                <a:spcPts val="320"/>
              </a:spcBef>
              <a:spcAft>
                <a:spcPts val="0"/>
              </a:spcAft>
              <a:buNone/>
            </a:pPr>
            <a:r>
              <a:rPr lang="en">
                <a:solidFill>
                  <a:schemeClr val="accent4"/>
                </a:solidFill>
              </a:rPr>
              <a:t> d)	Maximale Rekursionstiefe</a:t>
            </a:r>
            <a:endParaRPr>
              <a:solidFill>
                <a:schemeClr val="accent4"/>
              </a:solidFill>
            </a:endParaRPr>
          </a:p>
          <a:p>
            <a:pPr indent="0" lvl="0" marL="0" rtl="0" algn="l">
              <a:spcBef>
                <a:spcPts val="320"/>
              </a:spcBef>
              <a:spcAft>
                <a:spcPts val="0"/>
              </a:spcAft>
              <a:buNone/>
            </a:pPr>
            <a:r>
              <a:rPr lang="en">
                <a:solidFill>
                  <a:schemeClr val="accent4"/>
                </a:solidFill>
              </a:rPr>
              <a:t>	= Höhe des Baumes</a:t>
            </a:r>
            <a:endParaRPr>
              <a:solidFill>
                <a:schemeClr val="accent4"/>
              </a:solidFill>
            </a:endParaRPr>
          </a:p>
          <a:p>
            <a:pPr indent="0" lvl="0" marL="0" rtl="0" algn="l">
              <a:spcBef>
                <a:spcPts val="320"/>
              </a:spcBef>
              <a:spcAft>
                <a:spcPts val="0"/>
              </a:spcAft>
              <a:buNone/>
            </a:pPr>
            <a:r>
              <a:rPr lang="en">
                <a:solidFill>
                  <a:schemeClr val="accent4"/>
                </a:solidFill>
              </a:rPr>
              <a:t>	= 6</a:t>
            </a:r>
            <a:endParaRPr>
              <a:solidFill>
                <a:schemeClr val="accent4"/>
              </a:solidFill>
            </a:endParaRPr>
          </a:p>
        </p:txBody>
      </p:sp>
      <p:sp>
        <p:nvSpPr>
          <p:cNvPr id="385" name="Google Shape;385;p33"/>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386" name="Google Shape;386;p33"/>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387" name="Google Shape;387;p33"/>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388" name="Google Shape;388;p33"/>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89" name="Google Shape;389;p33"/>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0" name="Google Shape;390;p33"/>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1" name="Google Shape;391;p33"/>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392" name="Google Shape;392;p33"/>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93" name="Google Shape;393;p33"/>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4" name="Google Shape;394;p33"/>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395" name="Google Shape;395;p33"/>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396" name="Google Shape;396;p33"/>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7" name="Google Shape;397;p33"/>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398" name="Google Shape;398;p33"/>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399" name="Google Shape;399;p33"/>
          <p:cNvCxnSpPr>
            <a:stCxn id="385" idx="2"/>
            <a:endCxn id="386"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400" name="Google Shape;400;p33"/>
          <p:cNvCxnSpPr>
            <a:stCxn id="386" idx="2"/>
            <a:endCxn id="387"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33"/>
          <p:cNvCxnSpPr>
            <a:stCxn id="386" idx="2"/>
            <a:endCxn id="388"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33"/>
          <p:cNvCxnSpPr>
            <a:stCxn id="389" idx="0"/>
            <a:endCxn id="387"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33"/>
          <p:cNvCxnSpPr>
            <a:stCxn id="389" idx="2"/>
            <a:endCxn id="391"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33"/>
          <p:cNvCxnSpPr>
            <a:stCxn id="389" idx="2"/>
            <a:endCxn id="392"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3"/>
          <p:cNvCxnSpPr>
            <a:stCxn id="391" idx="2"/>
            <a:endCxn id="397"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33"/>
          <p:cNvCxnSpPr>
            <a:stCxn id="392" idx="2"/>
            <a:endCxn id="393"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33"/>
          <p:cNvCxnSpPr>
            <a:stCxn id="388" idx="2"/>
            <a:endCxn id="390"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33"/>
          <p:cNvCxnSpPr>
            <a:stCxn id="390" idx="2"/>
            <a:endCxn id="394"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33"/>
          <p:cNvCxnSpPr>
            <a:stCxn id="394" idx="2"/>
            <a:endCxn id="398"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33"/>
          <p:cNvCxnSpPr>
            <a:stCxn id="390" idx="2"/>
            <a:endCxn id="395"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33"/>
          <p:cNvCxnSpPr>
            <a:stCxn id="395" idx="2"/>
            <a:endCxn id="396"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412" name="Google Shape;412;p33"/>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3" name="Google Shape;413;p33"/>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4" name="Google Shape;414;p33"/>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15" name="Google Shape;415;p33"/>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16" name="Google Shape;416;p33"/>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7" name="Google Shape;417;p33"/>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8" name="Google Shape;418;p33"/>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9" name="Google Shape;419;p33"/>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20" name="Google Shape;420;p33"/>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21" name="Google Shape;421;p33"/>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22" name="Google Shape;422;p33"/>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3" name="Google Shape;423;p33"/>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424" name="Google Shape;424;p33"/>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25" name="Google Shape;425;p33"/>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426" name="Google Shape;426;p33"/>
          <p:cNvSpPr txBox="1"/>
          <p:nvPr/>
        </p:nvSpPr>
        <p:spPr>
          <a:xfrm>
            <a:off x="3818200" y="945000"/>
            <a:ext cx="4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4"/>
                </a:solidFill>
              </a:rPr>
              <a:t>c)</a:t>
            </a:r>
            <a:endParaRPr sz="1600">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sp>
        <p:nvSpPr>
          <p:cNvPr id="432" name="Google Shape;432;p34"/>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Im Folgenden wird eine statische API (Application Programming Interface) gegeben, welche ein CustomArray definiert und Methoden zur Generierung und Manipulation bietet. Dieses Array ist kein typisches Java Array.</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Nutzen Sie ausschließlich diese API um die gegebenen Probleme zu lösen. Sie dürfen keine weiteren Java Features nutzen (e.g. Schleifen, If, Switch) und lediglich Variablen zum Zwischenspeichern anlegen, sowie die Grundrechenoperationen verwenden.</a:t>
            </a:r>
            <a:endParaRPr>
              <a:solidFill>
                <a:schemeClr val="accent5"/>
              </a:solidFill>
            </a:endParaRPr>
          </a:p>
          <a:p>
            <a:pPr indent="0" lvl="0" marL="0" rtl="0" algn="l">
              <a:spcBef>
                <a:spcPts val="320"/>
              </a:spcBef>
              <a:spcAft>
                <a:spcPts val="0"/>
              </a:spcAft>
              <a:buNone/>
            </a:pPr>
            <a:r>
              <a:rPr lang="en">
                <a:solidFill>
                  <a:schemeClr val="accent5"/>
                </a:solidFill>
              </a:rPr>
              <a:t>Erstellen Sie für jede Teilaufgabe einen eigenen Programmausschnitt. Um den Schreibaufwand zu minimieren, dürfen Sie die Synonyme “AM” (ArrayManipulator) und “CA” (CustomArray) verwenden.</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1: UML-Diagramme</a:t>
            </a:r>
            <a:endParaRPr/>
          </a:p>
        </p:txBody>
      </p:sp>
      <p:pic>
        <p:nvPicPr>
          <p:cNvPr id="91" name="Google Shape;91;p17"/>
          <p:cNvPicPr preferRelativeResize="0"/>
          <p:nvPr/>
        </p:nvPicPr>
        <p:blipFill>
          <a:blip r:embed="rId3">
            <a:alphaModFix/>
          </a:blip>
          <a:stretch>
            <a:fillRect/>
          </a:stretch>
        </p:blipFill>
        <p:spPr>
          <a:xfrm>
            <a:off x="2010264" y="1543475"/>
            <a:ext cx="5218774" cy="2995801"/>
          </a:xfrm>
          <a:prstGeom prst="rect">
            <a:avLst/>
          </a:prstGeom>
          <a:noFill/>
          <a:ln>
            <a:noFill/>
          </a:ln>
        </p:spPr>
      </p:pic>
      <p:sp>
        <p:nvSpPr>
          <p:cNvPr id="92" name="Google Shape;92;p17"/>
          <p:cNvSpPr txBox="1"/>
          <p:nvPr>
            <p:ph idx="1" type="body"/>
          </p:nvPr>
        </p:nvSpPr>
        <p:spPr>
          <a:xfrm>
            <a:off x="431800" y="713075"/>
            <a:ext cx="8375700" cy="8304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In dieser Aufgabe beschäftigen Sie sich mit UML Diagrammen. Sie müssen ein UML</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Diagramm in Java Quellcode übersetzen sowie umgekehrt.</a:t>
            </a:r>
            <a:endParaRPr>
              <a:solidFill>
                <a:schemeClr val="accent5"/>
              </a:solidFill>
            </a:endParaRPr>
          </a:p>
          <a:p>
            <a:pPr indent="-330200" lvl="0" marL="457200" rtl="0" algn="l">
              <a:spcBef>
                <a:spcPts val="320"/>
              </a:spcBef>
              <a:spcAft>
                <a:spcPts val="0"/>
              </a:spcAft>
              <a:buClr>
                <a:schemeClr val="accent5"/>
              </a:buClr>
              <a:buSzPts val="1600"/>
              <a:buAutoNum type="alphaLcParenR"/>
            </a:pPr>
            <a:r>
              <a:rPr lang="en">
                <a:solidFill>
                  <a:schemeClr val="accent5"/>
                </a:solidFill>
              </a:rPr>
              <a:t>Übertragen Sie den folgenden Java-Code in ein entsprechendes UML-Diagramm! </a:t>
            </a:r>
            <a:r>
              <a:rPr lang="en">
                <a:solidFill>
                  <a:schemeClr val="accent1"/>
                </a:solidFill>
              </a:rPr>
              <a:t>(5)</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438" name="Google Shape;438;p35"/>
          <p:cNvPicPr preferRelativeResize="0"/>
          <p:nvPr/>
        </p:nvPicPr>
        <p:blipFill>
          <a:blip r:embed="rId3">
            <a:alphaModFix/>
          </a:blip>
          <a:stretch>
            <a:fillRect/>
          </a:stretch>
        </p:blipFill>
        <p:spPr>
          <a:xfrm>
            <a:off x="102550" y="766750"/>
            <a:ext cx="4295501" cy="2102250"/>
          </a:xfrm>
          <a:prstGeom prst="rect">
            <a:avLst/>
          </a:prstGeom>
          <a:noFill/>
          <a:ln>
            <a:noFill/>
          </a:ln>
        </p:spPr>
      </p:pic>
      <p:pic>
        <p:nvPicPr>
          <p:cNvPr id="439" name="Google Shape;439;p35"/>
          <p:cNvPicPr preferRelativeResize="0"/>
          <p:nvPr/>
        </p:nvPicPr>
        <p:blipFill>
          <a:blip r:embed="rId4">
            <a:alphaModFix/>
          </a:blip>
          <a:stretch>
            <a:fillRect/>
          </a:stretch>
        </p:blipFill>
        <p:spPr>
          <a:xfrm>
            <a:off x="4706550" y="766751"/>
            <a:ext cx="4143051" cy="3264450"/>
          </a:xfrm>
          <a:prstGeom prst="rect">
            <a:avLst/>
          </a:prstGeom>
          <a:noFill/>
          <a:ln>
            <a:noFill/>
          </a:ln>
        </p:spPr>
      </p:pic>
      <p:sp>
        <p:nvSpPr>
          <p:cNvPr id="440" name="Google Shape;440;p35"/>
          <p:cNvSpPr/>
          <p:nvPr/>
        </p:nvSpPr>
        <p:spPr>
          <a:xfrm>
            <a:off x="249775" y="1944775"/>
            <a:ext cx="16683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249775" y="2470350"/>
            <a:ext cx="9279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a:off x="4800225" y="1623600"/>
            <a:ext cx="31752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4836650" y="2761488"/>
            <a:ext cx="33351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4836650" y="3654350"/>
            <a:ext cx="29067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450" name="Google Shape;450;p36"/>
          <p:cNvPicPr preferRelativeResize="0"/>
          <p:nvPr/>
        </p:nvPicPr>
        <p:blipFill>
          <a:blip r:embed="rId3">
            <a:alphaModFix/>
          </a:blip>
          <a:stretch>
            <a:fillRect/>
          </a:stretch>
        </p:blipFill>
        <p:spPr>
          <a:xfrm>
            <a:off x="491450" y="1077525"/>
            <a:ext cx="4054553" cy="1700807"/>
          </a:xfrm>
          <a:prstGeom prst="rect">
            <a:avLst/>
          </a:prstGeom>
          <a:noFill/>
          <a:ln>
            <a:noFill/>
          </a:ln>
        </p:spPr>
      </p:pic>
      <p:pic>
        <p:nvPicPr>
          <p:cNvPr id="451" name="Google Shape;451;p36"/>
          <p:cNvPicPr preferRelativeResize="0"/>
          <p:nvPr/>
        </p:nvPicPr>
        <p:blipFill>
          <a:blip r:embed="rId4">
            <a:alphaModFix/>
          </a:blip>
          <a:stretch>
            <a:fillRect/>
          </a:stretch>
        </p:blipFill>
        <p:spPr>
          <a:xfrm>
            <a:off x="4837197" y="1077526"/>
            <a:ext cx="3910653" cy="2641074"/>
          </a:xfrm>
          <a:prstGeom prst="rect">
            <a:avLst/>
          </a:prstGeom>
          <a:noFill/>
          <a:ln>
            <a:noFill/>
          </a:ln>
        </p:spPr>
      </p:pic>
      <p:sp>
        <p:nvSpPr>
          <p:cNvPr id="452" name="Google Shape;452;p36"/>
          <p:cNvSpPr/>
          <p:nvPr/>
        </p:nvSpPr>
        <p:spPr>
          <a:xfrm>
            <a:off x="590250" y="2447825"/>
            <a:ext cx="9978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4944425" y="1761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36"/>
          <p:cNvPicPr preferRelativeResize="0"/>
          <p:nvPr/>
        </p:nvPicPr>
        <p:blipFill>
          <a:blip r:embed="rId5">
            <a:alphaModFix/>
          </a:blip>
          <a:stretch>
            <a:fillRect/>
          </a:stretch>
        </p:blipFill>
        <p:spPr>
          <a:xfrm>
            <a:off x="590250" y="3742625"/>
            <a:ext cx="2733350" cy="350075"/>
          </a:xfrm>
          <a:prstGeom prst="rect">
            <a:avLst/>
          </a:prstGeom>
          <a:noFill/>
          <a:ln>
            <a:noFill/>
          </a:ln>
        </p:spPr>
      </p:pic>
      <p:sp>
        <p:nvSpPr>
          <p:cNvPr id="455" name="Google Shape;455;p36"/>
          <p:cNvSpPr txBox="1"/>
          <p:nvPr/>
        </p:nvSpPr>
        <p:spPr>
          <a:xfrm>
            <a:off x="491450" y="646425"/>
            <a:ext cx="8316000" cy="431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Array der Länge 9 und geben Sie den Inhalt des Array aus. </a:t>
            </a:r>
            <a:r>
              <a:rPr lang="en" sz="1600">
                <a:solidFill>
                  <a:schemeClr val="accent1"/>
                </a:solidFill>
              </a:rPr>
              <a:t>(2)</a:t>
            </a:r>
            <a:endParaRPr/>
          </a:p>
        </p:txBody>
      </p:sp>
      <p:sp>
        <p:nvSpPr>
          <p:cNvPr id="456" name="Google Shape;456;p36"/>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a)</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462" name="Google Shape;462;p37"/>
          <p:cNvPicPr preferRelativeResize="0"/>
          <p:nvPr/>
        </p:nvPicPr>
        <p:blipFill>
          <a:blip r:embed="rId3">
            <a:alphaModFix/>
          </a:blip>
          <a:stretch>
            <a:fillRect/>
          </a:stretch>
        </p:blipFill>
        <p:spPr>
          <a:xfrm>
            <a:off x="491450" y="1323525"/>
            <a:ext cx="4054553" cy="1700807"/>
          </a:xfrm>
          <a:prstGeom prst="rect">
            <a:avLst/>
          </a:prstGeom>
          <a:noFill/>
          <a:ln>
            <a:noFill/>
          </a:ln>
        </p:spPr>
      </p:pic>
      <p:pic>
        <p:nvPicPr>
          <p:cNvPr id="463" name="Google Shape;463;p37"/>
          <p:cNvPicPr preferRelativeResize="0"/>
          <p:nvPr/>
        </p:nvPicPr>
        <p:blipFill>
          <a:blip r:embed="rId4">
            <a:alphaModFix/>
          </a:blip>
          <a:stretch>
            <a:fillRect/>
          </a:stretch>
        </p:blipFill>
        <p:spPr>
          <a:xfrm>
            <a:off x="4837197" y="1323526"/>
            <a:ext cx="3910653" cy="2641074"/>
          </a:xfrm>
          <a:prstGeom prst="rect">
            <a:avLst/>
          </a:prstGeom>
          <a:noFill/>
          <a:ln>
            <a:noFill/>
          </a:ln>
        </p:spPr>
      </p:pic>
      <p:sp>
        <p:nvSpPr>
          <p:cNvPr id="464" name="Google Shape;464;p37"/>
          <p:cNvSpPr/>
          <p:nvPr/>
        </p:nvSpPr>
        <p:spPr>
          <a:xfrm>
            <a:off x="608100" y="227452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4944425" y="2007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4944425" y="292650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37"/>
          <p:cNvPicPr preferRelativeResize="0"/>
          <p:nvPr/>
        </p:nvPicPr>
        <p:blipFill>
          <a:blip r:embed="rId5">
            <a:alphaModFix/>
          </a:blip>
          <a:stretch>
            <a:fillRect/>
          </a:stretch>
        </p:blipFill>
        <p:spPr>
          <a:xfrm>
            <a:off x="720400" y="3397825"/>
            <a:ext cx="3703600" cy="946889"/>
          </a:xfrm>
          <a:prstGeom prst="rect">
            <a:avLst/>
          </a:prstGeom>
          <a:noFill/>
          <a:ln>
            <a:noFill/>
          </a:ln>
        </p:spPr>
      </p:pic>
      <p:sp>
        <p:nvSpPr>
          <p:cNvPr id="468" name="Google Shape;468;p37"/>
          <p:cNvSpPr txBox="1"/>
          <p:nvPr/>
        </p:nvSpPr>
        <p:spPr>
          <a:xfrm>
            <a:off x="491450" y="646425"/>
            <a:ext cx="8652600" cy="677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Finden Sie das größte, kleinste und Median Element des Array und speichern Sie die Werte in entsprechend benannten Variablen. </a:t>
            </a:r>
            <a:r>
              <a:rPr lang="en" sz="1600">
                <a:solidFill>
                  <a:schemeClr val="accent1"/>
                </a:solidFill>
              </a:rPr>
              <a:t>(4)</a:t>
            </a:r>
            <a:endParaRPr/>
          </a:p>
        </p:txBody>
      </p:sp>
      <p:sp>
        <p:nvSpPr>
          <p:cNvPr id="469" name="Google Shape;469;p37"/>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b)</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475" name="Google Shape;475;p38"/>
          <p:cNvPicPr preferRelativeResize="0"/>
          <p:nvPr/>
        </p:nvPicPr>
        <p:blipFill>
          <a:blip r:embed="rId3">
            <a:alphaModFix/>
          </a:blip>
          <a:stretch>
            <a:fillRect/>
          </a:stretch>
        </p:blipFill>
        <p:spPr>
          <a:xfrm>
            <a:off x="491450" y="1576875"/>
            <a:ext cx="4054553" cy="1700807"/>
          </a:xfrm>
          <a:prstGeom prst="rect">
            <a:avLst/>
          </a:prstGeom>
          <a:noFill/>
          <a:ln>
            <a:noFill/>
          </a:ln>
        </p:spPr>
      </p:pic>
      <p:pic>
        <p:nvPicPr>
          <p:cNvPr id="476" name="Google Shape;476;p38"/>
          <p:cNvPicPr preferRelativeResize="0"/>
          <p:nvPr/>
        </p:nvPicPr>
        <p:blipFill>
          <a:blip r:embed="rId4">
            <a:alphaModFix/>
          </a:blip>
          <a:stretch>
            <a:fillRect/>
          </a:stretch>
        </p:blipFill>
        <p:spPr>
          <a:xfrm>
            <a:off x="4837197" y="1576876"/>
            <a:ext cx="3910653" cy="2641074"/>
          </a:xfrm>
          <a:prstGeom prst="rect">
            <a:avLst/>
          </a:prstGeom>
          <a:noFill/>
          <a:ln>
            <a:noFill/>
          </a:ln>
        </p:spPr>
      </p:pic>
      <p:sp>
        <p:nvSpPr>
          <p:cNvPr id="477" name="Google Shape;477;p38"/>
          <p:cNvSpPr/>
          <p:nvPr/>
        </p:nvSpPr>
        <p:spPr>
          <a:xfrm>
            <a:off x="608100" y="252787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4944425" y="226100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4944425" y="317985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8"/>
          <p:cNvSpPr/>
          <p:nvPr/>
        </p:nvSpPr>
        <p:spPr>
          <a:xfrm>
            <a:off x="4944425" y="3883900"/>
            <a:ext cx="27900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txBox="1"/>
          <p:nvPr/>
        </p:nvSpPr>
        <p:spPr>
          <a:xfrm>
            <a:off x="491450" y="653475"/>
            <a:ext cx="8652600" cy="9234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Berechnen Sie den Durchschnittswert und ermitteln Sie die Differenz zwischen Durchschnittswert und Median. Speichern Sie die Ergebnisse in entsprechend benannten Variablen. </a:t>
            </a:r>
            <a:r>
              <a:rPr lang="en" sz="1600">
                <a:solidFill>
                  <a:schemeClr val="accent1"/>
                </a:solidFill>
              </a:rPr>
              <a:t>(3)</a:t>
            </a:r>
            <a:endParaRPr/>
          </a:p>
        </p:txBody>
      </p:sp>
      <p:sp>
        <p:nvSpPr>
          <p:cNvPr id="482" name="Google Shape;482;p38"/>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t>
            </a:r>
            <a:endParaRPr>
              <a:solidFill>
                <a:schemeClr val="accent5"/>
              </a:solidFill>
            </a:endParaRPr>
          </a:p>
        </p:txBody>
      </p:sp>
      <p:pic>
        <p:nvPicPr>
          <p:cNvPr id="483" name="Google Shape;483;p38"/>
          <p:cNvPicPr preferRelativeResize="0"/>
          <p:nvPr/>
        </p:nvPicPr>
        <p:blipFill>
          <a:blip r:embed="rId5">
            <a:alphaModFix/>
          </a:blip>
          <a:stretch>
            <a:fillRect/>
          </a:stretch>
        </p:blipFill>
        <p:spPr>
          <a:xfrm>
            <a:off x="431800" y="3374375"/>
            <a:ext cx="3889398" cy="99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1: UML-Diagramme</a:t>
            </a:r>
            <a:endParaRPr/>
          </a:p>
        </p:txBody>
      </p:sp>
      <p:sp>
        <p:nvSpPr>
          <p:cNvPr id="98" name="Google Shape;98;p18"/>
          <p:cNvSpPr/>
          <p:nvPr/>
        </p:nvSpPr>
        <p:spPr>
          <a:xfrm>
            <a:off x="2388950" y="974450"/>
            <a:ext cx="3070500" cy="407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&lt;&lt;interface&gt;&gt; Storable</a:t>
            </a:r>
            <a:endParaRPr/>
          </a:p>
        </p:txBody>
      </p:sp>
      <p:sp>
        <p:nvSpPr>
          <p:cNvPr id="99" name="Google Shape;99;p18"/>
          <p:cNvSpPr/>
          <p:nvPr/>
        </p:nvSpPr>
        <p:spPr>
          <a:xfrm>
            <a:off x="5921775" y="303950"/>
            <a:ext cx="3070500" cy="407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&lt;&lt;abstract&gt;&gt; StorageDevice</a:t>
            </a:r>
            <a:endParaRPr/>
          </a:p>
        </p:txBody>
      </p:sp>
      <p:sp>
        <p:nvSpPr>
          <p:cNvPr id="100" name="Google Shape;100;p18"/>
          <p:cNvSpPr/>
          <p:nvPr/>
        </p:nvSpPr>
        <p:spPr>
          <a:xfrm>
            <a:off x="4492875" y="2360750"/>
            <a:ext cx="4431000" cy="456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Crate</a:t>
            </a:r>
            <a:endParaRPr/>
          </a:p>
        </p:txBody>
      </p:sp>
      <p:sp>
        <p:nvSpPr>
          <p:cNvPr id="101" name="Google Shape;101;p18"/>
          <p:cNvSpPr/>
          <p:nvPr/>
        </p:nvSpPr>
        <p:spPr>
          <a:xfrm>
            <a:off x="2388950" y="1381550"/>
            <a:ext cx="3070500" cy="165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a:off x="5921775" y="711050"/>
            <a:ext cx="3070500" cy="6213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id : int</a:t>
            </a:r>
            <a:endParaRPr/>
          </a:p>
          <a:p>
            <a:pPr indent="-317500" lvl="0" marL="457200" rtl="0" algn="l">
              <a:spcBef>
                <a:spcPts val="0"/>
              </a:spcBef>
              <a:spcAft>
                <a:spcPts val="0"/>
              </a:spcAft>
              <a:buSzPts val="1400"/>
              <a:buChar char="-"/>
            </a:pPr>
            <a:r>
              <a:rPr lang="en"/>
              <a:t>content : String</a:t>
            </a:r>
            <a:endParaRPr/>
          </a:p>
        </p:txBody>
      </p:sp>
      <p:sp>
        <p:nvSpPr>
          <p:cNvPr id="103" name="Google Shape;103;p18"/>
          <p:cNvSpPr/>
          <p:nvPr/>
        </p:nvSpPr>
        <p:spPr>
          <a:xfrm>
            <a:off x="5921775" y="1332350"/>
            <a:ext cx="3070500" cy="6213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getId() : int</a:t>
            </a:r>
            <a:endParaRPr/>
          </a:p>
          <a:p>
            <a:pPr indent="-317500" lvl="0" marL="457200" rtl="0" algn="l">
              <a:spcBef>
                <a:spcPts val="0"/>
              </a:spcBef>
              <a:spcAft>
                <a:spcPts val="0"/>
              </a:spcAft>
              <a:buSzPts val="1400"/>
              <a:buChar char="+"/>
            </a:pPr>
            <a:r>
              <a:rPr lang="en"/>
              <a:t>getContent() : String</a:t>
            </a:r>
            <a:endParaRPr/>
          </a:p>
        </p:txBody>
      </p:sp>
      <p:sp>
        <p:nvSpPr>
          <p:cNvPr id="104" name="Google Shape;104;p18"/>
          <p:cNvSpPr/>
          <p:nvPr/>
        </p:nvSpPr>
        <p:spPr>
          <a:xfrm>
            <a:off x="2388950" y="1546550"/>
            <a:ext cx="3070500" cy="407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getDepth() : int</a:t>
            </a:r>
            <a:endParaRPr/>
          </a:p>
        </p:txBody>
      </p:sp>
      <p:sp>
        <p:nvSpPr>
          <p:cNvPr id="105" name="Google Shape;105;p18"/>
          <p:cNvSpPr/>
          <p:nvPr/>
        </p:nvSpPr>
        <p:spPr>
          <a:xfrm>
            <a:off x="4492875" y="3223850"/>
            <a:ext cx="4431000" cy="1049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Crate(id: int, content: String, destination: String)</a:t>
            </a:r>
            <a:endParaRPr/>
          </a:p>
          <a:p>
            <a:pPr indent="-317500" lvl="0" marL="457200" rtl="0" algn="l">
              <a:spcBef>
                <a:spcPts val="0"/>
              </a:spcBef>
              <a:spcAft>
                <a:spcPts val="0"/>
              </a:spcAft>
              <a:buSzPts val="1400"/>
              <a:buChar char="+"/>
            </a:pPr>
            <a:r>
              <a:rPr lang="en"/>
              <a:t>getDestination() : String</a:t>
            </a:r>
            <a:endParaRPr/>
          </a:p>
          <a:p>
            <a:pPr indent="-317500" lvl="0" marL="457200" rtl="0" algn="l">
              <a:spcBef>
                <a:spcPts val="0"/>
              </a:spcBef>
              <a:spcAft>
                <a:spcPts val="0"/>
              </a:spcAft>
              <a:buClr>
                <a:srgbClr val="B7B7B7"/>
              </a:buClr>
              <a:buSzPts val="1400"/>
              <a:buChar char="+"/>
            </a:pPr>
            <a:r>
              <a:rPr lang="en">
                <a:solidFill>
                  <a:srgbClr val="B7B7B7"/>
                </a:solidFill>
              </a:rPr>
              <a:t>getDepth(): int</a:t>
            </a:r>
            <a:endParaRPr>
              <a:solidFill>
                <a:srgbClr val="B7B7B7"/>
              </a:solidFill>
            </a:endParaRPr>
          </a:p>
          <a:p>
            <a:pPr indent="-317500" lvl="0" marL="457200" rtl="0" algn="l">
              <a:spcBef>
                <a:spcPts val="0"/>
              </a:spcBef>
              <a:spcAft>
                <a:spcPts val="0"/>
              </a:spcAft>
              <a:buSzPts val="1400"/>
              <a:buChar char="-"/>
            </a:pPr>
            <a:r>
              <a:rPr lang="en"/>
              <a:t>calculateDepth() : int</a:t>
            </a:r>
            <a:endParaRPr/>
          </a:p>
        </p:txBody>
      </p:sp>
      <p:sp>
        <p:nvSpPr>
          <p:cNvPr id="106" name="Google Shape;106;p18"/>
          <p:cNvSpPr/>
          <p:nvPr/>
        </p:nvSpPr>
        <p:spPr>
          <a:xfrm>
            <a:off x="4492875" y="2816750"/>
            <a:ext cx="4431000" cy="4071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d</a:t>
            </a:r>
            <a:r>
              <a:rPr lang="en"/>
              <a:t>estination : String</a:t>
            </a:r>
            <a:endParaRPr/>
          </a:p>
        </p:txBody>
      </p:sp>
      <p:pic>
        <p:nvPicPr>
          <p:cNvPr id="107" name="Google Shape;107;p18"/>
          <p:cNvPicPr preferRelativeResize="0"/>
          <p:nvPr/>
        </p:nvPicPr>
        <p:blipFill>
          <a:blip r:embed="rId3">
            <a:alphaModFix/>
          </a:blip>
          <a:stretch>
            <a:fillRect/>
          </a:stretch>
        </p:blipFill>
        <p:spPr>
          <a:xfrm>
            <a:off x="159000" y="2383298"/>
            <a:ext cx="3388775" cy="1945303"/>
          </a:xfrm>
          <a:prstGeom prst="rect">
            <a:avLst/>
          </a:prstGeom>
          <a:noFill/>
          <a:ln>
            <a:noFill/>
          </a:ln>
        </p:spPr>
      </p:pic>
      <p:cxnSp>
        <p:nvCxnSpPr>
          <p:cNvPr id="108" name="Google Shape;108;p18"/>
          <p:cNvCxnSpPr/>
          <p:nvPr/>
        </p:nvCxnSpPr>
        <p:spPr>
          <a:xfrm flipH="1" rot="5400000">
            <a:off x="3884625" y="1986500"/>
            <a:ext cx="641100" cy="575400"/>
          </a:xfrm>
          <a:prstGeom prst="bentConnector3">
            <a:avLst>
              <a:gd fmla="val 1197" name="adj1"/>
            </a:avLst>
          </a:prstGeom>
          <a:noFill/>
          <a:ln cap="flat" cmpd="sng" w="28575">
            <a:solidFill>
              <a:schemeClr val="dk2"/>
            </a:solidFill>
            <a:prstDash val="dash"/>
            <a:round/>
            <a:headEnd len="med" w="med" type="none"/>
            <a:tailEnd len="med" w="med" type="triangle"/>
          </a:ln>
        </p:spPr>
      </p:cxnSp>
      <p:cxnSp>
        <p:nvCxnSpPr>
          <p:cNvPr id="109" name="Google Shape;109;p18"/>
          <p:cNvCxnSpPr>
            <a:stCxn id="100" idx="0"/>
            <a:endCxn id="103" idx="2"/>
          </p:cNvCxnSpPr>
          <p:nvPr/>
        </p:nvCxnSpPr>
        <p:spPr>
          <a:xfrm rot="-5400000">
            <a:off x="6879225" y="1782800"/>
            <a:ext cx="407100" cy="748800"/>
          </a:xfrm>
          <a:prstGeom prst="bentConnector3">
            <a:avLst>
              <a:gd fmla="val 36195" name="adj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1: UML-Diagramme</a:t>
            </a:r>
            <a:endParaRPr/>
          </a:p>
        </p:txBody>
      </p:sp>
      <p:sp>
        <p:nvSpPr>
          <p:cNvPr id="115" name="Google Shape;115;p19"/>
          <p:cNvSpPr txBox="1"/>
          <p:nvPr>
            <p:ph idx="1" type="body"/>
          </p:nvPr>
        </p:nvSpPr>
        <p:spPr>
          <a:xfrm>
            <a:off x="431800" y="766575"/>
            <a:ext cx="8375700" cy="2862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b) Übertrage folgendes UML-Diagramm in Java-Code. Lass dabei Methodenkörper leer. </a:t>
            </a:r>
            <a:r>
              <a:rPr lang="en">
                <a:solidFill>
                  <a:schemeClr val="accent1"/>
                </a:solidFill>
              </a:rPr>
              <a:t>(5)</a:t>
            </a:r>
            <a:endParaRPr>
              <a:solidFill>
                <a:schemeClr val="accent1"/>
              </a:solidFill>
            </a:endParaRPr>
          </a:p>
        </p:txBody>
      </p:sp>
      <p:pic>
        <p:nvPicPr>
          <p:cNvPr id="116" name="Google Shape;116;p19"/>
          <p:cNvPicPr preferRelativeResize="0"/>
          <p:nvPr/>
        </p:nvPicPr>
        <p:blipFill>
          <a:blip r:embed="rId3">
            <a:alphaModFix/>
          </a:blip>
          <a:stretch>
            <a:fillRect/>
          </a:stretch>
        </p:blipFill>
        <p:spPr>
          <a:xfrm>
            <a:off x="2999875" y="1205000"/>
            <a:ext cx="3144243" cy="3607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1: UML-Diagramme</a:t>
            </a:r>
            <a:endParaRPr/>
          </a:p>
        </p:txBody>
      </p:sp>
      <p:pic>
        <p:nvPicPr>
          <p:cNvPr id="122" name="Google Shape;122;p20"/>
          <p:cNvPicPr preferRelativeResize="0"/>
          <p:nvPr/>
        </p:nvPicPr>
        <p:blipFill>
          <a:blip r:embed="rId3">
            <a:alphaModFix/>
          </a:blip>
          <a:stretch>
            <a:fillRect/>
          </a:stretch>
        </p:blipFill>
        <p:spPr>
          <a:xfrm>
            <a:off x="163000" y="757825"/>
            <a:ext cx="3039625" cy="3487475"/>
          </a:xfrm>
          <a:prstGeom prst="rect">
            <a:avLst/>
          </a:prstGeom>
          <a:noFill/>
          <a:ln>
            <a:noFill/>
          </a:ln>
        </p:spPr>
      </p:pic>
      <p:pic>
        <p:nvPicPr>
          <p:cNvPr id="123" name="Google Shape;123;p20"/>
          <p:cNvPicPr preferRelativeResize="0"/>
          <p:nvPr/>
        </p:nvPicPr>
        <p:blipFill>
          <a:blip r:embed="rId4">
            <a:alphaModFix/>
          </a:blip>
          <a:stretch>
            <a:fillRect/>
          </a:stretch>
        </p:blipFill>
        <p:spPr>
          <a:xfrm>
            <a:off x="3403000" y="806975"/>
            <a:ext cx="5602249" cy="335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sp>
        <p:nvSpPr>
          <p:cNvPr id="129" name="Google Shape;129;p21"/>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diese Schleife? Wenn ja, geben Sie x und y nach Terminierung an. </a:t>
            </a:r>
            <a:r>
              <a:rPr lang="en">
                <a:solidFill>
                  <a:schemeClr val="accent1"/>
                </a:solidFill>
              </a:rPr>
              <a:t>(2)</a:t>
            </a:r>
            <a:endParaRPr>
              <a:solidFill>
                <a:schemeClr val="accent1"/>
              </a:solidFill>
            </a:endParaRPr>
          </a:p>
        </p:txBody>
      </p:sp>
      <p:pic>
        <p:nvPicPr>
          <p:cNvPr id="130" name="Google Shape;130;p21"/>
          <p:cNvPicPr preferRelativeResize="0"/>
          <p:nvPr/>
        </p:nvPicPr>
        <p:blipFill>
          <a:blip r:embed="rId3">
            <a:alphaModFix/>
          </a:blip>
          <a:stretch>
            <a:fillRect/>
          </a:stretch>
        </p:blipFill>
        <p:spPr>
          <a:xfrm>
            <a:off x="852750" y="1364149"/>
            <a:ext cx="7533776" cy="241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pic>
        <p:nvPicPr>
          <p:cNvPr id="136" name="Google Shape;136;p22"/>
          <p:cNvPicPr preferRelativeResize="0"/>
          <p:nvPr/>
        </p:nvPicPr>
        <p:blipFill>
          <a:blip r:embed="rId3">
            <a:alphaModFix/>
          </a:blip>
          <a:stretch>
            <a:fillRect/>
          </a:stretch>
        </p:blipFill>
        <p:spPr>
          <a:xfrm>
            <a:off x="431800" y="1085844"/>
            <a:ext cx="2952750" cy="2971800"/>
          </a:xfrm>
          <a:prstGeom prst="rect">
            <a:avLst/>
          </a:prstGeom>
          <a:noFill/>
          <a:ln>
            <a:noFill/>
          </a:ln>
        </p:spPr>
      </p:pic>
      <p:sp>
        <p:nvSpPr>
          <p:cNvPr id="137" name="Google Shape;137;p22"/>
          <p:cNvSpPr txBox="1"/>
          <p:nvPr/>
        </p:nvSpPr>
        <p:spPr>
          <a:xfrm>
            <a:off x="4139325" y="2977350"/>
            <a:ext cx="48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=&gt; Schleife terminiert nicht! (auch nicht bei int-Overflow)</a:t>
            </a:r>
            <a:endParaRPr>
              <a:solidFill>
                <a:schemeClr val="accent4"/>
              </a:solidFill>
            </a:endParaRPr>
          </a:p>
        </p:txBody>
      </p:sp>
      <p:sp>
        <p:nvSpPr>
          <p:cNvPr id="138" name="Google Shape;138;p22"/>
          <p:cNvSpPr/>
          <p:nvPr/>
        </p:nvSpPr>
        <p:spPr>
          <a:xfrm>
            <a:off x="4139325" y="795450"/>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Iteration</a:t>
            </a:r>
            <a:endParaRPr/>
          </a:p>
        </p:txBody>
      </p:sp>
      <p:sp>
        <p:nvSpPr>
          <p:cNvPr id="139" name="Google Shape;139;p22"/>
          <p:cNvSpPr/>
          <p:nvPr/>
        </p:nvSpPr>
        <p:spPr>
          <a:xfrm>
            <a:off x="5227725" y="795450"/>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40" name="Google Shape;140;p22"/>
          <p:cNvSpPr/>
          <p:nvPr/>
        </p:nvSpPr>
        <p:spPr>
          <a:xfrm>
            <a:off x="6316125" y="795450"/>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141" name="Google Shape;141;p22"/>
          <p:cNvSpPr/>
          <p:nvPr/>
        </p:nvSpPr>
        <p:spPr>
          <a:xfrm>
            <a:off x="7388550" y="795450"/>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terminiert?</a:t>
            </a:r>
            <a:endParaRPr/>
          </a:p>
        </p:txBody>
      </p:sp>
      <p:sp>
        <p:nvSpPr>
          <p:cNvPr id="142" name="Google Shape;142;p22"/>
          <p:cNvSpPr/>
          <p:nvPr/>
        </p:nvSpPr>
        <p:spPr>
          <a:xfrm>
            <a:off x="4139325" y="11167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3" name="Google Shape;143;p22"/>
          <p:cNvSpPr/>
          <p:nvPr/>
        </p:nvSpPr>
        <p:spPr>
          <a:xfrm>
            <a:off x="5227725" y="11167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4" name="Google Shape;144;p22"/>
          <p:cNvSpPr/>
          <p:nvPr/>
        </p:nvSpPr>
        <p:spPr>
          <a:xfrm>
            <a:off x="6316125" y="11167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45" name="Google Shape;145;p22"/>
          <p:cNvSpPr/>
          <p:nvPr/>
        </p:nvSpPr>
        <p:spPr>
          <a:xfrm>
            <a:off x="7388550" y="11167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nein</a:t>
            </a:r>
            <a:endParaRPr/>
          </a:p>
        </p:txBody>
      </p:sp>
      <p:sp>
        <p:nvSpPr>
          <p:cNvPr id="146" name="Google Shape;146;p22"/>
          <p:cNvSpPr/>
          <p:nvPr/>
        </p:nvSpPr>
        <p:spPr>
          <a:xfrm>
            <a:off x="4139325" y="14212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7" name="Google Shape;147;p22"/>
          <p:cNvSpPr/>
          <p:nvPr/>
        </p:nvSpPr>
        <p:spPr>
          <a:xfrm>
            <a:off x="5227725" y="14212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8" name="Google Shape;148;p22"/>
          <p:cNvSpPr/>
          <p:nvPr/>
        </p:nvSpPr>
        <p:spPr>
          <a:xfrm>
            <a:off x="6316125" y="14212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49" name="Google Shape;149;p22"/>
          <p:cNvSpPr/>
          <p:nvPr/>
        </p:nvSpPr>
        <p:spPr>
          <a:xfrm>
            <a:off x="7388550" y="14212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50" name="Google Shape;150;p22"/>
          <p:cNvSpPr/>
          <p:nvPr/>
        </p:nvSpPr>
        <p:spPr>
          <a:xfrm>
            <a:off x="4139325" y="20470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1" name="Google Shape;151;p22"/>
          <p:cNvSpPr/>
          <p:nvPr/>
        </p:nvSpPr>
        <p:spPr>
          <a:xfrm>
            <a:off x="5227725" y="20470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2" name="Google Shape;152;p22"/>
          <p:cNvSpPr/>
          <p:nvPr/>
        </p:nvSpPr>
        <p:spPr>
          <a:xfrm>
            <a:off x="6316125" y="20470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3" name="Google Shape;153;p22"/>
          <p:cNvSpPr/>
          <p:nvPr/>
        </p:nvSpPr>
        <p:spPr>
          <a:xfrm>
            <a:off x="7388550" y="20470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p>
        </p:txBody>
      </p:sp>
      <p:sp>
        <p:nvSpPr>
          <p:cNvPr id="154" name="Google Shape;154;p22"/>
          <p:cNvSpPr/>
          <p:nvPr/>
        </p:nvSpPr>
        <p:spPr>
          <a:xfrm>
            <a:off x="4139325" y="26728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5" name="Google Shape;155;p22"/>
          <p:cNvSpPr/>
          <p:nvPr/>
        </p:nvSpPr>
        <p:spPr>
          <a:xfrm>
            <a:off x="5227725" y="26728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6" name="Google Shape;156;p22"/>
          <p:cNvSpPr/>
          <p:nvPr/>
        </p:nvSpPr>
        <p:spPr>
          <a:xfrm>
            <a:off x="6316125" y="26728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57" name="Google Shape;157;p22"/>
          <p:cNvSpPr/>
          <p:nvPr/>
        </p:nvSpPr>
        <p:spPr>
          <a:xfrm>
            <a:off x="7388550" y="26728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p>
        </p:txBody>
      </p:sp>
      <p:sp>
        <p:nvSpPr>
          <p:cNvPr id="158" name="Google Shape;158;p22"/>
          <p:cNvSpPr/>
          <p:nvPr/>
        </p:nvSpPr>
        <p:spPr>
          <a:xfrm>
            <a:off x="4139325" y="1742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9" name="Google Shape;159;p22"/>
          <p:cNvSpPr/>
          <p:nvPr/>
        </p:nvSpPr>
        <p:spPr>
          <a:xfrm>
            <a:off x="5227725" y="1742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60" name="Google Shape;160;p22"/>
          <p:cNvSpPr/>
          <p:nvPr/>
        </p:nvSpPr>
        <p:spPr>
          <a:xfrm>
            <a:off x="6316125" y="1742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61" name="Google Shape;161;p22"/>
          <p:cNvSpPr/>
          <p:nvPr/>
        </p:nvSpPr>
        <p:spPr>
          <a:xfrm>
            <a:off x="7388550" y="1742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62" name="Google Shape;162;p22"/>
          <p:cNvSpPr/>
          <p:nvPr/>
        </p:nvSpPr>
        <p:spPr>
          <a:xfrm>
            <a:off x="4139325" y="23683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sp>
        <p:nvSpPr>
          <p:cNvPr id="163" name="Google Shape;163;p22"/>
          <p:cNvSpPr/>
          <p:nvPr/>
        </p:nvSpPr>
        <p:spPr>
          <a:xfrm>
            <a:off x="5227725" y="23683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64" name="Google Shape;164;p22"/>
          <p:cNvSpPr/>
          <p:nvPr/>
        </p:nvSpPr>
        <p:spPr>
          <a:xfrm>
            <a:off x="6316125" y="23683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65" name="Google Shape;165;p22"/>
          <p:cNvSpPr/>
          <p:nvPr/>
        </p:nvSpPr>
        <p:spPr>
          <a:xfrm>
            <a:off x="7388550" y="23683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66" name="Google Shape;166;p22"/>
          <p:cNvSpPr txBox="1"/>
          <p:nvPr/>
        </p:nvSpPr>
        <p:spPr>
          <a:xfrm>
            <a:off x="0" y="651225"/>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A6E00"/>
                </a:solidFill>
              </a:rPr>
              <a:t>a</a:t>
            </a:r>
            <a:r>
              <a:rPr lang="en" sz="1600">
                <a:solidFill>
                  <a:srgbClr val="FA6E00"/>
                </a:solidFill>
              </a:rPr>
              <a:t>)</a:t>
            </a:r>
            <a:endParaRPr sz="1600">
              <a:solidFill>
                <a:srgbClr val="FA6E00"/>
              </a:solidFill>
            </a:endParaRPr>
          </a:p>
        </p:txBody>
      </p:sp>
      <p:sp>
        <p:nvSpPr>
          <p:cNvPr id="167" name="Google Shape;167;p22"/>
          <p:cNvSpPr/>
          <p:nvPr/>
        </p:nvSpPr>
        <p:spPr>
          <a:xfrm>
            <a:off x="4139325" y="3377550"/>
            <a:ext cx="11538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baseline="30000" lang="en"/>
              <a:t>30</a:t>
            </a:r>
            <a:r>
              <a:rPr lang="en"/>
              <a:t>-1</a:t>
            </a:r>
            <a:endParaRPr/>
          </a:p>
        </p:txBody>
      </p:sp>
      <p:sp>
        <p:nvSpPr>
          <p:cNvPr id="168" name="Google Shape;168;p22"/>
          <p:cNvSpPr/>
          <p:nvPr/>
        </p:nvSpPr>
        <p:spPr>
          <a:xfrm>
            <a:off x="5227725" y="3377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baseline="30000" lang="en"/>
              <a:t>31</a:t>
            </a:r>
            <a:r>
              <a:rPr lang="en"/>
              <a:t>-2</a:t>
            </a:r>
            <a:endParaRPr/>
          </a:p>
        </p:txBody>
      </p:sp>
      <p:sp>
        <p:nvSpPr>
          <p:cNvPr id="169" name="Google Shape;169;p22"/>
          <p:cNvSpPr/>
          <p:nvPr/>
        </p:nvSpPr>
        <p:spPr>
          <a:xfrm>
            <a:off x="6316125" y="3377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70" name="Google Shape;170;p22"/>
          <p:cNvSpPr/>
          <p:nvPr/>
        </p:nvSpPr>
        <p:spPr>
          <a:xfrm>
            <a:off x="7388550" y="33775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71" name="Google Shape;171;p22"/>
          <p:cNvSpPr/>
          <p:nvPr/>
        </p:nvSpPr>
        <p:spPr>
          <a:xfrm>
            <a:off x="4139325" y="40201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2" name="Google Shape;172;p22"/>
          <p:cNvSpPr/>
          <p:nvPr/>
        </p:nvSpPr>
        <p:spPr>
          <a:xfrm>
            <a:off x="5227725" y="40201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3" name="Google Shape;173;p22"/>
          <p:cNvSpPr/>
          <p:nvPr/>
        </p:nvSpPr>
        <p:spPr>
          <a:xfrm>
            <a:off x="6316125" y="40201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4" name="Google Shape;174;p22"/>
          <p:cNvSpPr/>
          <p:nvPr/>
        </p:nvSpPr>
        <p:spPr>
          <a:xfrm>
            <a:off x="7388550" y="4020150"/>
            <a:ext cx="1088400" cy="32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p>
        </p:txBody>
      </p:sp>
      <p:sp>
        <p:nvSpPr>
          <p:cNvPr id="175" name="Google Shape;175;p22"/>
          <p:cNvSpPr/>
          <p:nvPr/>
        </p:nvSpPr>
        <p:spPr>
          <a:xfrm>
            <a:off x="4139325" y="43414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2</a:t>
            </a:r>
            <a:r>
              <a:rPr baseline="30000" lang="en">
                <a:solidFill>
                  <a:schemeClr val="dk1"/>
                </a:solidFill>
              </a:rPr>
              <a:t>31</a:t>
            </a:r>
            <a:endParaRPr baseline="30000"/>
          </a:p>
        </p:txBody>
      </p:sp>
      <p:sp>
        <p:nvSpPr>
          <p:cNvPr id="176" name="Google Shape;176;p22"/>
          <p:cNvSpPr/>
          <p:nvPr/>
        </p:nvSpPr>
        <p:spPr>
          <a:xfrm>
            <a:off x="5227725" y="43414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77" name="Google Shape;177;p22"/>
          <p:cNvSpPr/>
          <p:nvPr/>
        </p:nvSpPr>
        <p:spPr>
          <a:xfrm>
            <a:off x="6316125" y="43414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78" name="Google Shape;178;p22"/>
          <p:cNvSpPr/>
          <p:nvPr/>
        </p:nvSpPr>
        <p:spPr>
          <a:xfrm>
            <a:off x="7388550" y="43414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sp>
        <p:nvSpPr>
          <p:cNvPr id="179" name="Google Shape;179;p22"/>
          <p:cNvSpPr/>
          <p:nvPr/>
        </p:nvSpPr>
        <p:spPr>
          <a:xfrm>
            <a:off x="4139325" y="3698850"/>
            <a:ext cx="11538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baseline="30000" lang="en"/>
              <a:t>30</a:t>
            </a:r>
            <a:endParaRPr baseline="30000"/>
          </a:p>
        </p:txBody>
      </p:sp>
      <p:sp>
        <p:nvSpPr>
          <p:cNvPr id="180" name="Google Shape;180;p22"/>
          <p:cNvSpPr/>
          <p:nvPr/>
        </p:nvSpPr>
        <p:spPr>
          <a:xfrm>
            <a:off x="5227725" y="36988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baseline="30000" lang="en"/>
              <a:t>31</a:t>
            </a:r>
            <a:endParaRPr/>
          </a:p>
        </p:txBody>
      </p:sp>
      <p:sp>
        <p:nvSpPr>
          <p:cNvPr id="181" name="Google Shape;181;p22"/>
          <p:cNvSpPr/>
          <p:nvPr/>
        </p:nvSpPr>
        <p:spPr>
          <a:xfrm>
            <a:off x="6316125" y="36988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18</a:t>
            </a:r>
            <a:endParaRPr/>
          </a:p>
        </p:txBody>
      </p:sp>
      <p:sp>
        <p:nvSpPr>
          <p:cNvPr id="182" name="Google Shape;182;p22"/>
          <p:cNvSpPr/>
          <p:nvPr/>
        </p:nvSpPr>
        <p:spPr>
          <a:xfrm>
            <a:off x="7388550" y="3698850"/>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nein</a:t>
            </a:r>
            <a:endParaRPr/>
          </a:p>
        </p:txBody>
      </p:sp>
      <p:cxnSp>
        <p:nvCxnSpPr>
          <p:cNvPr id="183" name="Google Shape;183;p22"/>
          <p:cNvCxnSpPr>
            <a:endCxn id="142" idx="1"/>
          </p:cNvCxnSpPr>
          <p:nvPr/>
        </p:nvCxnSpPr>
        <p:spPr>
          <a:xfrm rot="-5400000">
            <a:off x="3049875" y="1864350"/>
            <a:ext cx="1676400" cy="502500"/>
          </a:xfrm>
          <a:prstGeom prst="bentConnector2">
            <a:avLst/>
          </a:prstGeom>
          <a:noFill/>
          <a:ln cap="flat" cmpd="sng" w="9525">
            <a:solidFill>
              <a:schemeClr val="dk2"/>
            </a:solidFill>
            <a:prstDash val="solid"/>
            <a:round/>
            <a:headEnd len="med" w="med" type="none"/>
            <a:tailEnd len="med" w="med" type="triangle"/>
          </a:ln>
        </p:spPr>
      </p:cxnSp>
      <p:cxnSp>
        <p:nvCxnSpPr>
          <p:cNvPr id="184" name="Google Shape;184;p22"/>
          <p:cNvCxnSpPr>
            <a:stCxn id="175" idx="1"/>
          </p:cNvCxnSpPr>
          <p:nvPr/>
        </p:nvCxnSpPr>
        <p:spPr>
          <a:xfrm rot="10800000">
            <a:off x="3636825" y="2939700"/>
            <a:ext cx="502500" cy="15624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sp>
        <p:nvSpPr>
          <p:cNvPr id="190" name="Google Shape;190;p23"/>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 b) 	</a:t>
            </a:r>
            <a:r>
              <a:rPr lang="en">
                <a:solidFill>
                  <a:schemeClr val="accent5"/>
                </a:solidFill>
              </a:rPr>
              <a:t>Terminiert diese Schleife? Wenn ja, geben Sie x und y nach Terminierung an. </a:t>
            </a:r>
            <a:r>
              <a:rPr lang="en">
                <a:solidFill>
                  <a:schemeClr val="accent1"/>
                </a:solidFill>
              </a:rPr>
              <a:t>(2)</a:t>
            </a:r>
            <a:endParaRPr>
              <a:solidFill>
                <a:schemeClr val="accent1"/>
              </a:solidFill>
            </a:endParaRPr>
          </a:p>
        </p:txBody>
      </p:sp>
      <p:pic>
        <p:nvPicPr>
          <p:cNvPr id="191" name="Google Shape;191;p23"/>
          <p:cNvPicPr preferRelativeResize="0"/>
          <p:nvPr/>
        </p:nvPicPr>
        <p:blipFill>
          <a:blip r:embed="rId3">
            <a:alphaModFix/>
          </a:blip>
          <a:stretch>
            <a:fillRect/>
          </a:stretch>
        </p:blipFill>
        <p:spPr>
          <a:xfrm>
            <a:off x="852763" y="1364150"/>
            <a:ext cx="7533774" cy="241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2: Schleifen</a:t>
            </a:r>
            <a:endParaRPr/>
          </a:p>
        </p:txBody>
      </p:sp>
      <p:pic>
        <p:nvPicPr>
          <p:cNvPr id="197" name="Google Shape;197;p24"/>
          <p:cNvPicPr preferRelativeResize="0"/>
          <p:nvPr/>
        </p:nvPicPr>
        <p:blipFill>
          <a:blip r:embed="rId3">
            <a:alphaModFix/>
          </a:blip>
          <a:stretch>
            <a:fillRect/>
          </a:stretch>
        </p:blipFill>
        <p:spPr>
          <a:xfrm>
            <a:off x="431800" y="981069"/>
            <a:ext cx="2800350" cy="3181350"/>
          </a:xfrm>
          <a:prstGeom prst="rect">
            <a:avLst/>
          </a:prstGeom>
          <a:noFill/>
          <a:ln>
            <a:noFill/>
          </a:ln>
        </p:spPr>
      </p:pic>
      <p:sp>
        <p:nvSpPr>
          <p:cNvPr id="198" name="Google Shape;198;p24"/>
          <p:cNvSpPr/>
          <p:nvPr/>
        </p:nvSpPr>
        <p:spPr>
          <a:xfrm>
            <a:off x="4139325" y="1257825"/>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Iteration</a:t>
            </a:r>
            <a:endParaRPr/>
          </a:p>
        </p:txBody>
      </p:sp>
      <p:sp>
        <p:nvSpPr>
          <p:cNvPr id="199" name="Google Shape;199;p24"/>
          <p:cNvSpPr/>
          <p:nvPr/>
        </p:nvSpPr>
        <p:spPr>
          <a:xfrm>
            <a:off x="5227725" y="1257825"/>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200" name="Google Shape;200;p24"/>
          <p:cNvSpPr/>
          <p:nvPr/>
        </p:nvSpPr>
        <p:spPr>
          <a:xfrm>
            <a:off x="6316125" y="1257825"/>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201" name="Google Shape;201;p24"/>
          <p:cNvSpPr/>
          <p:nvPr/>
        </p:nvSpPr>
        <p:spPr>
          <a:xfrm>
            <a:off x="7388550" y="1257825"/>
            <a:ext cx="1088400" cy="3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terminiert?</a:t>
            </a:r>
            <a:endParaRPr/>
          </a:p>
        </p:txBody>
      </p:sp>
      <p:sp>
        <p:nvSpPr>
          <p:cNvPr id="202" name="Google Shape;202;p24"/>
          <p:cNvSpPr/>
          <p:nvPr/>
        </p:nvSpPr>
        <p:spPr>
          <a:xfrm>
            <a:off x="4139325" y="15791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03" name="Google Shape;203;p24"/>
          <p:cNvSpPr/>
          <p:nvPr/>
        </p:nvSpPr>
        <p:spPr>
          <a:xfrm>
            <a:off x="5227725" y="15791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4" name="Google Shape;204;p24"/>
          <p:cNvSpPr/>
          <p:nvPr/>
        </p:nvSpPr>
        <p:spPr>
          <a:xfrm>
            <a:off x="6316125" y="15791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5" name="Google Shape;205;p24"/>
          <p:cNvSpPr/>
          <p:nvPr/>
        </p:nvSpPr>
        <p:spPr>
          <a:xfrm>
            <a:off x="7388550" y="15791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nein</a:t>
            </a:r>
            <a:endParaRPr/>
          </a:p>
        </p:txBody>
      </p:sp>
      <p:sp>
        <p:nvSpPr>
          <p:cNvPr id="206" name="Google Shape;206;p24"/>
          <p:cNvSpPr/>
          <p:nvPr/>
        </p:nvSpPr>
        <p:spPr>
          <a:xfrm>
            <a:off x="4139325" y="18836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7" name="Google Shape;207;p24"/>
          <p:cNvSpPr/>
          <p:nvPr/>
        </p:nvSpPr>
        <p:spPr>
          <a:xfrm>
            <a:off x="5227725" y="18836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08" name="Google Shape;208;p24"/>
          <p:cNvSpPr/>
          <p:nvPr/>
        </p:nvSpPr>
        <p:spPr>
          <a:xfrm>
            <a:off x="6316125" y="18836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9" name="Google Shape;209;p24"/>
          <p:cNvSpPr/>
          <p:nvPr/>
        </p:nvSpPr>
        <p:spPr>
          <a:xfrm>
            <a:off x="7388550" y="18836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nein</a:t>
            </a:r>
            <a:endParaRPr/>
          </a:p>
        </p:txBody>
      </p:sp>
      <p:sp>
        <p:nvSpPr>
          <p:cNvPr id="210" name="Google Shape;210;p24"/>
          <p:cNvSpPr/>
          <p:nvPr/>
        </p:nvSpPr>
        <p:spPr>
          <a:xfrm>
            <a:off x="4139325" y="25094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11" name="Google Shape;211;p24"/>
          <p:cNvSpPr/>
          <p:nvPr/>
        </p:nvSpPr>
        <p:spPr>
          <a:xfrm>
            <a:off x="5227725" y="25094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12" name="Google Shape;212;p24"/>
          <p:cNvSpPr/>
          <p:nvPr/>
        </p:nvSpPr>
        <p:spPr>
          <a:xfrm>
            <a:off x="6316125" y="25094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13" name="Google Shape;213;p24"/>
          <p:cNvSpPr/>
          <p:nvPr/>
        </p:nvSpPr>
        <p:spPr>
          <a:xfrm>
            <a:off x="7388550" y="25094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nein</a:t>
            </a:r>
            <a:endParaRPr/>
          </a:p>
        </p:txBody>
      </p:sp>
      <p:sp>
        <p:nvSpPr>
          <p:cNvPr id="214" name="Google Shape;214;p24"/>
          <p:cNvSpPr/>
          <p:nvPr/>
        </p:nvSpPr>
        <p:spPr>
          <a:xfrm>
            <a:off x="4139325" y="31352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15" name="Google Shape;215;p24"/>
          <p:cNvSpPr/>
          <p:nvPr/>
        </p:nvSpPr>
        <p:spPr>
          <a:xfrm>
            <a:off x="5227725" y="31352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16" name="Google Shape;216;p24"/>
          <p:cNvSpPr/>
          <p:nvPr/>
        </p:nvSpPr>
        <p:spPr>
          <a:xfrm>
            <a:off x="6316125" y="31352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17" name="Google Shape;217;p24"/>
          <p:cNvSpPr/>
          <p:nvPr/>
        </p:nvSpPr>
        <p:spPr>
          <a:xfrm>
            <a:off x="7388550" y="31352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ja</a:t>
            </a:r>
            <a:endParaRPr/>
          </a:p>
        </p:txBody>
      </p:sp>
      <p:sp>
        <p:nvSpPr>
          <p:cNvPr id="218" name="Google Shape;218;p24"/>
          <p:cNvSpPr/>
          <p:nvPr/>
        </p:nvSpPr>
        <p:spPr>
          <a:xfrm>
            <a:off x="4139325" y="22049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19" name="Google Shape;219;p24"/>
          <p:cNvSpPr/>
          <p:nvPr/>
        </p:nvSpPr>
        <p:spPr>
          <a:xfrm>
            <a:off x="5227725" y="22049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220" name="Google Shape;220;p24"/>
          <p:cNvSpPr/>
          <p:nvPr/>
        </p:nvSpPr>
        <p:spPr>
          <a:xfrm>
            <a:off x="6316125" y="22049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21" name="Google Shape;221;p24"/>
          <p:cNvSpPr/>
          <p:nvPr/>
        </p:nvSpPr>
        <p:spPr>
          <a:xfrm>
            <a:off x="7388550" y="22049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nein</a:t>
            </a:r>
            <a:endParaRPr/>
          </a:p>
        </p:txBody>
      </p:sp>
      <p:sp>
        <p:nvSpPr>
          <p:cNvPr id="222" name="Google Shape;222;p24"/>
          <p:cNvSpPr/>
          <p:nvPr/>
        </p:nvSpPr>
        <p:spPr>
          <a:xfrm>
            <a:off x="4139325" y="28307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23" name="Google Shape;223;p24"/>
          <p:cNvSpPr/>
          <p:nvPr/>
        </p:nvSpPr>
        <p:spPr>
          <a:xfrm>
            <a:off x="5227725" y="28307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24" name="Google Shape;224;p24"/>
          <p:cNvSpPr/>
          <p:nvPr/>
        </p:nvSpPr>
        <p:spPr>
          <a:xfrm>
            <a:off x="6316125" y="28307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225" name="Google Shape;225;p24"/>
          <p:cNvSpPr/>
          <p:nvPr/>
        </p:nvSpPr>
        <p:spPr>
          <a:xfrm>
            <a:off x="7388550" y="2830725"/>
            <a:ext cx="1088400" cy="3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nein</a:t>
            </a:r>
            <a:endParaRPr/>
          </a:p>
        </p:txBody>
      </p:sp>
      <p:sp>
        <p:nvSpPr>
          <p:cNvPr id="226" name="Google Shape;226;p24"/>
          <p:cNvSpPr txBox="1"/>
          <p:nvPr/>
        </p:nvSpPr>
        <p:spPr>
          <a:xfrm>
            <a:off x="4139325" y="3777825"/>
            <a:ext cx="44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=&gt; Schleife terminiert: x = 0, y = 4.</a:t>
            </a:r>
            <a:endParaRPr>
              <a:solidFill>
                <a:schemeClr val="accent4"/>
              </a:solidFill>
            </a:endParaRPr>
          </a:p>
        </p:txBody>
      </p:sp>
      <p:sp>
        <p:nvSpPr>
          <p:cNvPr id="227" name="Google Shape;227;p24"/>
          <p:cNvSpPr txBox="1"/>
          <p:nvPr/>
        </p:nvSpPr>
        <p:spPr>
          <a:xfrm>
            <a:off x="0" y="651225"/>
            <a:ext cx="4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A6E00"/>
                </a:solidFill>
              </a:rPr>
              <a:t>b)</a:t>
            </a:r>
            <a:endParaRPr sz="1600">
              <a:solidFill>
                <a:srgbClr val="FA6E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