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172727ed8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172727ed8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172727ed8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172727ed8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172727ed8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172727ed8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172727ed8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172727ed8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172727ed8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172727ed8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172727ed8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172727ed8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27468b0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27468b0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72727ed8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172727ed8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72727ed8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72727ed8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172727ed8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172727ed8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172727ed8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172727ed8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172727ed8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172727ed8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172727ed8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172727ed8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172727ed8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172727ed8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172727ed8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172727ed8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/>
              <a:t>12 - Klausurvorbereitung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981069"/>
            <a:ext cx="28003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/>
          <p:nvPr/>
        </p:nvSpPr>
        <p:spPr>
          <a:xfrm>
            <a:off x="4139325" y="1257825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</a:t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5227725" y="1257825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6316125" y="1257825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7388550" y="1257825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terminiert?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4139325" y="15791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5227725" y="15791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6316125" y="15791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7388550" y="15791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nein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4139325" y="18836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5227725" y="18836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6316125" y="18836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7388550" y="18836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4139325" y="25094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5227725" y="25094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6316125" y="25094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7388550" y="25094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4139325" y="31352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5227725" y="31352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6316125" y="31352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7388550" y="31352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4139325" y="22049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5227725" y="22049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6316125" y="22049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7388550" y="22049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4139325" y="28307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5227725" y="28307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6316125" y="28307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7388550" y="28307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4139325" y="3777825"/>
            <a:ext cx="44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=&gt; Schleife terminiert: x = 0, y = 4.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0" y="651225"/>
            <a:ext cx="41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6E00"/>
                </a:solidFill>
              </a:rPr>
              <a:t>b)</a:t>
            </a:r>
            <a:endParaRPr sz="1600">
              <a:solidFill>
                <a:srgbClr val="FA6E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c) 	Jedem der folgenden Ausdrücke wird die Deklaration int x = 42; voran gesetzt.</a:t>
            </a:r>
            <a:endParaRPr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Geben Sie für jeden der Ausdrücke den Typ und den Wert des Ausdrucks an. </a:t>
            </a:r>
            <a:r>
              <a:rPr lang="en">
                <a:solidFill>
                  <a:schemeClr val="accent1"/>
                </a:solidFill>
              </a:rPr>
              <a:t>(3)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2232350" y="1953675"/>
            <a:ext cx="1591500" cy="5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Ausdruck</a:t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3823896" y="1953675"/>
            <a:ext cx="1591500" cy="5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</a:t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5415442" y="1953675"/>
            <a:ext cx="1591500" cy="5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Wert</a:t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2232350" y="2500549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(x/.2) * 2</a:t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3823900" y="2500550"/>
            <a:ext cx="1591500" cy="51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</a:t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5415450" y="2500550"/>
            <a:ext cx="1591500" cy="51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420.0</a:t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2232350" y="3018828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(x++ % 21) + x</a:t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3823896" y="3018828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5415442" y="3018828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2232350" y="3565701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++x == x++</a:t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3823896" y="3565701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5415442" y="3565701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d) 	Geben Sie jeweils den Inhalt der einzelnen Array Felder von a nach</a:t>
            </a:r>
            <a:endParaRPr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der jeweiligen Ausführung der beiden äußeren Schleifen an. </a:t>
            </a:r>
            <a:r>
              <a:rPr lang="en">
                <a:solidFill>
                  <a:schemeClr val="accent1"/>
                </a:solidFill>
              </a:rPr>
              <a:t>(6)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370" y="1531875"/>
            <a:ext cx="5223151" cy="2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845000"/>
            <a:ext cx="3256150" cy="33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/>
          <p:nvPr/>
        </p:nvSpPr>
        <p:spPr>
          <a:xfrm>
            <a:off x="4228550" y="1400575"/>
            <a:ext cx="7137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4228550" y="1721875"/>
            <a:ext cx="7137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Wert</a:t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49422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a[0]</a:t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55311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a[1]</a:t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61200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a[2]</a:t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67089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a[3]</a:t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78867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a[5]</a:t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72978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a[4]</a:t>
            </a:r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4237475" y="999150"/>
            <a:ext cx="22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Nach der ersten Schleife:</a:t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4228550" y="2684675"/>
            <a:ext cx="7137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4228550" y="3005975"/>
            <a:ext cx="7137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Wert</a:t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49422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</a:t>
            </a:r>
            <a:r>
              <a:rPr lang="en"/>
              <a:t>0]</a:t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55311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a[</a:t>
            </a:r>
            <a:r>
              <a:rPr lang="en"/>
              <a:t>1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1200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a[</a:t>
            </a:r>
            <a:r>
              <a:rPr lang="en"/>
              <a:t>2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67089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a[</a:t>
            </a:r>
            <a:r>
              <a:rPr lang="en"/>
              <a:t>3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78867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a[</a:t>
            </a:r>
            <a:r>
              <a:rPr lang="en"/>
              <a:t>5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72978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a[</a:t>
            </a:r>
            <a:r>
              <a:rPr lang="en"/>
              <a:t>4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4237475" y="2283250"/>
            <a:ext cx="23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Nach der zweiten Schleife:</a:t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4942250" y="17231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5531150" y="17218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6120050" y="17231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6708950" y="17231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7297850" y="17231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7886750" y="17231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4942250" y="300842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5531150" y="30072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6120050" y="300842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6708950" y="300842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7297850" y="300842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7886750" y="300842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3260350" y="2691200"/>
            <a:ext cx="161700" cy="1187400"/>
          </a:xfrm>
          <a:prstGeom prst="rightBrace">
            <a:avLst>
              <a:gd fmla="val 50000" name="adj1"/>
              <a:gd fmla="val 8809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3520350" y="3527575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Bubblesort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3: “Lückentext”</a:t>
            </a:r>
            <a:endParaRPr/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Auf der folgenden Seite ist ein Java Programm gegeben.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Füllen Sie die Lücken im Programmtext so aus, dass das Programm die nachfolgende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Ausgabe erzeugt: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Sie dürfen dabei den vorhandenen Code auf keine Art und Weise erweitern oder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ändern. Nicht jede Lücke muss notwendigerweise auch gefüllt werden.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00" y="1975750"/>
            <a:ext cx="6581575" cy="9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3: “Lückentext”</a:t>
            </a:r>
            <a:endParaRPr/>
          </a:p>
        </p:txBody>
      </p:sp>
      <p:pic>
        <p:nvPicPr>
          <p:cNvPr id="311" name="Google Shape;3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6750"/>
            <a:ext cx="4116650" cy="323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249" y="766750"/>
            <a:ext cx="4151350" cy="3238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30"/>
          <p:cNvCxnSpPr>
            <a:stCxn id="311" idx="2"/>
            <a:endCxn id="312" idx="0"/>
          </p:cNvCxnSpPr>
          <p:nvPr/>
        </p:nvCxnSpPr>
        <p:spPr>
          <a:xfrm rot="-5400000">
            <a:off x="2943925" y="33524"/>
            <a:ext cx="3238800" cy="4705200"/>
          </a:xfrm>
          <a:prstGeom prst="bentConnector5">
            <a:avLst>
              <a:gd fmla="val -7352" name="adj1"/>
              <a:gd fmla="val 49816" name="adj2"/>
              <a:gd fmla="val 107351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0"/>
          <p:cNvSpPr txBox="1"/>
          <p:nvPr/>
        </p:nvSpPr>
        <p:spPr>
          <a:xfrm>
            <a:off x="513375" y="81735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getWidth()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769300" y="159775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class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3281875" y="159775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Storable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1950525" y="253007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extends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583650" y="295187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this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2026425" y="346852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temp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5939950" y="61435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implements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6955000" y="61435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Storable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6445800" y="163227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this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5190350" y="247477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Storable[ ]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7134675" y="262877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-5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5499700" y="291230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CoffeeCrate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6445800" y="317992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items</a:t>
            </a:r>
            <a:endParaRPr sz="9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 wars für heute!</a:t>
            </a:r>
            <a:endParaRPr/>
          </a:p>
        </p:txBody>
      </p:sp>
      <p:sp>
        <p:nvSpPr>
          <p:cNvPr id="332" name="Google Shape;332;p31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" sz="2000"/>
              <a:t>Nächste Woche bearbeiten wir den Rest der Klausur!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/>
              <a:t>Wir besprechen heute und in der nächsten Woche die Klausur vom Sommersemester 2019.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/>
              <a:t>Aufgabe 1: UML-Diagramme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/>
              <a:t>Aufgabe 2: Schleifen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/>
              <a:t>Aufgabe 3: “Lückentext”</a:t>
            </a:r>
            <a:br>
              <a:rPr lang="en"/>
            </a:b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>
                <a:solidFill>
                  <a:schemeClr val="lt2"/>
                </a:solidFill>
              </a:rPr>
              <a:t>Aufgabe 4: Rekursion</a:t>
            </a: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>
                <a:solidFill>
                  <a:schemeClr val="lt2"/>
                </a:solidFill>
              </a:rPr>
              <a:t>Aufgabe 5: statische APIs</a:t>
            </a: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>
                <a:solidFill>
                  <a:schemeClr val="lt2"/>
                </a:solidFill>
              </a:rPr>
              <a:t>Aufgabe 6:  Programmierung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711125" y="1507650"/>
            <a:ext cx="196200" cy="1213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969850" y="1914150"/>
            <a:ext cx="11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1: UML-Diagramme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264" y="1543475"/>
            <a:ext cx="5218774" cy="299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31800" y="713075"/>
            <a:ext cx="8375700" cy="8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 dieser Aufgabe beschäftigen Sie sich mit UML Diagrammen. Sie müssen ein UML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Diagramm in Java Quellcode übersetzen sowie umgekehrt.</a:t>
            </a:r>
            <a:endParaRPr>
              <a:solidFill>
                <a:schemeClr val="accent5"/>
              </a:solidFill>
            </a:endParaRPr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lphaLcParenR"/>
            </a:pPr>
            <a:r>
              <a:rPr lang="en">
                <a:solidFill>
                  <a:schemeClr val="accent5"/>
                </a:solidFill>
              </a:rPr>
              <a:t>Übertragen Sie den folgenden Java-Code in ein entsprechendes UML-Diagramm! </a:t>
            </a:r>
            <a:r>
              <a:rPr lang="en">
                <a:solidFill>
                  <a:schemeClr val="accent1"/>
                </a:solidFill>
              </a:rPr>
              <a:t>(5)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1: UML-Diagramme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2388950" y="974450"/>
            <a:ext cx="3070500" cy="40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&lt;&lt;interface&gt;&gt; Storable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921775" y="303950"/>
            <a:ext cx="3070500" cy="40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&lt;&lt;abstract&gt;&gt; StorageDevice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492875" y="2360750"/>
            <a:ext cx="4431000" cy="456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Crate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2388950" y="1381550"/>
            <a:ext cx="3070500" cy="16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921775" y="711050"/>
            <a:ext cx="3070500" cy="621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id : 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content : String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921775" y="1332350"/>
            <a:ext cx="3070500" cy="621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getId() : 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getContent() : String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388950" y="1546550"/>
            <a:ext cx="3070500" cy="40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getDepth() : int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492875" y="3223850"/>
            <a:ext cx="4431000" cy="104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Crate(id: int, content: String, destination: String)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getDestination() : String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+"/>
            </a:pPr>
            <a:r>
              <a:rPr lang="en">
                <a:solidFill>
                  <a:srgbClr val="B7B7B7"/>
                </a:solidFill>
              </a:rPr>
              <a:t>getDepth(): int</a:t>
            </a:r>
            <a:endParaRPr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calculateDepth() : int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492875" y="2816750"/>
            <a:ext cx="4431000" cy="40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~"/>
            </a:pPr>
            <a:r>
              <a:rPr lang="en"/>
              <a:t>d</a:t>
            </a:r>
            <a:r>
              <a:rPr lang="en"/>
              <a:t>estination : String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00" y="2383298"/>
            <a:ext cx="3388775" cy="19453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/>
          <p:nvPr/>
        </p:nvCxnSpPr>
        <p:spPr>
          <a:xfrm flipH="1" rot="5400000">
            <a:off x="3884625" y="1986500"/>
            <a:ext cx="641100" cy="575400"/>
          </a:xfrm>
          <a:prstGeom prst="bentConnector3">
            <a:avLst>
              <a:gd fmla="val 1197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>
            <a:stCxn id="108" idx="0"/>
            <a:endCxn id="111" idx="2"/>
          </p:cNvCxnSpPr>
          <p:nvPr/>
        </p:nvCxnSpPr>
        <p:spPr>
          <a:xfrm rot="-5400000">
            <a:off x="6879225" y="1782800"/>
            <a:ext cx="407100" cy="748800"/>
          </a:xfrm>
          <a:prstGeom prst="bentConnector3">
            <a:avLst>
              <a:gd fmla="val 361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1: UML-Diagramme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31800" y="766575"/>
            <a:ext cx="8375700" cy="28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b) Übertrage folgendes UML-Diagramm in Java-Code. Lass dabei Methodenkörper leer. </a:t>
            </a:r>
            <a:r>
              <a:rPr lang="en">
                <a:solidFill>
                  <a:schemeClr val="accent1"/>
                </a:solidFill>
              </a:rPr>
              <a:t>(5)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875" y="1205000"/>
            <a:ext cx="3144243" cy="360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1: UML-Diagramme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00" y="757825"/>
            <a:ext cx="3039625" cy="34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000" y="806975"/>
            <a:ext cx="5602249" cy="33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lphaLcParenR"/>
            </a:pPr>
            <a:r>
              <a:rPr lang="en">
                <a:solidFill>
                  <a:schemeClr val="accent5"/>
                </a:solidFill>
              </a:rPr>
              <a:t>Terminiert diese Schleife? Wenn ja, geben Sie x und y nach Terminierung an. </a:t>
            </a:r>
            <a:r>
              <a:rPr lang="en">
                <a:solidFill>
                  <a:schemeClr val="accent1"/>
                </a:solidFill>
              </a:rPr>
              <a:t>(2)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50" y="1364149"/>
            <a:ext cx="7533776" cy="24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1085844"/>
            <a:ext cx="29527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4139325" y="2977350"/>
            <a:ext cx="48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=&gt; Schleife terminiert nicht! (auch nicht bei int-Overflow)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4139325" y="795450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5227725" y="795450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6316125" y="795450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7388550" y="795450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terminiert?</a:t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4139325" y="11167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5227725" y="11167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6316125" y="11167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7388550" y="11167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nein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4139325" y="14212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5227725" y="14212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6316125" y="14212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7388550" y="14212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4139325" y="20470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5227725" y="20470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6316125" y="20470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388550" y="20470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4139325" y="2672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5227725" y="2672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6316125" y="2672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7388550" y="2672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4139325" y="1742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5227725" y="1742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6316125" y="1742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88550" y="1742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139325" y="23683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5227725" y="23683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6316125" y="23683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7388550" y="23683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0" y="651225"/>
            <a:ext cx="41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6E00"/>
                </a:solidFill>
              </a:rPr>
              <a:t>a</a:t>
            </a:r>
            <a:r>
              <a:rPr lang="en" sz="1600">
                <a:solidFill>
                  <a:srgbClr val="FA6E00"/>
                </a:solidFill>
              </a:rPr>
              <a:t>)</a:t>
            </a:r>
            <a:endParaRPr sz="1600">
              <a:solidFill>
                <a:srgbClr val="FA6E00"/>
              </a:solidFill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4139325" y="3377550"/>
            <a:ext cx="11538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30</a:t>
            </a:r>
            <a:r>
              <a:rPr lang="en"/>
              <a:t>-1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5227725" y="3377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31</a:t>
            </a:r>
            <a:r>
              <a:rPr lang="en"/>
              <a:t>-2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6316125" y="3377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7388550" y="3377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139325" y="40201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5227725" y="40201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6316125" y="40201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7388550" y="40201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4139325" y="43414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r>
              <a:rPr baseline="30000" lang="en">
                <a:solidFill>
                  <a:schemeClr val="dk1"/>
                </a:solidFill>
              </a:rPr>
              <a:t>31</a:t>
            </a:r>
            <a:endParaRPr baseline="30000"/>
          </a:p>
        </p:txBody>
      </p:sp>
      <p:sp>
        <p:nvSpPr>
          <p:cNvPr id="184" name="Google Shape;184;p23"/>
          <p:cNvSpPr/>
          <p:nvPr/>
        </p:nvSpPr>
        <p:spPr>
          <a:xfrm>
            <a:off x="5227725" y="43414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6316125" y="43414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7388550" y="43414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4139325" y="3698850"/>
            <a:ext cx="11538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30</a:t>
            </a:r>
            <a:endParaRPr baseline="30000"/>
          </a:p>
        </p:txBody>
      </p:sp>
      <p:sp>
        <p:nvSpPr>
          <p:cNvPr id="188" name="Google Shape;188;p23"/>
          <p:cNvSpPr/>
          <p:nvPr/>
        </p:nvSpPr>
        <p:spPr>
          <a:xfrm>
            <a:off x="5227725" y="3698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</a:t>
            </a:r>
            <a:r>
              <a:rPr baseline="30000" lang="en"/>
              <a:t>31</a:t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6316125" y="3698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7388550" y="3698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cxnSp>
        <p:nvCxnSpPr>
          <p:cNvPr id="191" name="Google Shape;191;p23"/>
          <p:cNvCxnSpPr>
            <a:endCxn id="150" idx="1"/>
          </p:cNvCxnSpPr>
          <p:nvPr/>
        </p:nvCxnSpPr>
        <p:spPr>
          <a:xfrm rot="-5400000">
            <a:off x="3049875" y="1864350"/>
            <a:ext cx="1676400" cy="50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3"/>
          <p:cNvCxnSpPr>
            <a:stCxn id="183" idx="1"/>
          </p:cNvCxnSpPr>
          <p:nvPr/>
        </p:nvCxnSpPr>
        <p:spPr>
          <a:xfrm rot="10800000">
            <a:off x="3636825" y="2939700"/>
            <a:ext cx="502500" cy="156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b) 	</a:t>
            </a:r>
            <a:r>
              <a:rPr lang="en">
                <a:solidFill>
                  <a:schemeClr val="accent5"/>
                </a:solidFill>
              </a:rPr>
              <a:t>Terminiert diese Schleife? Wenn ja, geben Sie x und y nach Terminierung an. </a:t>
            </a:r>
            <a:r>
              <a:rPr lang="en">
                <a:solidFill>
                  <a:schemeClr val="accent1"/>
                </a:solidFill>
              </a:rPr>
              <a:t>(2)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63" y="1364150"/>
            <a:ext cx="7533774" cy="24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