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17b195575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117b195575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17b195575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17b195575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17b195575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117b195575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17b19557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17b19557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17b195575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17b195575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17b19557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17b19557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17b19557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17b19557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17b19557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17b19557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17b195575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17b195575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17b195575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17b195575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17b195575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17b195575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6.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chemeClr val="dk1"/>
                </a:solidFill>
                <a:latin typeface="Arial"/>
                <a:ea typeface="Arial"/>
                <a:cs typeface="Arial"/>
                <a:sym typeface="Arial"/>
              </a:rPr>
              <a:t>David Gemen und Andriyan Lapychak | Seite </a:t>
            </a:r>
            <a:fld id="{00000000-1234-1234-1234-123412341234}" type="slidenum">
              <a:rPr b="0" i="0" lang="en"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Programmieren 1 Zusatztutorium</a:t>
            </a:r>
            <a:endParaRPr/>
          </a:p>
        </p:txBody>
      </p:sp>
      <p:sp>
        <p:nvSpPr>
          <p:cNvPr id="85" name="Google Shape;85;p16"/>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t>13 - Klausurvorbereitung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237" name="Google Shape;237;p25"/>
          <p:cNvPicPr preferRelativeResize="0"/>
          <p:nvPr/>
        </p:nvPicPr>
        <p:blipFill>
          <a:blip r:embed="rId3">
            <a:alphaModFix/>
          </a:blip>
          <a:stretch>
            <a:fillRect/>
          </a:stretch>
        </p:blipFill>
        <p:spPr>
          <a:xfrm>
            <a:off x="491450" y="1323525"/>
            <a:ext cx="4054553" cy="1700807"/>
          </a:xfrm>
          <a:prstGeom prst="rect">
            <a:avLst/>
          </a:prstGeom>
          <a:noFill/>
          <a:ln>
            <a:noFill/>
          </a:ln>
        </p:spPr>
      </p:pic>
      <p:pic>
        <p:nvPicPr>
          <p:cNvPr id="238" name="Google Shape;238;p25"/>
          <p:cNvPicPr preferRelativeResize="0"/>
          <p:nvPr/>
        </p:nvPicPr>
        <p:blipFill>
          <a:blip r:embed="rId4">
            <a:alphaModFix/>
          </a:blip>
          <a:stretch>
            <a:fillRect/>
          </a:stretch>
        </p:blipFill>
        <p:spPr>
          <a:xfrm>
            <a:off x="4837197" y="1323526"/>
            <a:ext cx="3910653" cy="2641074"/>
          </a:xfrm>
          <a:prstGeom prst="rect">
            <a:avLst/>
          </a:prstGeom>
          <a:noFill/>
          <a:ln>
            <a:noFill/>
          </a:ln>
        </p:spPr>
      </p:pic>
      <p:sp>
        <p:nvSpPr>
          <p:cNvPr id="239" name="Google Shape;239;p25"/>
          <p:cNvSpPr/>
          <p:nvPr/>
        </p:nvSpPr>
        <p:spPr>
          <a:xfrm>
            <a:off x="608100" y="2274525"/>
            <a:ext cx="16311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4944425" y="2007650"/>
            <a:ext cx="29952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a:off x="4944425" y="2926500"/>
            <a:ext cx="31737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2" name="Google Shape;242;p25"/>
          <p:cNvPicPr preferRelativeResize="0"/>
          <p:nvPr/>
        </p:nvPicPr>
        <p:blipFill>
          <a:blip r:embed="rId5">
            <a:alphaModFix/>
          </a:blip>
          <a:stretch>
            <a:fillRect/>
          </a:stretch>
        </p:blipFill>
        <p:spPr>
          <a:xfrm>
            <a:off x="720400" y="3397825"/>
            <a:ext cx="3703600" cy="946889"/>
          </a:xfrm>
          <a:prstGeom prst="rect">
            <a:avLst/>
          </a:prstGeom>
          <a:noFill/>
          <a:ln>
            <a:noFill/>
          </a:ln>
        </p:spPr>
      </p:pic>
      <p:sp>
        <p:nvSpPr>
          <p:cNvPr id="243" name="Google Shape;243;p25"/>
          <p:cNvSpPr txBox="1"/>
          <p:nvPr/>
        </p:nvSpPr>
        <p:spPr>
          <a:xfrm>
            <a:off x="491450" y="646425"/>
            <a:ext cx="8652600" cy="677100"/>
          </a:xfrm>
          <a:prstGeom prst="rect">
            <a:avLst/>
          </a:prstGeom>
          <a:noFill/>
          <a:ln>
            <a:noFill/>
          </a:ln>
        </p:spPr>
        <p:txBody>
          <a:bodyPr anchorCtr="0" anchor="t" bIns="91425" lIns="91425" spcFirstLastPara="1" rIns="91425" wrap="square" tIns="91425">
            <a:spAutoFit/>
          </a:bodyPr>
          <a:lstStyle/>
          <a:p>
            <a:pPr indent="0" lvl="0" marL="0" rtl="0" algn="l">
              <a:spcBef>
                <a:spcPts val="320"/>
              </a:spcBef>
              <a:spcAft>
                <a:spcPts val="0"/>
              </a:spcAft>
              <a:buNone/>
            </a:pPr>
            <a:r>
              <a:rPr lang="en" sz="1600">
                <a:solidFill>
                  <a:schemeClr val="accent5"/>
                </a:solidFill>
              </a:rPr>
              <a:t>Generieren Sie ein weiteres Array der Länge 9. Finden Sie das größte, kleinste und Median Element des Array und speichern Sie die Werte in entsprechend benannten Variablen. </a:t>
            </a:r>
            <a:r>
              <a:rPr lang="en" sz="1600">
                <a:solidFill>
                  <a:schemeClr val="accent1"/>
                </a:solidFill>
              </a:rPr>
              <a:t>(4)</a:t>
            </a:r>
            <a:endParaRPr/>
          </a:p>
        </p:txBody>
      </p:sp>
      <p:sp>
        <p:nvSpPr>
          <p:cNvPr id="244" name="Google Shape;244;p25"/>
          <p:cNvSpPr txBox="1"/>
          <p:nvPr/>
        </p:nvSpPr>
        <p:spPr>
          <a:xfrm>
            <a:off x="196650" y="661875"/>
            <a:ext cx="3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rPr>
              <a:t>b</a:t>
            </a:r>
            <a:r>
              <a:rPr lang="en">
                <a:solidFill>
                  <a:schemeClr val="accent5"/>
                </a:solidFill>
              </a:rPr>
              <a:t>)</a:t>
            </a:r>
            <a:endParaRPr>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250" name="Google Shape;250;p26"/>
          <p:cNvPicPr preferRelativeResize="0"/>
          <p:nvPr/>
        </p:nvPicPr>
        <p:blipFill>
          <a:blip r:embed="rId3">
            <a:alphaModFix/>
          </a:blip>
          <a:stretch>
            <a:fillRect/>
          </a:stretch>
        </p:blipFill>
        <p:spPr>
          <a:xfrm>
            <a:off x="491450" y="1576875"/>
            <a:ext cx="4054553" cy="1700807"/>
          </a:xfrm>
          <a:prstGeom prst="rect">
            <a:avLst/>
          </a:prstGeom>
          <a:noFill/>
          <a:ln>
            <a:noFill/>
          </a:ln>
        </p:spPr>
      </p:pic>
      <p:pic>
        <p:nvPicPr>
          <p:cNvPr id="251" name="Google Shape;251;p26"/>
          <p:cNvPicPr preferRelativeResize="0"/>
          <p:nvPr/>
        </p:nvPicPr>
        <p:blipFill>
          <a:blip r:embed="rId4">
            <a:alphaModFix/>
          </a:blip>
          <a:stretch>
            <a:fillRect/>
          </a:stretch>
        </p:blipFill>
        <p:spPr>
          <a:xfrm>
            <a:off x="4837197" y="1576876"/>
            <a:ext cx="3910653" cy="2641074"/>
          </a:xfrm>
          <a:prstGeom prst="rect">
            <a:avLst/>
          </a:prstGeom>
          <a:noFill/>
          <a:ln>
            <a:noFill/>
          </a:ln>
        </p:spPr>
      </p:pic>
      <p:sp>
        <p:nvSpPr>
          <p:cNvPr id="252" name="Google Shape;252;p26"/>
          <p:cNvSpPr/>
          <p:nvPr/>
        </p:nvSpPr>
        <p:spPr>
          <a:xfrm>
            <a:off x="608100" y="2527875"/>
            <a:ext cx="16311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a:off x="4944425" y="2261000"/>
            <a:ext cx="29952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a:off x="4944425" y="3179850"/>
            <a:ext cx="31737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4944425" y="3883900"/>
            <a:ext cx="27900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6" name="Google Shape;256;p26"/>
          <p:cNvPicPr preferRelativeResize="0"/>
          <p:nvPr/>
        </p:nvPicPr>
        <p:blipFill>
          <a:blip r:embed="rId5">
            <a:alphaModFix/>
          </a:blip>
          <a:stretch>
            <a:fillRect/>
          </a:stretch>
        </p:blipFill>
        <p:spPr>
          <a:xfrm>
            <a:off x="327125" y="3473400"/>
            <a:ext cx="4218875" cy="854625"/>
          </a:xfrm>
          <a:prstGeom prst="rect">
            <a:avLst/>
          </a:prstGeom>
          <a:noFill/>
          <a:ln>
            <a:noFill/>
          </a:ln>
        </p:spPr>
      </p:pic>
      <p:sp>
        <p:nvSpPr>
          <p:cNvPr id="257" name="Google Shape;257;p26"/>
          <p:cNvSpPr txBox="1"/>
          <p:nvPr/>
        </p:nvSpPr>
        <p:spPr>
          <a:xfrm>
            <a:off x="491450" y="653475"/>
            <a:ext cx="8652600" cy="923400"/>
          </a:xfrm>
          <a:prstGeom prst="rect">
            <a:avLst/>
          </a:prstGeom>
          <a:noFill/>
          <a:ln>
            <a:noFill/>
          </a:ln>
        </p:spPr>
        <p:txBody>
          <a:bodyPr anchorCtr="0" anchor="t" bIns="91425" lIns="91425" spcFirstLastPara="1" rIns="91425" wrap="square" tIns="91425">
            <a:spAutoFit/>
          </a:bodyPr>
          <a:lstStyle/>
          <a:p>
            <a:pPr indent="0" lvl="0" marL="0" rtl="0" algn="l">
              <a:spcBef>
                <a:spcPts val="320"/>
              </a:spcBef>
              <a:spcAft>
                <a:spcPts val="0"/>
              </a:spcAft>
              <a:buNone/>
            </a:pPr>
            <a:r>
              <a:rPr lang="en" sz="1600">
                <a:solidFill>
                  <a:schemeClr val="accent5"/>
                </a:solidFill>
              </a:rPr>
              <a:t>Generieren Sie ein weiteres Array der Länge 9. Berechnen Sie den Durchschnittswert und ermitteln Sie die Differenz zwischen Durchschnittswert und Median. Speichern Sie die Ergebnisse in entsprechend benannten Variablen. </a:t>
            </a:r>
            <a:r>
              <a:rPr lang="en" sz="1600">
                <a:solidFill>
                  <a:schemeClr val="accent1"/>
                </a:solidFill>
              </a:rPr>
              <a:t>(3)</a:t>
            </a:r>
            <a:endParaRPr/>
          </a:p>
        </p:txBody>
      </p:sp>
      <p:sp>
        <p:nvSpPr>
          <p:cNvPr id="258" name="Google Shape;258;p26"/>
          <p:cNvSpPr txBox="1"/>
          <p:nvPr/>
        </p:nvSpPr>
        <p:spPr>
          <a:xfrm>
            <a:off x="196650" y="661875"/>
            <a:ext cx="3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rPr>
              <a:t>c</a:t>
            </a:r>
            <a:r>
              <a:rPr lang="en">
                <a:solidFill>
                  <a:schemeClr val="accent5"/>
                </a:solidFill>
              </a:rPr>
              <a:t>)</a:t>
            </a:r>
            <a:endParaRPr>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6: Programmierung</a:t>
            </a:r>
            <a:endParaRPr/>
          </a:p>
        </p:txBody>
      </p:sp>
      <p:sp>
        <p:nvSpPr>
          <p:cNvPr id="264" name="Google Shape;264;p27"/>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t>Diese Aufgabe ist als </a:t>
            </a:r>
            <a:r>
              <a:rPr b="1" lang="en"/>
              <a:t>Übungsaufgabe</a:t>
            </a:r>
            <a:r>
              <a:rPr lang="en"/>
              <a:t> gedacht.</a:t>
            </a:r>
            <a:endParaRPr/>
          </a:p>
          <a:p>
            <a:pPr indent="0" lvl="0" marL="0" rtl="0" algn="l">
              <a:spcBef>
                <a:spcPts val="320"/>
              </a:spcBef>
              <a:spcAft>
                <a:spcPts val="0"/>
              </a:spcAft>
              <a:buNone/>
            </a:pPr>
            <a:r>
              <a:t/>
            </a:r>
            <a:endParaRPr/>
          </a:p>
          <a:p>
            <a:pPr indent="0" lvl="0" marL="0" rtl="0" algn="l">
              <a:spcBef>
                <a:spcPts val="320"/>
              </a:spcBef>
              <a:spcAft>
                <a:spcPts val="0"/>
              </a:spcAft>
              <a:buNone/>
            </a:pPr>
            <a:r>
              <a:rPr lang="en"/>
              <a:t>Schaut für die genaue Aufgabenstellung bitte auf die Altklausur (siehe Git).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Agenda</a:t>
            </a:r>
            <a:endParaRPr/>
          </a:p>
        </p:txBody>
      </p:sp>
      <p:sp>
        <p:nvSpPr>
          <p:cNvPr id="91" name="Google Shape;91;p17"/>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t>Wir besprechen heute die Klausur vom Sommersemester 2019.</a:t>
            </a:r>
            <a:br>
              <a:rPr lang="en"/>
            </a:br>
            <a:endParaRPr/>
          </a:p>
          <a:p>
            <a:pPr indent="-330200" lvl="0" marL="457200" rtl="0" algn="l">
              <a:spcBef>
                <a:spcPts val="320"/>
              </a:spcBef>
              <a:spcAft>
                <a:spcPts val="0"/>
              </a:spcAft>
              <a:buClr>
                <a:schemeClr val="lt2"/>
              </a:buClr>
              <a:buSzPts val="1600"/>
              <a:buAutoNum type="arabicPeriod"/>
            </a:pPr>
            <a:r>
              <a:rPr lang="en">
                <a:solidFill>
                  <a:schemeClr val="lt2"/>
                </a:solidFill>
              </a:rPr>
              <a:t>Aufgabe 1: UML-Diagramme</a:t>
            </a:r>
            <a:br>
              <a:rPr lang="en">
                <a:solidFill>
                  <a:schemeClr val="lt2"/>
                </a:solidFill>
              </a:rPr>
            </a:br>
            <a:endParaRPr>
              <a:solidFill>
                <a:schemeClr val="lt2"/>
              </a:solidFill>
            </a:endParaRPr>
          </a:p>
          <a:p>
            <a:pPr indent="-330200" lvl="0" marL="457200" rtl="0" algn="l">
              <a:spcBef>
                <a:spcPts val="0"/>
              </a:spcBef>
              <a:spcAft>
                <a:spcPts val="0"/>
              </a:spcAft>
              <a:buClr>
                <a:schemeClr val="lt2"/>
              </a:buClr>
              <a:buSzPts val="1600"/>
              <a:buAutoNum type="arabicPeriod"/>
            </a:pPr>
            <a:r>
              <a:rPr lang="en">
                <a:solidFill>
                  <a:schemeClr val="lt2"/>
                </a:solidFill>
              </a:rPr>
              <a:t>Aufgabe 2: Schleifen</a:t>
            </a:r>
            <a:br>
              <a:rPr lang="en">
                <a:solidFill>
                  <a:schemeClr val="lt2"/>
                </a:solidFill>
              </a:rPr>
            </a:br>
            <a:endParaRPr>
              <a:solidFill>
                <a:schemeClr val="lt2"/>
              </a:solidFill>
            </a:endParaRPr>
          </a:p>
          <a:p>
            <a:pPr indent="-330200" lvl="0" marL="457200" rtl="0" algn="l">
              <a:spcBef>
                <a:spcPts val="0"/>
              </a:spcBef>
              <a:spcAft>
                <a:spcPts val="0"/>
              </a:spcAft>
              <a:buClr>
                <a:schemeClr val="lt2"/>
              </a:buClr>
              <a:buSzPts val="1600"/>
              <a:buAutoNum type="arabicPeriod"/>
            </a:pPr>
            <a:r>
              <a:rPr lang="en">
                <a:solidFill>
                  <a:schemeClr val="lt2"/>
                </a:solidFill>
              </a:rPr>
              <a:t>Aufgabe 3: “Lückentext”</a:t>
            </a:r>
            <a:br>
              <a:rPr lang="en"/>
            </a:br>
            <a:endParaRPr>
              <a:solidFill>
                <a:schemeClr val="dk2"/>
              </a:solidFill>
            </a:endParaRPr>
          </a:p>
          <a:p>
            <a:pPr indent="-330200" lvl="0" marL="457200" rtl="0" algn="l">
              <a:spcBef>
                <a:spcPts val="0"/>
              </a:spcBef>
              <a:spcAft>
                <a:spcPts val="0"/>
              </a:spcAft>
              <a:buClr>
                <a:schemeClr val="dk2"/>
              </a:buClr>
              <a:buSzPts val="1600"/>
              <a:buAutoNum type="arabicPeriod"/>
            </a:pPr>
            <a:r>
              <a:rPr lang="en">
                <a:solidFill>
                  <a:schemeClr val="dk2"/>
                </a:solidFill>
              </a:rPr>
              <a:t>Aufgabe 4: Rekursion</a:t>
            </a:r>
            <a:br>
              <a:rPr lang="en">
                <a:solidFill>
                  <a:schemeClr val="dk2"/>
                </a:solidFill>
              </a:rPr>
            </a:br>
            <a:endParaRPr>
              <a:solidFill>
                <a:schemeClr val="dk2"/>
              </a:solidFill>
            </a:endParaRPr>
          </a:p>
          <a:p>
            <a:pPr indent="-330200" lvl="0" marL="457200" rtl="0" algn="l">
              <a:spcBef>
                <a:spcPts val="0"/>
              </a:spcBef>
              <a:spcAft>
                <a:spcPts val="0"/>
              </a:spcAft>
              <a:buClr>
                <a:schemeClr val="dk2"/>
              </a:buClr>
              <a:buSzPts val="1600"/>
              <a:buAutoNum type="arabicPeriod"/>
            </a:pPr>
            <a:r>
              <a:rPr lang="en">
                <a:solidFill>
                  <a:schemeClr val="dk2"/>
                </a:solidFill>
              </a:rPr>
              <a:t>Aufgabe 5: statische APIs</a:t>
            </a:r>
            <a:br>
              <a:rPr lang="en">
                <a:solidFill>
                  <a:schemeClr val="dk2"/>
                </a:solidFill>
              </a:rPr>
            </a:br>
            <a:endParaRPr>
              <a:solidFill>
                <a:schemeClr val="dk2"/>
              </a:solidFill>
            </a:endParaRPr>
          </a:p>
          <a:p>
            <a:pPr indent="-330200" lvl="0" marL="457200" rtl="0" algn="l">
              <a:spcBef>
                <a:spcPts val="0"/>
              </a:spcBef>
              <a:spcAft>
                <a:spcPts val="0"/>
              </a:spcAft>
              <a:buClr>
                <a:schemeClr val="dk2"/>
              </a:buClr>
              <a:buSzPts val="1600"/>
              <a:buAutoNum type="arabicPeriod"/>
            </a:pPr>
            <a:r>
              <a:rPr lang="en">
                <a:solidFill>
                  <a:schemeClr val="dk2"/>
                </a:solidFill>
              </a:rPr>
              <a:t>Aufgabe 6:  Programmierung</a:t>
            </a:r>
            <a:endParaRPr>
              <a:solidFill>
                <a:schemeClr val="dk2"/>
              </a:solidFill>
            </a:endParaRPr>
          </a:p>
          <a:p>
            <a:pPr indent="0" lvl="0" marL="0" rtl="0" algn="l">
              <a:spcBef>
                <a:spcPts val="320"/>
              </a:spcBef>
              <a:spcAft>
                <a:spcPts val="0"/>
              </a:spcAft>
              <a:buNone/>
            </a:pPr>
            <a:r>
              <a:t/>
            </a:r>
            <a:endParaRPr/>
          </a:p>
        </p:txBody>
      </p:sp>
      <p:sp>
        <p:nvSpPr>
          <p:cNvPr id="92" name="Google Shape;92;p17"/>
          <p:cNvSpPr/>
          <p:nvPr/>
        </p:nvSpPr>
        <p:spPr>
          <a:xfrm>
            <a:off x="3720050" y="2952850"/>
            <a:ext cx="196200" cy="1213200"/>
          </a:xfrm>
          <a:prstGeom prst="rightBrace">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nvSpPr>
        <p:spPr>
          <a:xfrm>
            <a:off x="3978775" y="3359350"/>
            <a:ext cx="110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heute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sp>
        <p:nvSpPr>
          <p:cNvPr id="99" name="Google Shape;99;p18"/>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solidFill>
                  <a:schemeClr val="accent5"/>
                </a:solidFill>
              </a:rPr>
              <a:t>Gegeben sind die folgendenden rekursiven Funktionen:</a:t>
            </a:r>
            <a:endParaRPr>
              <a:solidFill>
                <a:schemeClr val="accent5"/>
              </a:solidFill>
            </a:endParaRPr>
          </a:p>
        </p:txBody>
      </p:sp>
      <p:pic>
        <p:nvPicPr>
          <p:cNvPr id="100" name="Google Shape;100;p18"/>
          <p:cNvPicPr preferRelativeResize="0"/>
          <p:nvPr/>
        </p:nvPicPr>
        <p:blipFill>
          <a:blip r:embed="rId3">
            <a:alphaModFix/>
          </a:blip>
          <a:stretch>
            <a:fillRect/>
          </a:stretch>
        </p:blipFill>
        <p:spPr>
          <a:xfrm>
            <a:off x="1683525" y="1260922"/>
            <a:ext cx="5872250" cy="2860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sp>
        <p:nvSpPr>
          <p:cNvPr id="106" name="Google Shape;106;p19"/>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Clr>
                <a:schemeClr val="accent5"/>
              </a:buClr>
              <a:buSzPts val="1600"/>
              <a:buAutoNum type="alphaLcParenR"/>
            </a:pPr>
            <a:r>
              <a:rPr lang="en">
                <a:solidFill>
                  <a:schemeClr val="accent5"/>
                </a:solidFill>
              </a:rPr>
              <a:t>Terminiert der rekursive Aufruf für f(3)? </a:t>
            </a:r>
            <a:r>
              <a:rPr lang="en">
                <a:solidFill>
                  <a:schemeClr val="accent1"/>
                </a:solidFill>
              </a:rPr>
              <a:t>(1)</a:t>
            </a:r>
            <a:endParaRPr>
              <a:solidFill>
                <a:schemeClr val="accent1"/>
              </a:solidFill>
            </a:endParaRPr>
          </a:p>
          <a:p>
            <a:pPr indent="-330200" lvl="0" marL="457200" rtl="0" algn="l">
              <a:spcBef>
                <a:spcPts val="0"/>
              </a:spcBef>
              <a:spcAft>
                <a:spcPts val="0"/>
              </a:spcAft>
              <a:buClr>
                <a:schemeClr val="accent5"/>
              </a:buClr>
              <a:buSzPts val="1600"/>
              <a:buAutoNum type="alphaLcParenR"/>
            </a:pPr>
            <a:r>
              <a:rPr lang="en">
                <a:solidFill>
                  <a:schemeClr val="accent5"/>
                </a:solidFill>
              </a:rPr>
              <a:t>Welchen Wert liefert der Aufruf f(3)? </a:t>
            </a:r>
            <a:r>
              <a:rPr lang="en">
                <a:solidFill>
                  <a:schemeClr val="accent1"/>
                </a:solidFill>
              </a:rPr>
              <a:t>(1)</a:t>
            </a:r>
            <a:endParaRPr>
              <a:solidFill>
                <a:schemeClr val="accent1"/>
              </a:solidFill>
            </a:endParaRPr>
          </a:p>
          <a:p>
            <a:pPr indent="-330200" lvl="0" marL="457200" rtl="0" algn="l">
              <a:spcBef>
                <a:spcPts val="0"/>
              </a:spcBef>
              <a:spcAft>
                <a:spcPts val="0"/>
              </a:spcAft>
              <a:buClr>
                <a:schemeClr val="accent5"/>
              </a:buClr>
              <a:buSzPts val="1600"/>
              <a:buAutoNum type="alphaLcParenR"/>
            </a:pPr>
            <a:r>
              <a:rPr lang="en">
                <a:solidFill>
                  <a:schemeClr val="accent5"/>
                </a:solidFill>
              </a:rPr>
              <a:t>In welcher Reihenfolge und mit welchen Parametern werden f und g bei dem Aufruf f(3) aufgerufen? Geben Sie entweder eine nummerierte Liste der Aufrufe an oder zeichnen Sie einen Rekursionsbaum, dessen linke Blätter in der Reihenfolge vor den rechten Blättern kommen. </a:t>
            </a:r>
            <a:r>
              <a:rPr lang="en">
                <a:solidFill>
                  <a:schemeClr val="accent1"/>
                </a:solidFill>
              </a:rPr>
              <a:t>(7)</a:t>
            </a:r>
            <a:endParaRPr>
              <a:solidFill>
                <a:schemeClr val="accent1"/>
              </a:solidFill>
            </a:endParaRPr>
          </a:p>
          <a:p>
            <a:pPr indent="-330200" lvl="0" marL="457200" rtl="0" algn="l">
              <a:spcBef>
                <a:spcPts val="0"/>
              </a:spcBef>
              <a:spcAft>
                <a:spcPts val="0"/>
              </a:spcAft>
              <a:buClr>
                <a:schemeClr val="accent5"/>
              </a:buClr>
              <a:buSzPts val="1600"/>
              <a:buAutoNum type="alphaLcParenR"/>
            </a:pPr>
            <a:r>
              <a:rPr lang="en">
                <a:solidFill>
                  <a:schemeClr val="accent5"/>
                </a:solidFill>
              </a:rPr>
              <a:t>Was ist die maximale Rekursionstiefe, dass heißt die maximale Anzahl gleichzeitig aktiver Aufrufe? </a:t>
            </a:r>
            <a:r>
              <a:rPr lang="en">
                <a:solidFill>
                  <a:schemeClr val="accent1"/>
                </a:solidFill>
              </a:rPr>
              <a:t>(1)</a:t>
            </a:r>
            <a:endParaRPr>
              <a:solidFill>
                <a:schemeClr val="accent1"/>
              </a:solidFill>
            </a:endParaRPr>
          </a:p>
          <a:p>
            <a:pPr indent="0" lvl="0" marL="0" rtl="0" algn="l">
              <a:spcBef>
                <a:spcPts val="320"/>
              </a:spcBef>
              <a:spcAft>
                <a:spcPts val="0"/>
              </a:spcAft>
              <a:buNone/>
            </a:pPr>
            <a:r>
              <a:t/>
            </a:r>
            <a:endParaRPr>
              <a:solidFill>
                <a:schemeClr val="accent1"/>
              </a:solidFill>
            </a:endParaRPr>
          </a:p>
          <a:p>
            <a:pPr indent="-317500" lvl="0" marL="457200" rtl="0" algn="l">
              <a:spcBef>
                <a:spcPts val="320"/>
              </a:spcBef>
              <a:spcAft>
                <a:spcPts val="0"/>
              </a:spcAft>
              <a:buClr>
                <a:schemeClr val="accent4"/>
              </a:buClr>
              <a:buSzPts val="1400"/>
              <a:buChar char="⇒"/>
            </a:pPr>
            <a:r>
              <a:rPr lang="en">
                <a:solidFill>
                  <a:schemeClr val="accent4"/>
                </a:solidFill>
              </a:rPr>
              <a:t>Wir wollen können alle 4 Teilaufgaben auf einmal beantworten, denn der Rekursionsbaum liefert Antworten auf jede dieser Fragen</a:t>
            </a:r>
            <a:endParaRPr>
              <a:solidFill>
                <a:schemeClr val="accent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pic>
        <p:nvPicPr>
          <p:cNvPr id="112" name="Google Shape;112;p20"/>
          <p:cNvPicPr preferRelativeResize="0"/>
          <p:nvPr/>
        </p:nvPicPr>
        <p:blipFill>
          <a:blip r:embed="rId3">
            <a:alphaModFix/>
          </a:blip>
          <a:stretch>
            <a:fillRect/>
          </a:stretch>
        </p:blipFill>
        <p:spPr>
          <a:xfrm>
            <a:off x="143475" y="1322585"/>
            <a:ext cx="2442200" cy="2498324"/>
          </a:xfrm>
          <a:prstGeom prst="rect">
            <a:avLst/>
          </a:prstGeom>
          <a:noFill/>
          <a:ln>
            <a:noFill/>
          </a:ln>
        </p:spPr>
      </p:pic>
      <p:sp>
        <p:nvSpPr>
          <p:cNvPr id="113" name="Google Shape;113;p20"/>
          <p:cNvSpPr/>
          <p:nvPr/>
        </p:nvSpPr>
        <p:spPr>
          <a:xfrm>
            <a:off x="5798625" y="892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f(3)</a:t>
            </a:r>
            <a:endParaRPr/>
          </a:p>
        </p:txBody>
      </p:sp>
      <p:sp>
        <p:nvSpPr>
          <p:cNvPr id="114" name="Google Shape;114;p20"/>
          <p:cNvSpPr/>
          <p:nvPr/>
        </p:nvSpPr>
        <p:spPr>
          <a:xfrm>
            <a:off x="5798625" y="1450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g(3)</a:t>
            </a:r>
            <a:endParaRPr/>
          </a:p>
        </p:txBody>
      </p:sp>
      <p:sp>
        <p:nvSpPr>
          <p:cNvPr id="115" name="Google Shape;115;p20"/>
          <p:cNvSpPr/>
          <p:nvPr/>
        </p:nvSpPr>
        <p:spPr>
          <a:xfrm>
            <a:off x="4375038"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f(2)</a:t>
            </a:r>
            <a:endParaRPr/>
          </a:p>
        </p:txBody>
      </p:sp>
      <p:sp>
        <p:nvSpPr>
          <p:cNvPr id="116" name="Google Shape;116;p20"/>
          <p:cNvSpPr/>
          <p:nvPr/>
        </p:nvSpPr>
        <p:spPr>
          <a:xfrm>
            <a:off x="7217400"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17" name="Google Shape;117;p20"/>
          <p:cNvSpPr/>
          <p:nvPr/>
        </p:nvSpPr>
        <p:spPr>
          <a:xfrm>
            <a:off x="4375038"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18" name="Google Shape;118;p20"/>
          <p:cNvSpPr/>
          <p:nvPr/>
        </p:nvSpPr>
        <p:spPr>
          <a:xfrm>
            <a:off x="7217400"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19" name="Google Shape;119;p20"/>
          <p:cNvSpPr/>
          <p:nvPr/>
        </p:nvSpPr>
        <p:spPr>
          <a:xfrm>
            <a:off x="3848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120" name="Google Shape;120;p20"/>
          <p:cNvSpPr/>
          <p:nvPr/>
        </p:nvSpPr>
        <p:spPr>
          <a:xfrm>
            <a:off x="4901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21" name="Google Shape;121;p20"/>
          <p:cNvSpPr/>
          <p:nvPr/>
        </p:nvSpPr>
        <p:spPr>
          <a:xfrm>
            <a:off x="4870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22" name="Google Shape;122;p20"/>
          <p:cNvSpPr/>
          <p:nvPr/>
        </p:nvSpPr>
        <p:spPr>
          <a:xfrm>
            <a:off x="667530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123" name="Google Shape;123;p20"/>
          <p:cNvSpPr/>
          <p:nvPr/>
        </p:nvSpPr>
        <p:spPr>
          <a:xfrm>
            <a:off x="7799675"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24" name="Google Shape;124;p20"/>
          <p:cNvSpPr/>
          <p:nvPr/>
        </p:nvSpPr>
        <p:spPr>
          <a:xfrm>
            <a:off x="7768475"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25" name="Google Shape;125;p20"/>
          <p:cNvSpPr/>
          <p:nvPr/>
        </p:nvSpPr>
        <p:spPr>
          <a:xfrm>
            <a:off x="3817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26" name="Google Shape;126;p20"/>
          <p:cNvSpPr/>
          <p:nvPr/>
        </p:nvSpPr>
        <p:spPr>
          <a:xfrm>
            <a:off x="664410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cxnSp>
        <p:nvCxnSpPr>
          <p:cNvPr id="127" name="Google Shape;127;p20"/>
          <p:cNvCxnSpPr>
            <a:stCxn id="113" idx="2"/>
            <a:endCxn id="114" idx="0"/>
          </p:cNvCxnSpPr>
          <p:nvPr/>
        </p:nvCxnSpPr>
        <p:spPr>
          <a:xfrm flipH="1" rot="-5400000">
            <a:off x="5923275" y="1311500"/>
            <a:ext cx="277800" cy="600"/>
          </a:xfrm>
          <a:prstGeom prst="bentConnector3">
            <a:avLst>
              <a:gd fmla="val 49991" name="adj1"/>
            </a:avLst>
          </a:prstGeom>
          <a:noFill/>
          <a:ln cap="flat" cmpd="sng" w="9525">
            <a:solidFill>
              <a:schemeClr val="dk2"/>
            </a:solidFill>
            <a:prstDash val="solid"/>
            <a:round/>
            <a:headEnd len="med" w="med" type="none"/>
            <a:tailEnd len="med" w="med" type="none"/>
          </a:ln>
        </p:spPr>
      </p:cxnSp>
      <p:cxnSp>
        <p:nvCxnSpPr>
          <p:cNvPr id="128" name="Google Shape;128;p20"/>
          <p:cNvCxnSpPr>
            <a:stCxn id="114" idx="2"/>
            <a:endCxn id="115" idx="0"/>
          </p:cNvCxnSpPr>
          <p:nvPr/>
        </p:nvCxnSpPr>
        <p:spPr>
          <a:xfrm flipH="1">
            <a:off x="4638375" y="1731450"/>
            <a:ext cx="1423500" cy="2778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20"/>
          <p:cNvCxnSpPr>
            <a:stCxn id="114" idx="2"/>
            <a:endCxn id="116" idx="0"/>
          </p:cNvCxnSpPr>
          <p:nvPr/>
        </p:nvCxnSpPr>
        <p:spPr>
          <a:xfrm>
            <a:off x="6061875" y="1731450"/>
            <a:ext cx="1418700" cy="2778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20"/>
          <p:cNvCxnSpPr>
            <a:stCxn id="117" idx="0"/>
            <a:endCxn id="115" idx="2"/>
          </p:cNvCxnSpPr>
          <p:nvPr/>
        </p:nvCxnSpPr>
        <p:spPr>
          <a:xfrm rot="10800000">
            <a:off x="4638288" y="228995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131" name="Google Shape;131;p20"/>
          <p:cNvCxnSpPr>
            <a:stCxn id="117" idx="2"/>
            <a:endCxn id="119" idx="0"/>
          </p:cNvCxnSpPr>
          <p:nvPr/>
        </p:nvCxnSpPr>
        <p:spPr>
          <a:xfrm flipH="1">
            <a:off x="41117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132" name="Google Shape;132;p20"/>
          <p:cNvCxnSpPr>
            <a:stCxn id="117" idx="2"/>
            <a:endCxn id="120" idx="0"/>
          </p:cNvCxnSpPr>
          <p:nvPr/>
        </p:nvCxnSpPr>
        <p:spPr>
          <a:xfrm>
            <a:off x="46382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20"/>
          <p:cNvCxnSpPr>
            <a:stCxn id="119" idx="2"/>
            <a:endCxn id="125" idx="0"/>
          </p:cNvCxnSpPr>
          <p:nvPr/>
        </p:nvCxnSpPr>
        <p:spPr>
          <a:xfrm>
            <a:off x="4111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20"/>
          <p:cNvCxnSpPr>
            <a:stCxn id="120" idx="2"/>
            <a:endCxn id="121" idx="0"/>
          </p:cNvCxnSpPr>
          <p:nvPr/>
        </p:nvCxnSpPr>
        <p:spPr>
          <a:xfrm>
            <a:off x="5164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35" name="Google Shape;135;p20"/>
          <p:cNvCxnSpPr>
            <a:stCxn id="116" idx="2"/>
            <a:endCxn id="118" idx="0"/>
          </p:cNvCxnSpPr>
          <p:nvPr/>
        </p:nvCxnSpPr>
        <p:spPr>
          <a:xfrm>
            <a:off x="7480650" y="229000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136" name="Google Shape;136;p20"/>
          <p:cNvCxnSpPr>
            <a:stCxn id="118" idx="2"/>
            <a:endCxn id="122" idx="0"/>
          </p:cNvCxnSpPr>
          <p:nvPr/>
        </p:nvCxnSpPr>
        <p:spPr>
          <a:xfrm flipH="1">
            <a:off x="6938550" y="2945450"/>
            <a:ext cx="542100" cy="37470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20"/>
          <p:cNvCxnSpPr>
            <a:stCxn id="122" idx="2"/>
            <a:endCxn id="126" idx="0"/>
          </p:cNvCxnSpPr>
          <p:nvPr/>
        </p:nvCxnSpPr>
        <p:spPr>
          <a:xfrm>
            <a:off x="693855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20"/>
          <p:cNvCxnSpPr>
            <a:stCxn id="118" idx="2"/>
            <a:endCxn id="123" idx="0"/>
          </p:cNvCxnSpPr>
          <p:nvPr/>
        </p:nvCxnSpPr>
        <p:spPr>
          <a:xfrm>
            <a:off x="7480650" y="2945450"/>
            <a:ext cx="582300" cy="37470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20"/>
          <p:cNvCxnSpPr>
            <a:stCxn id="123" idx="2"/>
            <a:endCxn id="124" idx="0"/>
          </p:cNvCxnSpPr>
          <p:nvPr/>
        </p:nvCxnSpPr>
        <p:spPr>
          <a:xfrm>
            <a:off x="8062925" y="3600900"/>
            <a:ext cx="0" cy="465000"/>
          </a:xfrm>
          <a:prstGeom prst="straightConnector1">
            <a:avLst/>
          </a:prstGeom>
          <a:noFill/>
          <a:ln cap="flat" cmpd="sng" w="9525">
            <a:solidFill>
              <a:schemeClr val="dk2"/>
            </a:solidFill>
            <a:prstDash val="solid"/>
            <a:round/>
            <a:headEnd len="med" w="med" type="none"/>
            <a:tailEnd len="med" w="med" type="none"/>
          </a:ln>
        </p:spPr>
      </p:cxnSp>
      <p:sp>
        <p:nvSpPr>
          <p:cNvPr id="140" name="Google Shape;140;p20"/>
          <p:cNvSpPr/>
          <p:nvPr/>
        </p:nvSpPr>
        <p:spPr>
          <a:xfrm>
            <a:off x="438912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41" name="Google Shape;141;p20"/>
          <p:cNvSpPr/>
          <p:nvPr/>
        </p:nvSpPr>
        <p:spPr>
          <a:xfrm>
            <a:off x="545925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42" name="Google Shape;142;p20"/>
          <p:cNvSpPr/>
          <p:nvPr/>
        </p:nvSpPr>
        <p:spPr>
          <a:xfrm>
            <a:off x="723300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43" name="Google Shape;143;p20"/>
          <p:cNvSpPr/>
          <p:nvPr/>
        </p:nvSpPr>
        <p:spPr>
          <a:xfrm>
            <a:off x="8357375"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44" name="Google Shape;144;p20"/>
          <p:cNvSpPr/>
          <p:nvPr/>
        </p:nvSpPr>
        <p:spPr>
          <a:xfrm>
            <a:off x="437506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45" name="Google Shape;145;p20"/>
          <p:cNvSpPr/>
          <p:nvPr/>
        </p:nvSpPr>
        <p:spPr>
          <a:xfrm>
            <a:off x="5422392"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46" name="Google Shape;146;p20"/>
          <p:cNvSpPr/>
          <p:nvPr/>
        </p:nvSpPr>
        <p:spPr>
          <a:xfrm>
            <a:off x="4891405"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47" name="Google Shape;147;p20"/>
          <p:cNvSpPr/>
          <p:nvPr/>
        </p:nvSpPr>
        <p:spPr>
          <a:xfrm>
            <a:off x="720180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48" name="Google Shape;148;p20"/>
          <p:cNvSpPr/>
          <p:nvPr/>
        </p:nvSpPr>
        <p:spPr>
          <a:xfrm>
            <a:off x="8326175"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49" name="Google Shape;149;p20"/>
          <p:cNvSpPr/>
          <p:nvPr/>
        </p:nvSpPr>
        <p:spPr>
          <a:xfrm>
            <a:off x="7743900"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50" name="Google Shape;150;p20"/>
          <p:cNvSpPr/>
          <p:nvPr/>
        </p:nvSpPr>
        <p:spPr>
          <a:xfrm>
            <a:off x="4891413"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51" name="Google Shape;151;p20"/>
          <p:cNvSpPr/>
          <p:nvPr/>
        </p:nvSpPr>
        <p:spPr>
          <a:xfrm>
            <a:off x="7743888"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52" name="Google Shape;152;p20"/>
          <p:cNvSpPr/>
          <p:nvPr/>
        </p:nvSpPr>
        <p:spPr>
          <a:xfrm>
            <a:off x="6325113" y="1450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153" name="Google Shape;153;p20"/>
          <p:cNvSpPr/>
          <p:nvPr/>
        </p:nvSpPr>
        <p:spPr>
          <a:xfrm>
            <a:off x="6325113" y="892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sp>
        <p:nvSpPr>
          <p:cNvPr id="159" name="Google Shape;159;p21"/>
          <p:cNvSpPr txBox="1"/>
          <p:nvPr>
            <p:ph idx="1" type="body"/>
          </p:nvPr>
        </p:nvSpPr>
        <p:spPr>
          <a:xfrm>
            <a:off x="431800" y="945000"/>
            <a:ext cx="3386400" cy="3375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Clr>
                <a:schemeClr val="accent4"/>
              </a:buClr>
              <a:buSzPts val="1600"/>
              <a:buAutoNum type="alphaLcParenR"/>
            </a:pPr>
            <a:r>
              <a:rPr lang="en">
                <a:solidFill>
                  <a:schemeClr val="accent4"/>
                </a:solidFill>
              </a:rPr>
              <a:t>Ja</a:t>
            </a:r>
            <a:br>
              <a:rPr lang="en">
                <a:solidFill>
                  <a:schemeClr val="accent4"/>
                </a:solidFill>
              </a:rPr>
            </a:br>
            <a:endParaRPr>
              <a:solidFill>
                <a:schemeClr val="accent4"/>
              </a:solidFill>
            </a:endParaRPr>
          </a:p>
          <a:p>
            <a:pPr indent="-330200" lvl="0" marL="457200" rtl="0" algn="l">
              <a:spcBef>
                <a:spcPts val="0"/>
              </a:spcBef>
              <a:spcAft>
                <a:spcPts val="0"/>
              </a:spcAft>
              <a:buClr>
                <a:schemeClr val="accent4"/>
              </a:buClr>
              <a:buSzPts val="1600"/>
              <a:buAutoNum type="alphaLcParenR"/>
            </a:pPr>
            <a:r>
              <a:rPr lang="en">
                <a:solidFill>
                  <a:schemeClr val="accent4"/>
                </a:solidFill>
              </a:rPr>
              <a:t>f(3) = 6</a:t>
            </a:r>
            <a:br>
              <a:rPr lang="en">
                <a:solidFill>
                  <a:schemeClr val="accent4"/>
                </a:solidFill>
              </a:rPr>
            </a:br>
            <a:endParaRPr>
              <a:solidFill>
                <a:schemeClr val="accent4"/>
              </a:solidFill>
            </a:endParaRPr>
          </a:p>
          <a:p>
            <a:pPr indent="0" lvl="0" marL="0" rtl="0" algn="l">
              <a:spcBef>
                <a:spcPts val="320"/>
              </a:spcBef>
              <a:spcAft>
                <a:spcPts val="0"/>
              </a:spcAft>
              <a:buNone/>
            </a:pPr>
            <a:r>
              <a:rPr lang="en">
                <a:solidFill>
                  <a:schemeClr val="accent4"/>
                </a:solidFill>
              </a:rPr>
              <a:t> d)	Maximale Rekursionstiefe</a:t>
            </a:r>
            <a:endParaRPr>
              <a:solidFill>
                <a:schemeClr val="accent4"/>
              </a:solidFill>
            </a:endParaRPr>
          </a:p>
          <a:p>
            <a:pPr indent="0" lvl="0" marL="0" rtl="0" algn="l">
              <a:spcBef>
                <a:spcPts val="320"/>
              </a:spcBef>
              <a:spcAft>
                <a:spcPts val="0"/>
              </a:spcAft>
              <a:buNone/>
            </a:pPr>
            <a:r>
              <a:rPr lang="en">
                <a:solidFill>
                  <a:schemeClr val="accent4"/>
                </a:solidFill>
              </a:rPr>
              <a:t>	= Höhe des Baumes</a:t>
            </a:r>
            <a:endParaRPr>
              <a:solidFill>
                <a:schemeClr val="accent4"/>
              </a:solidFill>
            </a:endParaRPr>
          </a:p>
          <a:p>
            <a:pPr indent="0" lvl="0" marL="0" rtl="0" algn="l">
              <a:spcBef>
                <a:spcPts val="320"/>
              </a:spcBef>
              <a:spcAft>
                <a:spcPts val="0"/>
              </a:spcAft>
              <a:buNone/>
            </a:pPr>
            <a:r>
              <a:rPr lang="en">
                <a:solidFill>
                  <a:schemeClr val="accent4"/>
                </a:solidFill>
              </a:rPr>
              <a:t>	= 6</a:t>
            </a:r>
            <a:endParaRPr>
              <a:solidFill>
                <a:schemeClr val="accent4"/>
              </a:solidFill>
            </a:endParaRPr>
          </a:p>
        </p:txBody>
      </p:sp>
      <p:sp>
        <p:nvSpPr>
          <p:cNvPr id="160" name="Google Shape;160;p21"/>
          <p:cNvSpPr/>
          <p:nvPr/>
        </p:nvSpPr>
        <p:spPr>
          <a:xfrm>
            <a:off x="5798625" y="892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f(3)</a:t>
            </a:r>
            <a:endParaRPr/>
          </a:p>
        </p:txBody>
      </p:sp>
      <p:sp>
        <p:nvSpPr>
          <p:cNvPr id="161" name="Google Shape;161;p21"/>
          <p:cNvSpPr/>
          <p:nvPr/>
        </p:nvSpPr>
        <p:spPr>
          <a:xfrm>
            <a:off x="5798625" y="1450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g(3)</a:t>
            </a:r>
            <a:endParaRPr/>
          </a:p>
        </p:txBody>
      </p:sp>
      <p:sp>
        <p:nvSpPr>
          <p:cNvPr id="162" name="Google Shape;162;p21"/>
          <p:cNvSpPr/>
          <p:nvPr/>
        </p:nvSpPr>
        <p:spPr>
          <a:xfrm>
            <a:off x="4375038"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f(2)</a:t>
            </a:r>
            <a:endParaRPr/>
          </a:p>
        </p:txBody>
      </p:sp>
      <p:sp>
        <p:nvSpPr>
          <p:cNvPr id="163" name="Google Shape;163;p21"/>
          <p:cNvSpPr/>
          <p:nvPr/>
        </p:nvSpPr>
        <p:spPr>
          <a:xfrm>
            <a:off x="7217400"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64" name="Google Shape;164;p21"/>
          <p:cNvSpPr/>
          <p:nvPr/>
        </p:nvSpPr>
        <p:spPr>
          <a:xfrm>
            <a:off x="4375038"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65" name="Google Shape;165;p21"/>
          <p:cNvSpPr/>
          <p:nvPr/>
        </p:nvSpPr>
        <p:spPr>
          <a:xfrm>
            <a:off x="7217400"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66" name="Google Shape;166;p21"/>
          <p:cNvSpPr/>
          <p:nvPr/>
        </p:nvSpPr>
        <p:spPr>
          <a:xfrm>
            <a:off x="3848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167" name="Google Shape;167;p21"/>
          <p:cNvSpPr/>
          <p:nvPr/>
        </p:nvSpPr>
        <p:spPr>
          <a:xfrm>
            <a:off x="4901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68" name="Google Shape;168;p21"/>
          <p:cNvSpPr/>
          <p:nvPr/>
        </p:nvSpPr>
        <p:spPr>
          <a:xfrm>
            <a:off x="4870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69" name="Google Shape;169;p21"/>
          <p:cNvSpPr/>
          <p:nvPr/>
        </p:nvSpPr>
        <p:spPr>
          <a:xfrm>
            <a:off x="667530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170" name="Google Shape;170;p21"/>
          <p:cNvSpPr/>
          <p:nvPr/>
        </p:nvSpPr>
        <p:spPr>
          <a:xfrm>
            <a:off x="7799675"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71" name="Google Shape;171;p21"/>
          <p:cNvSpPr/>
          <p:nvPr/>
        </p:nvSpPr>
        <p:spPr>
          <a:xfrm>
            <a:off x="7768475"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72" name="Google Shape;172;p21"/>
          <p:cNvSpPr/>
          <p:nvPr/>
        </p:nvSpPr>
        <p:spPr>
          <a:xfrm>
            <a:off x="3817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73" name="Google Shape;173;p21"/>
          <p:cNvSpPr/>
          <p:nvPr/>
        </p:nvSpPr>
        <p:spPr>
          <a:xfrm>
            <a:off x="664410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cxnSp>
        <p:nvCxnSpPr>
          <p:cNvPr id="174" name="Google Shape;174;p21"/>
          <p:cNvCxnSpPr>
            <a:stCxn id="160" idx="2"/>
            <a:endCxn id="161" idx="0"/>
          </p:cNvCxnSpPr>
          <p:nvPr/>
        </p:nvCxnSpPr>
        <p:spPr>
          <a:xfrm flipH="1" rot="-5400000">
            <a:off x="5923275" y="1311500"/>
            <a:ext cx="277800" cy="600"/>
          </a:xfrm>
          <a:prstGeom prst="bentConnector3">
            <a:avLst>
              <a:gd fmla="val 49991" name="adj1"/>
            </a:avLst>
          </a:prstGeom>
          <a:noFill/>
          <a:ln cap="flat" cmpd="sng" w="9525">
            <a:solidFill>
              <a:schemeClr val="dk2"/>
            </a:solidFill>
            <a:prstDash val="solid"/>
            <a:round/>
            <a:headEnd len="med" w="med" type="none"/>
            <a:tailEnd len="med" w="med" type="none"/>
          </a:ln>
        </p:spPr>
      </p:cxnSp>
      <p:cxnSp>
        <p:nvCxnSpPr>
          <p:cNvPr id="175" name="Google Shape;175;p21"/>
          <p:cNvCxnSpPr>
            <a:stCxn id="161" idx="2"/>
            <a:endCxn id="162" idx="0"/>
          </p:cNvCxnSpPr>
          <p:nvPr/>
        </p:nvCxnSpPr>
        <p:spPr>
          <a:xfrm flipH="1">
            <a:off x="4638375" y="1731450"/>
            <a:ext cx="1423500" cy="2778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21"/>
          <p:cNvCxnSpPr>
            <a:stCxn id="161" idx="2"/>
            <a:endCxn id="163" idx="0"/>
          </p:cNvCxnSpPr>
          <p:nvPr/>
        </p:nvCxnSpPr>
        <p:spPr>
          <a:xfrm>
            <a:off x="6061875" y="1731450"/>
            <a:ext cx="1418700" cy="2778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21"/>
          <p:cNvCxnSpPr>
            <a:stCxn id="164" idx="0"/>
            <a:endCxn id="162" idx="2"/>
          </p:cNvCxnSpPr>
          <p:nvPr/>
        </p:nvCxnSpPr>
        <p:spPr>
          <a:xfrm rot="10800000">
            <a:off x="4638288" y="228995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21"/>
          <p:cNvCxnSpPr>
            <a:stCxn id="164" idx="2"/>
            <a:endCxn id="166" idx="0"/>
          </p:cNvCxnSpPr>
          <p:nvPr/>
        </p:nvCxnSpPr>
        <p:spPr>
          <a:xfrm flipH="1">
            <a:off x="41117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21"/>
          <p:cNvCxnSpPr>
            <a:stCxn id="164" idx="2"/>
            <a:endCxn id="167" idx="0"/>
          </p:cNvCxnSpPr>
          <p:nvPr/>
        </p:nvCxnSpPr>
        <p:spPr>
          <a:xfrm>
            <a:off x="46382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21"/>
          <p:cNvCxnSpPr>
            <a:stCxn id="166" idx="2"/>
            <a:endCxn id="172" idx="0"/>
          </p:cNvCxnSpPr>
          <p:nvPr/>
        </p:nvCxnSpPr>
        <p:spPr>
          <a:xfrm>
            <a:off x="4111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21"/>
          <p:cNvCxnSpPr>
            <a:stCxn id="167" idx="2"/>
            <a:endCxn id="168" idx="0"/>
          </p:cNvCxnSpPr>
          <p:nvPr/>
        </p:nvCxnSpPr>
        <p:spPr>
          <a:xfrm>
            <a:off x="5164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21"/>
          <p:cNvCxnSpPr>
            <a:stCxn id="163" idx="2"/>
            <a:endCxn id="165" idx="0"/>
          </p:cNvCxnSpPr>
          <p:nvPr/>
        </p:nvCxnSpPr>
        <p:spPr>
          <a:xfrm>
            <a:off x="7480650" y="229000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21"/>
          <p:cNvCxnSpPr>
            <a:stCxn id="165" idx="2"/>
            <a:endCxn id="169" idx="0"/>
          </p:cNvCxnSpPr>
          <p:nvPr/>
        </p:nvCxnSpPr>
        <p:spPr>
          <a:xfrm flipH="1">
            <a:off x="6938550" y="2945450"/>
            <a:ext cx="542100" cy="3747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21"/>
          <p:cNvCxnSpPr>
            <a:stCxn id="169" idx="2"/>
            <a:endCxn id="173" idx="0"/>
          </p:cNvCxnSpPr>
          <p:nvPr/>
        </p:nvCxnSpPr>
        <p:spPr>
          <a:xfrm>
            <a:off x="693855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21"/>
          <p:cNvCxnSpPr>
            <a:stCxn id="165" idx="2"/>
            <a:endCxn id="170" idx="0"/>
          </p:cNvCxnSpPr>
          <p:nvPr/>
        </p:nvCxnSpPr>
        <p:spPr>
          <a:xfrm>
            <a:off x="7480650" y="2945450"/>
            <a:ext cx="582300" cy="3747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21"/>
          <p:cNvCxnSpPr>
            <a:stCxn id="170" idx="2"/>
            <a:endCxn id="171" idx="0"/>
          </p:cNvCxnSpPr>
          <p:nvPr/>
        </p:nvCxnSpPr>
        <p:spPr>
          <a:xfrm>
            <a:off x="8062925" y="3600900"/>
            <a:ext cx="0" cy="465000"/>
          </a:xfrm>
          <a:prstGeom prst="straightConnector1">
            <a:avLst/>
          </a:prstGeom>
          <a:noFill/>
          <a:ln cap="flat" cmpd="sng" w="9525">
            <a:solidFill>
              <a:schemeClr val="dk2"/>
            </a:solidFill>
            <a:prstDash val="solid"/>
            <a:round/>
            <a:headEnd len="med" w="med" type="none"/>
            <a:tailEnd len="med" w="med" type="none"/>
          </a:ln>
        </p:spPr>
      </p:cxnSp>
      <p:sp>
        <p:nvSpPr>
          <p:cNvPr id="187" name="Google Shape;187;p21"/>
          <p:cNvSpPr/>
          <p:nvPr/>
        </p:nvSpPr>
        <p:spPr>
          <a:xfrm>
            <a:off x="438912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88" name="Google Shape;188;p21"/>
          <p:cNvSpPr/>
          <p:nvPr/>
        </p:nvSpPr>
        <p:spPr>
          <a:xfrm>
            <a:off x="545925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89" name="Google Shape;189;p21"/>
          <p:cNvSpPr/>
          <p:nvPr/>
        </p:nvSpPr>
        <p:spPr>
          <a:xfrm>
            <a:off x="723300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90" name="Google Shape;190;p21"/>
          <p:cNvSpPr/>
          <p:nvPr/>
        </p:nvSpPr>
        <p:spPr>
          <a:xfrm>
            <a:off x="8357375"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91" name="Google Shape;191;p21"/>
          <p:cNvSpPr/>
          <p:nvPr/>
        </p:nvSpPr>
        <p:spPr>
          <a:xfrm>
            <a:off x="437506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92" name="Google Shape;192;p21"/>
          <p:cNvSpPr/>
          <p:nvPr/>
        </p:nvSpPr>
        <p:spPr>
          <a:xfrm>
            <a:off x="5422392"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93" name="Google Shape;193;p21"/>
          <p:cNvSpPr/>
          <p:nvPr/>
        </p:nvSpPr>
        <p:spPr>
          <a:xfrm>
            <a:off x="4891405"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94" name="Google Shape;194;p21"/>
          <p:cNvSpPr/>
          <p:nvPr/>
        </p:nvSpPr>
        <p:spPr>
          <a:xfrm>
            <a:off x="720180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95" name="Google Shape;195;p21"/>
          <p:cNvSpPr/>
          <p:nvPr/>
        </p:nvSpPr>
        <p:spPr>
          <a:xfrm>
            <a:off x="8326175"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96" name="Google Shape;196;p21"/>
          <p:cNvSpPr/>
          <p:nvPr/>
        </p:nvSpPr>
        <p:spPr>
          <a:xfrm>
            <a:off x="7743900"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97" name="Google Shape;197;p21"/>
          <p:cNvSpPr/>
          <p:nvPr/>
        </p:nvSpPr>
        <p:spPr>
          <a:xfrm>
            <a:off x="4891413"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98" name="Google Shape;198;p21"/>
          <p:cNvSpPr/>
          <p:nvPr/>
        </p:nvSpPr>
        <p:spPr>
          <a:xfrm>
            <a:off x="7743888"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99" name="Google Shape;199;p21"/>
          <p:cNvSpPr/>
          <p:nvPr/>
        </p:nvSpPr>
        <p:spPr>
          <a:xfrm>
            <a:off x="6325113" y="1450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00" name="Google Shape;200;p21"/>
          <p:cNvSpPr/>
          <p:nvPr/>
        </p:nvSpPr>
        <p:spPr>
          <a:xfrm>
            <a:off x="6325113" y="892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01" name="Google Shape;201;p21"/>
          <p:cNvSpPr txBox="1"/>
          <p:nvPr/>
        </p:nvSpPr>
        <p:spPr>
          <a:xfrm>
            <a:off x="3818200" y="945000"/>
            <a:ext cx="472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4"/>
                </a:solidFill>
              </a:rPr>
              <a:t>c)</a:t>
            </a:r>
            <a:endParaRPr sz="1600">
              <a:solidFill>
                <a:schemeClr val="accent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sp>
        <p:nvSpPr>
          <p:cNvPr id="207" name="Google Shape;207;p22"/>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100"/>
              <a:buFont typeface="Arial"/>
              <a:buNone/>
            </a:pPr>
            <a:r>
              <a:rPr lang="en">
                <a:solidFill>
                  <a:schemeClr val="accent5"/>
                </a:solidFill>
              </a:rPr>
              <a:t>Im Folgenden wird eine statische API (Application Programming Interface) gegeben, welche ein CustomArray definiert und Methoden zur Generierung und Manipulation bietet. Dieses Array ist kein typisches Java Array.</a:t>
            </a:r>
            <a:endParaRPr>
              <a:solidFill>
                <a:schemeClr val="accent5"/>
              </a:solidFill>
            </a:endParaRPr>
          </a:p>
          <a:p>
            <a:pPr indent="0" lvl="0" marL="0" rtl="0" algn="l">
              <a:spcBef>
                <a:spcPts val="320"/>
              </a:spcBef>
              <a:spcAft>
                <a:spcPts val="0"/>
              </a:spcAft>
              <a:buClr>
                <a:schemeClr val="dk1"/>
              </a:buClr>
              <a:buSzPts val="1100"/>
              <a:buFont typeface="Arial"/>
              <a:buNone/>
            </a:pPr>
            <a:r>
              <a:rPr lang="en">
                <a:solidFill>
                  <a:schemeClr val="accent5"/>
                </a:solidFill>
              </a:rPr>
              <a:t>Nutzen Sie ausschließlich diese API um die gegebenen Probleme zu lösen. Sie dürfen keine weiteren Java Features nutzen (e.g. Schleifen, If, Switch) und lediglich Variablen zum Zwischenspeichern anlegen, sowie die Grundrechenoperationen verwenden.</a:t>
            </a:r>
            <a:endParaRPr>
              <a:solidFill>
                <a:schemeClr val="accent5"/>
              </a:solidFill>
            </a:endParaRPr>
          </a:p>
          <a:p>
            <a:pPr indent="0" lvl="0" marL="0" rtl="0" algn="l">
              <a:spcBef>
                <a:spcPts val="320"/>
              </a:spcBef>
              <a:spcAft>
                <a:spcPts val="0"/>
              </a:spcAft>
              <a:buNone/>
            </a:pPr>
            <a:r>
              <a:rPr lang="en">
                <a:solidFill>
                  <a:schemeClr val="accent5"/>
                </a:solidFill>
              </a:rPr>
              <a:t>Erstellen Sie für jede Teilaufgabe einen eigenen Programmausschnitt. Um den Schreibaufwand zu minimieren, dürfen Sie die Synonyme “AM” (ArrayManipulator) und “CA” (CustomArray) verwenden.</a:t>
            </a:r>
            <a:endParaRPr>
              <a:solidFill>
                <a:schemeClr val="accent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213" name="Google Shape;213;p23"/>
          <p:cNvPicPr preferRelativeResize="0"/>
          <p:nvPr/>
        </p:nvPicPr>
        <p:blipFill>
          <a:blip r:embed="rId3">
            <a:alphaModFix/>
          </a:blip>
          <a:stretch>
            <a:fillRect/>
          </a:stretch>
        </p:blipFill>
        <p:spPr>
          <a:xfrm>
            <a:off x="102550" y="766750"/>
            <a:ext cx="4295501" cy="2102250"/>
          </a:xfrm>
          <a:prstGeom prst="rect">
            <a:avLst/>
          </a:prstGeom>
          <a:noFill/>
          <a:ln>
            <a:noFill/>
          </a:ln>
        </p:spPr>
      </p:pic>
      <p:pic>
        <p:nvPicPr>
          <p:cNvPr id="214" name="Google Shape;214;p23"/>
          <p:cNvPicPr preferRelativeResize="0"/>
          <p:nvPr/>
        </p:nvPicPr>
        <p:blipFill>
          <a:blip r:embed="rId4">
            <a:alphaModFix/>
          </a:blip>
          <a:stretch>
            <a:fillRect/>
          </a:stretch>
        </p:blipFill>
        <p:spPr>
          <a:xfrm>
            <a:off x="4706550" y="766751"/>
            <a:ext cx="4143051" cy="3264450"/>
          </a:xfrm>
          <a:prstGeom prst="rect">
            <a:avLst/>
          </a:prstGeom>
          <a:noFill/>
          <a:ln>
            <a:noFill/>
          </a:ln>
        </p:spPr>
      </p:pic>
      <p:sp>
        <p:nvSpPr>
          <p:cNvPr id="215" name="Google Shape;215;p23"/>
          <p:cNvSpPr/>
          <p:nvPr/>
        </p:nvSpPr>
        <p:spPr>
          <a:xfrm>
            <a:off x="249775" y="1944775"/>
            <a:ext cx="16683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a:off x="249775" y="2470350"/>
            <a:ext cx="9279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a:off x="4800225" y="1623600"/>
            <a:ext cx="31752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a:off x="4836650" y="2761488"/>
            <a:ext cx="33351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p:nvPr/>
        </p:nvSpPr>
        <p:spPr>
          <a:xfrm>
            <a:off x="4836650" y="3654350"/>
            <a:ext cx="29067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225" name="Google Shape;225;p24"/>
          <p:cNvPicPr preferRelativeResize="0"/>
          <p:nvPr/>
        </p:nvPicPr>
        <p:blipFill>
          <a:blip r:embed="rId3">
            <a:alphaModFix/>
          </a:blip>
          <a:stretch>
            <a:fillRect/>
          </a:stretch>
        </p:blipFill>
        <p:spPr>
          <a:xfrm>
            <a:off x="491450" y="1077525"/>
            <a:ext cx="4054553" cy="1700807"/>
          </a:xfrm>
          <a:prstGeom prst="rect">
            <a:avLst/>
          </a:prstGeom>
          <a:noFill/>
          <a:ln>
            <a:noFill/>
          </a:ln>
        </p:spPr>
      </p:pic>
      <p:pic>
        <p:nvPicPr>
          <p:cNvPr id="226" name="Google Shape;226;p24"/>
          <p:cNvPicPr preferRelativeResize="0"/>
          <p:nvPr/>
        </p:nvPicPr>
        <p:blipFill>
          <a:blip r:embed="rId4">
            <a:alphaModFix/>
          </a:blip>
          <a:stretch>
            <a:fillRect/>
          </a:stretch>
        </p:blipFill>
        <p:spPr>
          <a:xfrm>
            <a:off x="4837197" y="1077526"/>
            <a:ext cx="3910653" cy="2641074"/>
          </a:xfrm>
          <a:prstGeom prst="rect">
            <a:avLst/>
          </a:prstGeom>
          <a:noFill/>
          <a:ln>
            <a:noFill/>
          </a:ln>
        </p:spPr>
      </p:pic>
      <p:sp>
        <p:nvSpPr>
          <p:cNvPr id="227" name="Google Shape;227;p24"/>
          <p:cNvSpPr/>
          <p:nvPr/>
        </p:nvSpPr>
        <p:spPr>
          <a:xfrm>
            <a:off x="590250" y="2447825"/>
            <a:ext cx="9978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a:off x="4944425" y="1761650"/>
            <a:ext cx="29952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24"/>
          <p:cNvPicPr preferRelativeResize="0"/>
          <p:nvPr/>
        </p:nvPicPr>
        <p:blipFill>
          <a:blip r:embed="rId5">
            <a:alphaModFix/>
          </a:blip>
          <a:stretch>
            <a:fillRect/>
          </a:stretch>
        </p:blipFill>
        <p:spPr>
          <a:xfrm>
            <a:off x="590250" y="3742625"/>
            <a:ext cx="2733350" cy="350075"/>
          </a:xfrm>
          <a:prstGeom prst="rect">
            <a:avLst/>
          </a:prstGeom>
          <a:noFill/>
          <a:ln>
            <a:noFill/>
          </a:ln>
        </p:spPr>
      </p:pic>
      <p:sp>
        <p:nvSpPr>
          <p:cNvPr id="230" name="Google Shape;230;p24"/>
          <p:cNvSpPr txBox="1"/>
          <p:nvPr/>
        </p:nvSpPr>
        <p:spPr>
          <a:xfrm>
            <a:off x="491450" y="646425"/>
            <a:ext cx="8316000" cy="431100"/>
          </a:xfrm>
          <a:prstGeom prst="rect">
            <a:avLst/>
          </a:prstGeom>
          <a:noFill/>
          <a:ln>
            <a:noFill/>
          </a:ln>
        </p:spPr>
        <p:txBody>
          <a:bodyPr anchorCtr="0" anchor="t" bIns="91425" lIns="91425" spcFirstLastPara="1" rIns="91425" wrap="square" tIns="91425">
            <a:spAutoFit/>
          </a:bodyPr>
          <a:lstStyle/>
          <a:p>
            <a:pPr indent="0" lvl="0" marL="0" rtl="0" algn="l">
              <a:spcBef>
                <a:spcPts val="320"/>
              </a:spcBef>
              <a:spcAft>
                <a:spcPts val="0"/>
              </a:spcAft>
              <a:buNone/>
            </a:pPr>
            <a:r>
              <a:rPr lang="en" sz="1600">
                <a:solidFill>
                  <a:schemeClr val="accent5"/>
                </a:solidFill>
              </a:rPr>
              <a:t>Generieren Sie ein Array der Länge 9 und geben Sie den Inhalt des Array aus. </a:t>
            </a:r>
            <a:r>
              <a:rPr lang="en" sz="1600">
                <a:solidFill>
                  <a:schemeClr val="accent1"/>
                </a:solidFill>
              </a:rPr>
              <a:t>(2)</a:t>
            </a:r>
            <a:endParaRPr/>
          </a:p>
        </p:txBody>
      </p:sp>
      <p:sp>
        <p:nvSpPr>
          <p:cNvPr id="231" name="Google Shape;231;p24"/>
          <p:cNvSpPr txBox="1"/>
          <p:nvPr/>
        </p:nvSpPr>
        <p:spPr>
          <a:xfrm>
            <a:off x="196650" y="661875"/>
            <a:ext cx="3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rPr>
              <a:t>a)</a:t>
            </a:r>
            <a:endParaRPr>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