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86D524-7A75-433B-BB21-1A7C092E9742}">
  <a:tblStyle styleId="{3686D524-7A75-433B-BB21-1A7C092E97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a13c80bf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a13c80bf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a13c80bf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a13c80bf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a13c80bf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a13c80bf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a13c80bf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a13c80bf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13c80bf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13c80bf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a13c80bf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a13c80bf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a13c80bf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a13c80bf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a13c80bf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a13c80bf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ab4983f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ab4983f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a13c80bf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a13c80bf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a13c80bf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a13c80bf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a13c80bf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a13c80bf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03 - Funktionen, Klassen und Pakete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Zugriffsmodifikatoren</a:t>
            </a:r>
            <a:endParaRPr/>
          </a:p>
        </p:txBody>
      </p:sp>
      <p:graphicFrame>
        <p:nvGraphicFramePr>
          <p:cNvPr id="165" name="Google Shape;165;p25"/>
          <p:cNvGraphicFramePr/>
          <p:nvPr/>
        </p:nvGraphicFramePr>
        <p:xfrm>
          <a:off x="952500" y="197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{3686D524-7A75-433B-BB21-1A7C092E9742}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Schlüsselwort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selbe Klasse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selbes Paket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Subklasse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Global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private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/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(ohne)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protected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public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p25"/>
          <p:cNvSpPr txBox="1"/>
          <p:nvPr/>
        </p:nvSpPr>
        <p:spPr>
          <a:xfrm>
            <a:off x="897025" y="847650"/>
            <a:ext cx="729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Zugriffsmodifikatoren von Klassen, Attributen, Klassenvariablen, Funktionen und Methoden geben an, von wo aus auf diese zugegriffen werden können soll.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5. Fragen</a:t>
            </a:r>
            <a:endParaRPr/>
          </a:p>
        </p:txBody>
      </p:sp>
      <p:sp>
        <p:nvSpPr>
          <p:cNvPr id="172" name="Google Shape;172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600"/>
              <a:t>Fragen</a:t>
            </a:r>
            <a:endParaRPr sz="3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78" name="Google Shape;178;p2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/>
              <a:t>Alternative 1: Palindrom-Detektor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Es soll dem Programm ein String, entweder über Kommandozeilenparameter oder über die Scanner-Klasse übergeben werden können.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Das Programm soll dann testen, ob der String ein Palindrom ist und dementsprechend eine Kommandozeilenausgabe machen.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Dazu soll eine weitere Klasse mit einer Palindrom-Test-Funktion geschrieben werden, die hierfür genutzt wird (analog zum showcase).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Hinweis: Palindrome sind Zeichenketten, die sich von vorne und von hinter gleich lesen (Beispiel: "anna" ist rückwärts gelesen auch "anna")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Tipp: mit &lt;String&gt;.charAt(index) kann man auf das Zeichen an einer bestimmten Stelle eines Strings zugreifen. ( =&gt; “asd”.charAt(1) ⇒ ‘d’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Optional: Umgehen von Case Sensitivität ("Anna" soll auch als Palindrom erkannt werden)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84" name="Google Shape;184;p2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/>
              <a:t>Alternative 2: Primzahl-Detektor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Es soll dem Programm eine Zahl, entweder über Kommandozeilenparameter oder über die Scanner-Klasse übergeben werden können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Das Programm soll sich dann den Kommandozeilenparameter nehmen, testen, ob es eine Primzahl ist, und dementsprechend eine Kommandozeilenausgabe machen.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Das Testen der Primzahl soll eine Funktion einer weiteren von dir geschriebenen Klasse übernehmen </a:t>
            </a:r>
            <a:r>
              <a:rPr lang="de"/>
              <a:t>(analog zum showcase)</a:t>
            </a:r>
            <a:r>
              <a:rPr lang="de"/>
              <a:t>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Hinweis: Primzahlen sind Zahlen, die nur durch 1 und sich selber restlos teilbar sind. 0 und 1 sind keine Primzahlen. Negative Zahlen sind per Definition keine Primzahlen.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Hinweis: Der Rest einer Division lässt sich mit dem Modulo (%) Operator berechnen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Funktionen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Klassen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Pakete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Zugriffsmodifikatoren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Übungsaufgaben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In Java kann man eigene Funktionen definieren und nutzen.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Funktionen sind abgegrenzte, aufrufbare Programmabschnitte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Vorteile sind unter anderem Übersichtlichkeit und Wiederverwendbarkeit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Funktionen können Parameter und einen Rückgabewert haben.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Rückgabetyp, falls die Funktion nichts zurückgeben soll: void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Die main-Funktion ist auch eine Funktion, die vom Java Interpreter aufgerufen wird.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Funktionen können wiederum andere Funktionen aufrufen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425" y="891450"/>
            <a:ext cx="3906137" cy="355104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255125" y="946400"/>
            <a:ext cx="12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Rückgabetyp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7333475" y="1999775"/>
            <a:ext cx="13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Parameter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7130950" y="962875"/>
            <a:ext cx="16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Funktionsname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39050" y="2798075"/>
            <a:ext cx="162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Rückgabe (muss vom Typ dem Rückgabetyp entsprechen)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1600650" y="570453"/>
            <a:ext cx="1991575" cy="614600"/>
          </a:xfrm>
          <a:custGeom>
            <a:rect b="b" l="l" r="r" t="t"/>
            <a:pathLst>
              <a:path extrusionOk="0" h="24584" w="79663">
                <a:moveTo>
                  <a:pt x="0" y="24584"/>
                </a:moveTo>
                <a:cubicBezTo>
                  <a:pt x="12570" y="13589"/>
                  <a:pt x="27210" y="2295"/>
                  <a:pt x="43782" y="225"/>
                </a:cubicBezTo>
                <a:cubicBezTo>
                  <a:pt x="56462" y="-1359"/>
                  <a:pt x="68232" y="8010"/>
                  <a:pt x="79663" y="1372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9" name="Google Shape;109;p19"/>
          <p:cNvSpPr/>
          <p:nvPr/>
        </p:nvSpPr>
        <p:spPr>
          <a:xfrm>
            <a:off x="4291725" y="343079"/>
            <a:ext cx="3374150" cy="660925"/>
          </a:xfrm>
          <a:custGeom>
            <a:rect b="b" l="l" r="r" t="t"/>
            <a:pathLst>
              <a:path extrusionOk="0" h="26437" w="134966">
                <a:moveTo>
                  <a:pt x="134966" y="26437"/>
                </a:moveTo>
                <a:cubicBezTo>
                  <a:pt x="120263" y="22048"/>
                  <a:pt x="69239" y="926"/>
                  <a:pt x="46745" y="103"/>
                </a:cubicBezTo>
                <a:cubicBezTo>
                  <a:pt x="24251" y="-720"/>
                  <a:pt x="7791" y="17934"/>
                  <a:pt x="0" y="2150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0" name="Google Shape;110;p19"/>
          <p:cNvSpPr/>
          <p:nvPr/>
        </p:nvSpPr>
        <p:spPr>
          <a:xfrm>
            <a:off x="5390400" y="1086300"/>
            <a:ext cx="1888721" cy="1125857"/>
          </a:xfrm>
          <a:custGeom>
            <a:rect b="b" l="l" r="r" t="t"/>
            <a:pathLst>
              <a:path extrusionOk="0" h="40755" w="75383">
                <a:moveTo>
                  <a:pt x="75383" y="39831"/>
                </a:moveTo>
                <a:cubicBezTo>
                  <a:pt x="73847" y="39776"/>
                  <a:pt x="74889" y="42026"/>
                  <a:pt x="66166" y="39502"/>
                </a:cubicBezTo>
                <a:cubicBezTo>
                  <a:pt x="57443" y="36978"/>
                  <a:pt x="34071" y="31272"/>
                  <a:pt x="23043" y="24688"/>
                </a:cubicBezTo>
                <a:cubicBezTo>
                  <a:pt x="12015" y="18104"/>
                  <a:pt x="3841" y="4115"/>
                  <a:pt x="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1" name="Google Shape;111;p19"/>
          <p:cNvSpPr/>
          <p:nvPr/>
        </p:nvSpPr>
        <p:spPr>
          <a:xfrm>
            <a:off x="1477225" y="2341125"/>
            <a:ext cx="1637675" cy="531021"/>
          </a:xfrm>
          <a:custGeom>
            <a:rect b="b" l="l" r="r" t="t"/>
            <a:pathLst>
              <a:path extrusionOk="0" h="23701" w="65507">
                <a:moveTo>
                  <a:pt x="0" y="23701"/>
                </a:moveTo>
                <a:cubicBezTo>
                  <a:pt x="3840" y="20354"/>
                  <a:pt x="12124" y="7571"/>
                  <a:pt x="23042" y="3621"/>
                </a:cubicBezTo>
                <a:cubicBezTo>
                  <a:pt x="33960" y="-329"/>
                  <a:pt x="58430" y="604"/>
                  <a:pt x="65507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2" name="Google Shape;112;p19"/>
          <p:cNvSpPr/>
          <p:nvPr/>
        </p:nvSpPr>
        <p:spPr>
          <a:xfrm>
            <a:off x="1781700" y="3686850"/>
            <a:ext cx="999870" cy="444402"/>
          </a:xfrm>
          <a:custGeom>
            <a:rect b="b" l="l" r="r" t="t"/>
            <a:pathLst>
              <a:path extrusionOk="0" h="10205" w="45428">
                <a:moveTo>
                  <a:pt x="0" y="0"/>
                </a:moveTo>
                <a:cubicBezTo>
                  <a:pt x="7571" y="1701"/>
                  <a:pt x="37857" y="8504"/>
                  <a:pt x="45428" y="10205"/>
                </a:cubicBezTo>
              </a:path>
            </a:pathLst>
          </a:cu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18" name="Google Shape;118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Funktionen lassen sich dann von überall aufrufen, wo die Funktionen sichtbar sind (dazu später mehr).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Dabei kann man (muss man aber nicht) den Rückgabewert der Funktion in einer Variable des gleichen Typs speichern und übergibt der Funktion die passenden Parameter.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Die Parameter können Literale, aber auch Variablen vom passenden Typ sein.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425" y="1515905"/>
            <a:ext cx="5115149" cy="6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</a:t>
            </a:r>
            <a:r>
              <a:rPr lang="de"/>
              <a:t>Funktionen</a:t>
            </a:r>
            <a:endParaRPr/>
          </a:p>
        </p:txBody>
      </p:sp>
      <p:sp>
        <p:nvSpPr>
          <p:cNvPr id="125" name="Google Shape;125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Funktionen werden bei Aufruf bis zum Ende oder bis zum return-Statement ausgeführt, danach wird zurückgesprungen und an der gleichen Stelle weitergemacht, an der die Funktion aufgerufen wurde.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625" y="1648550"/>
            <a:ext cx="3065900" cy="27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375" y="2040751"/>
            <a:ext cx="3891743" cy="53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1"/>
          <p:cNvCxnSpPr/>
          <p:nvPr/>
        </p:nvCxnSpPr>
        <p:spPr>
          <a:xfrm flipH="1" rot="10800000">
            <a:off x="2343575" y="1719925"/>
            <a:ext cx="3357600" cy="5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1"/>
          <p:cNvSpPr/>
          <p:nvPr/>
        </p:nvSpPr>
        <p:spPr>
          <a:xfrm>
            <a:off x="1217975" y="2197300"/>
            <a:ext cx="1125600" cy="9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431800" y="2197300"/>
            <a:ext cx="654600" cy="9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271575" y="2353675"/>
            <a:ext cx="5806353" cy="1949409"/>
          </a:xfrm>
          <a:custGeom>
            <a:rect b="b" l="l" r="r" t="t"/>
            <a:pathLst>
              <a:path extrusionOk="0" h="22504" w="238920">
                <a:moveTo>
                  <a:pt x="238920" y="19422"/>
                </a:moveTo>
                <a:cubicBezTo>
                  <a:pt x="202655" y="19751"/>
                  <a:pt x="60063" y="24634"/>
                  <a:pt x="21329" y="21397"/>
                </a:cubicBezTo>
                <a:cubicBezTo>
                  <a:pt x="-17405" y="18160"/>
                  <a:pt x="8985" y="3566"/>
                  <a:pt x="6516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2" name="Google Shape;132;p21"/>
          <p:cNvSpPr/>
          <p:nvPr/>
        </p:nvSpPr>
        <p:spPr>
          <a:xfrm>
            <a:off x="62710" y="2277775"/>
            <a:ext cx="6178575" cy="534500"/>
          </a:xfrm>
          <a:custGeom>
            <a:rect b="b" l="l" r="r" t="t"/>
            <a:pathLst>
              <a:path extrusionOk="0" h="21380" w="247143">
                <a:moveTo>
                  <a:pt x="247143" y="21380"/>
                </a:moveTo>
                <a:cubicBezTo>
                  <a:pt x="209153" y="20777"/>
                  <a:pt x="58397" y="21325"/>
                  <a:pt x="19201" y="17762"/>
                </a:cubicBezTo>
                <a:cubicBezTo>
                  <a:pt x="-19995" y="14199"/>
                  <a:pt x="13171" y="2960"/>
                  <a:pt x="11965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3" name="Google Shape;133;p21"/>
          <p:cNvSpPr txBox="1"/>
          <p:nvPr/>
        </p:nvSpPr>
        <p:spPr>
          <a:xfrm>
            <a:off x="4572000" y="177497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</a:rPr>
              <a:t>1.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4485925" y="247007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</a:rPr>
              <a:t>2</a:t>
            </a:r>
            <a:r>
              <a:rPr lang="de">
                <a:solidFill>
                  <a:srgbClr val="FF0000"/>
                </a:solidFill>
              </a:rPr>
              <a:t>. a)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3857125" y="384532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</a:rPr>
              <a:t>2</a:t>
            </a:r>
            <a:r>
              <a:rPr lang="de">
                <a:solidFill>
                  <a:srgbClr val="FF0000"/>
                </a:solidFill>
              </a:rPr>
              <a:t>. b)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Klassen</a:t>
            </a:r>
            <a:endParaRPr/>
          </a:p>
        </p:txBody>
      </p:sp>
      <p:sp>
        <p:nvSpPr>
          <p:cNvPr id="141" name="Google Shape;141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In Java besteht die Möglichkeit, eigene Klassen zu schreiben. Dafür bekommt (in der Regel, Ausnahme s.u.) jede Klasse eine eigene Datei. Die Klasse muss den gleichen Namen wie die .java-Datei tragen.</a:t>
            </a:r>
            <a:endParaRPr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br>
              <a:rPr lang="de"/>
            </a:br>
            <a:br>
              <a:rPr lang="de"/>
            </a:br>
            <a:br>
              <a:rPr lang="de"/>
            </a:b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Klassen können eigene Funktionen, Methoden und Attribute haben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Klassen aus dem selben package können direkt, Klassen außerhalb des packages über das import-Statement eingebunden und dann genutzt werden.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238" y="1551750"/>
            <a:ext cx="3031525" cy="8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46672"/>
            <a:ext cx="8839200" cy="305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3375" y="4056022"/>
            <a:ext cx="4817246" cy="3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Klassen: Überblick über den Showcase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766744"/>
            <a:ext cx="3865529" cy="422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451" y="766749"/>
            <a:ext cx="3944050" cy="21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Pakete</a:t>
            </a:r>
            <a:endParaRPr/>
          </a:p>
        </p:txBody>
      </p:sp>
      <p:sp>
        <p:nvSpPr>
          <p:cNvPr id="157" name="Google Shape;157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Java-Klassen kann man in sog. packages aufteilen. Dabei sollte (der Compiler erzwingt es aber nicht) die package-Bezeichnung dem physischen Speicherort entsprechen.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Ist z.B. folgende Projektstruktur gegeben: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Dann hat die Klasse Fibonacci folgendes package statement: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649" y="1361975"/>
            <a:ext cx="2003850" cy="20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675" y="3978722"/>
            <a:ext cx="5864651" cy="2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