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743ff198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743ff198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43ff198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43ff198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743ff198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743ff198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743ff198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743ff198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43ff198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43ff198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43ff198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43ff198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3ff198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3ff198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743ff198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743ff198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43ff19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43ff19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482d4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6482d4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743ff198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743ff198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02 - Arrays, Schleifen und Parametrisierung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de"/>
              <a:t>3. Parametrisierung von Programmen</a:t>
            </a:r>
            <a:endParaRPr/>
          </a:p>
        </p:txBody>
      </p:sp>
      <p:sp>
        <p:nvSpPr>
          <p:cNvPr id="162" name="Google Shape;162;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Scanner-Klasse</a:t>
            </a:r>
            <a:endParaRPr/>
          </a:p>
          <a:p>
            <a:pPr indent="-330200" lvl="1" marL="914400" rtl="0" algn="l">
              <a:spcBef>
                <a:spcPts val="0"/>
              </a:spcBef>
              <a:spcAft>
                <a:spcPts val="0"/>
              </a:spcAft>
              <a:buSzPts val="1600"/>
              <a:buChar char="-"/>
            </a:pPr>
            <a:r>
              <a:rPr lang="de"/>
              <a:t>Parameter können auch zur Laufzeit des Programms vom Benutzer angefragt werden.</a:t>
            </a:r>
            <a:endParaRPr/>
          </a:p>
          <a:p>
            <a:pPr indent="-330200" lvl="1" marL="914400" rtl="0" algn="l">
              <a:spcBef>
                <a:spcPts val="0"/>
              </a:spcBef>
              <a:spcAft>
                <a:spcPts val="0"/>
              </a:spcAft>
              <a:buSzPts val="1600"/>
              <a:buChar char="-"/>
            </a:pPr>
            <a:r>
              <a:rPr lang="de"/>
              <a:t>Dazu gibt es die Scanner-Klasse, die wie folgt verwendet wird</a:t>
            </a:r>
            <a:br>
              <a:rPr lang="de"/>
            </a:br>
            <a:br>
              <a:rPr lang="de"/>
            </a:br>
            <a:br>
              <a:rPr lang="de"/>
            </a:br>
            <a:br>
              <a:rPr lang="de"/>
            </a:br>
            <a:br>
              <a:rPr lang="de"/>
            </a:br>
            <a:endParaRPr/>
          </a:p>
          <a:p>
            <a:pPr indent="-330200" lvl="1" marL="914400" rtl="0" algn="l">
              <a:spcBef>
                <a:spcPts val="0"/>
              </a:spcBef>
              <a:spcAft>
                <a:spcPts val="0"/>
              </a:spcAft>
              <a:buSzPts val="1600"/>
              <a:buChar char="-"/>
            </a:pPr>
            <a:r>
              <a:rPr lang="de"/>
              <a:t>Das Programm stoppt beim Aufruf von scanner.next() und wartet auf eine Eingabe auf der Kommandozeile. Das ist ein beliebiger String, der mit der Enter-Taste bestätigt wird</a:t>
            </a:r>
            <a:endParaRPr/>
          </a:p>
        </p:txBody>
      </p:sp>
      <p:pic>
        <p:nvPicPr>
          <p:cNvPr id="163" name="Google Shape;163;p25"/>
          <p:cNvPicPr preferRelativeResize="0"/>
          <p:nvPr/>
        </p:nvPicPr>
        <p:blipFill>
          <a:blip r:embed="rId3">
            <a:alphaModFix/>
          </a:blip>
          <a:stretch>
            <a:fillRect/>
          </a:stretch>
        </p:blipFill>
        <p:spPr>
          <a:xfrm>
            <a:off x="2367888" y="2051450"/>
            <a:ext cx="4408225" cy="75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9" name="Google Shape;169;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a:t>
            </a:r>
            <a:endParaRPr/>
          </a:p>
        </p:txBody>
      </p:sp>
      <p:sp>
        <p:nvSpPr>
          <p:cNvPr id="175" name="Google Shape;175;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400"/>
              <a:t>Wir wollen heute eine kleine “Datenbankabfrage” programmieren. Das Ganze soll wie folgt aussehen:</a:t>
            </a:r>
            <a:endParaRPr sz="1400"/>
          </a:p>
          <a:p>
            <a:pPr indent="-304800" lvl="0" marL="457200" rtl="0" algn="l">
              <a:spcBef>
                <a:spcPts val="320"/>
              </a:spcBef>
              <a:spcAft>
                <a:spcPts val="0"/>
              </a:spcAft>
              <a:buSzPts val="1200"/>
              <a:buChar char="●"/>
            </a:pPr>
            <a:r>
              <a:rPr lang="de" sz="1400"/>
              <a:t>Initial übergibt man dem Programm eine Reihe von Namen als Kommandozeilenparameter, die dann in einem Array gespeichert werden.</a:t>
            </a:r>
            <a:endParaRPr sz="1400"/>
          </a:p>
          <a:p>
            <a:pPr indent="-304800" lvl="0" marL="457200" rtl="0" algn="l">
              <a:spcBef>
                <a:spcPts val="0"/>
              </a:spcBef>
              <a:spcAft>
                <a:spcPts val="0"/>
              </a:spcAft>
              <a:buSzPts val="1200"/>
              <a:buChar char="●"/>
            </a:pPr>
            <a:r>
              <a:rPr lang="de" sz="1400"/>
              <a:t>Das Programm soll dann als “ewige Schleife” folgenden Code ausführen:</a:t>
            </a:r>
            <a:endParaRPr sz="1400"/>
          </a:p>
          <a:p>
            <a:pPr indent="-304800" lvl="1" marL="914400" rtl="0" algn="l">
              <a:spcBef>
                <a:spcPts val="0"/>
              </a:spcBef>
              <a:spcAft>
                <a:spcPts val="0"/>
              </a:spcAft>
              <a:buSzPts val="1200"/>
              <a:buFont typeface="Arial"/>
              <a:buChar char="-"/>
            </a:pPr>
            <a:r>
              <a:rPr lang="de" sz="1400"/>
              <a:t>Einen Namen als Parameter mit der Scanner-Klasse entgegennehmen.</a:t>
            </a:r>
            <a:endParaRPr sz="1400"/>
          </a:p>
          <a:p>
            <a:pPr indent="-304800" lvl="1" marL="914400" rtl="0" algn="l">
              <a:spcBef>
                <a:spcPts val="0"/>
              </a:spcBef>
              <a:spcAft>
                <a:spcPts val="0"/>
              </a:spcAft>
              <a:buSzPts val="1200"/>
              <a:buFont typeface="Arial"/>
              <a:buChar char="-"/>
            </a:pPr>
            <a:r>
              <a:rPr lang="de" sz="1400"/>
              <a:t>Ausgeben, ob der Name sich in dem Name-Array befindet.</a:t>
            </a:r>
            <a:endParaRPr sz="1400"/>
          </a:p>
          <a:p>
            <a:pPr indent="-304800" lvl="1" marL="914400" rtl="0" algn="l">
              <a:spcBef>
                <a:spcPts val="0"/>
              </a:spcBef>
              <a:spcAft>
                <a:spcPts val="0"/>
              </a:spcAft>
              <a:buSzPts val="1200"/>
              <a:buFont typeface="Arial"/>
              <a:buChar char="-"/>
            </a:pPr>
            <a:r>
              <a:rPr lang="de" sz="1400"/>
              <a:t>Das Programm soll erst enden, wenn der Nutzer als Namen-Parameter den String “quit” übergibt, ansonsten immer nach dem nächsten Namen fragen.</a:t>
            </a:r>
            <a:endParaRPr sz="1400"/>
          </a:p>
          <a:p>
            <a:pPr indent="-304800" lvl="0" marL="457200" rtl="0" algn="l">
              <a:spcBef>
                <a:spcPts val="0"/>
              </a:spcBef>
              <a:spcAft>
                <a:spcPts val="0"/>
              </a:spcAft>
              <a:buSzPts val="1200"/>
              <a:buChar char="●"/>
            </a:pPr>
            <a:r>
              <a:rPr lang="de" sz="1400"/>
              <a:t>Hinweis: Strings lassen sich nicht sinnvoll mit dem == Operator vergleichen (kommen wir später noch zu, wenn dich der Hintergrund jetzt interessiert, frag uns gerne). Strings vergleicht man mit der equals-Methode (“string1.equals(string2)” anstatt “string1 == string2”) </a:t>
            </a:r>
            <a:endParaRPr sz="1400"/>
          </a:p>
          <a:p>
            <a:pPr indent="-304800" lvl="0" marL="457200" rtl="0" algn="l">
              <a:spcBef>
                <a:spcPts val="0"/>
              </a:spcBef>
              <a:spcAft>
                <a:spcPts val="0"/>
              </a:spcAft>
              <a:buSzPts val="1200"/>
              <a:buChar char="●"/>
            </a:pPr>
            <a:r>
              <a:rPr lang="de" sz="1400"/>
              <a:t>optional: </a:t>
            </a:r>
            <a:r>
              <a:rPr lang="de" sz="1400"/>
              <a:t>Falls der übergebene Name sich nicht in dem Array befindet soll der Name zum Datensatz hinzugefügt werden (Vorsicht: Arrays haben eine fixe Länge, also musst du hier etwas überlegen. Frag uns gerne, wenn du hier nicht weiterkommst.)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23850" lvl="0" marL="457200" rtl="0" algn="l">
              <a:spcBef>
                <a:spcPts val="320"/>
              </a:spcBef>
              <a:spcAft>
                <a:spcPts val="0"/>
              </a:spcAft>
              <a:buClr>
                <a:schemeClr val="dk1"/>
              </a:buClr>
              <a:buSzPts val="1500"/>
              <a:buAutoNum type="arabicPeriod"/>
            </a:pPr>
            <a:r>
              <a:rPr lang="de" sz="1500"/>
              <a:t>Arrays</a:t>
            </a:r>
            <a:endParaRPr sz="1500"/>
          </a:p>
          <a:p>
            <a:pPr indent="-323850" lvl="1" marL="914400" rtl="0" algn="l">
              <a:spcBef>
                <a:spcPts val="0"/>
              </a:spcBef>
              <a:spcAft>
                <a:spcPts val="0"/>
              </a:spcAft>
              <a:buClr>
                <a:schemeClr val="dk1"/>
              </a:buClr>
              <a:buSzPts val="1500"/>
              <a:buAutoNum type="arabicPeriod"/>
            </a:pPr>
            <a:r>
              <a:rPr lang="de" sz="1500"/>
              <a:t>Deklaration</a:t>
            </a:r>
            <a:endParaRPr sz="1500"/>
          </a:p>
          <a:p>
            <a:pPr indent="-323850" lvl="1" marL="914400" rtl="0" algn="l">
              <a:spcBef>
                <a:spcPts val="0"/>
              </a:spcBef>
              <a:spcAft>
                <a:spcPts val="0"/>
              </a:spcAft>
              <a:buClr>
                <a:schemeClr val="dk1"/>
              </a:buClr>
              <a:buSzPts val="1500"/>
              <a:buAutoNum type="arabicPeriod"/>
            </a:pPr>
            <a:r>
              <a:rPr lang="de" sz="1500"/>
              <a:t>Nutzung</a:t>
            </a:r>
            <a:endParaRPr sz="1500"/>
          </a:p>
          <a:p>
            <a:pPr indent="-323850" lvl="1" marL="914400" rtl="0" algn="l">
              <a:spcBef>
                <a:spcPts val="0"/>
              </a:spcBef>
              <a:spcAft>
                <a:spcPts val="0"/>
              </a:spcAft>
              <a:buSzPts val="1500"/>
              <a:buAutoNum type="arabicPeriod"/>
            </a:pPr>
            <a:r>
              <a:rPr lang="de" sz="1500"/>
              <a:t>Mehrdimensionale Arrays</a:t>
            </a:r>
            <a:br>
              <a:rPr lang="de" sz="1500"/>
            </a:br>
            <a:endParaRPr sz="1500"/>
          </a:p>
          <a:p>
            <a:pPr indent="-323850" lvl="0" marL="457200" rtl="0" algn="l">
              <a:spcBef>
                <a:spcPts val="0"/>
              </a:spcBef>
              <a:spcAft>
                <a:spcPts val="0"/>
              </a:spcAft>
              <a:buClr>
                <a:schemeClr val="dk1"/>
              </a:buClr>
              <a:buSzPts val="1500"/>
              <a:buAutoNum type="arabicPeriod"/>
            </a:pPr>
            <a:r>
              <a:rPr lang="de" sz="1500"/>
              <a:t>Schleifen</a:t>
            </a:r>
            <a:endParaRPr sz="1500"/>
          </a:p>
          <a:p>
            <a:pPr indent="-323850" lvl="1" marL="914400" rtl="0" algn="l">
              <a:spcBef>
                <a:spcPts val="0"/>
              </a:spcBef>
              <a:spcAft>
                <a:spcPts val="0"/>
              </a:spcAft>
              <a:buSzPts val="1500"/>
              <a:buAutoNum type="arabicPeriod"/>
            </a:pPr>
            <a:r>
              <a:rPr lang="de" sz="1500"/>
              <a:t>while &amp; do-while</a:t>
            </a:r>
            <a:endParaRPr sz="1500"/>
          </a:p>
          <a:p>
            <a:pPr indent="-323850" lvl="1" marL="914400" rtl="0" algn="l">
              <a:spcBef>
                <a:spcPts val="0"/>
              </a:spcBef>
              <a:spcAft>
                <a:spcPts val="0"/>
              </a:spcAft>
              <a:buSzPts val="1500"/>
              <a:buAutoNum type="arabicPeriod"/>
            </a:pPr>
            <a:r>
              <a:rPr lang="de" sz="1500"/>
              <a:t>for &amp; forEach</a:t>
            </a:r>
            <a:endParaRPr sz="1500"/>
          </a:p>
          <a:p>
            <a:pPr indent="-323850" lvl="1" marL="914400" rtl="0" algn="l">
              <a:spcBef>
                <a:spcPts val="0"/>
              </a:spcBef>
              <a:spcAft>
                <a:spcPts val="0"/>
              </a:spcAft>
              <a:buSzPts val="1500"/>
              <a:buAutoNum type="arabicPeriod"/>
            </a:pPr>
            <a:r>
              <a:rPr lang="de" sz="1500"/>
              <a:t>break &amp; continue</a:t>
            </a:r>
            <a:br>
              <a:rPr lang="de" sz="1500"/>
            </a:br>
            <a:endParaRPr sz="1500"/>
          </a:p>
          <a:p>
            <a:pPr indent="-323850" lvl="0" marL="457200" rtl="0" algn="l">
              <a:spcBef>
                <a:spcPts val="0"/>
              </a:spcBef>
              <a:spcAft>
                <a:spcPts val="0"/>
              </a:spcAft>
              <a:buSzPts val="1500"/>
              <a:buAutoNum type="arabicPeriod"/>
            </a:pPr>
            <a:r>
              <a:rPr lang="de" sz="1500"/>
              <a:t>Parametrisierung von Programmen</a:t>
            </a:r>
            <a:endParaRPr sz="1500"/>
          </a:p>
          <a:p>
            <a:pPr indent="0" lvl="0" marL="0" rtl="0" algn="l">
              <a:spcBef>
                <a:spcPts val="320"/>
              </a:spcBef>
              <a:spcAft>
                <a:spcPts val="0"/>
              </a:spcAft>
              <a:buClr>
                <a:schemeClr val="dk1"/>
              </a:buClr>
              <a:buSzPts val="1100"/>
              <a:buFont typeface="Arial"/>
              <a:buNone/>
            </a:pPr>
            <a:r>
              <a:t/>
            </a:r>
            <a:endParaRPr sz="1500"/>
          </a:p>
          <a:p>
            <a:pPr indent="-323850" lvl="0" marL="457200" rtl="0" algn="l">
              <a:spcBef>
                <a:spcPts val="320"/>
              </a:spcBef>
              <a:spcAft>
                <a:spcPts val="0"/>
              </a:spcAft>
              <a:buClr>
                <a:schemeClr val="dk1"/>
              </a:buClr>
              <a:buSzPts val="1500"/>
              <a:buAutoNum type="arabicPeriod"/>
            </a:pPr>
            <a:r>
              <a:rPr lang="de" sz="1500"/>
              <a:t>Fragen</a:t>
            </a:r>
            <a:br>
              <a:rPr lang="de" sz="1500"/>
            </a:br>
            <a:endParaRPr sz="1500"/>
          </a:p>
          <a:p>
            <a:pPr indent="-323850" lvl="0" marL="457200" rtl="0" algn="l">
              <a:spcBef>
                <a:spcPts val="0"/>
              </a:spcBef>
              <a:spcAft>
                <a:spcPts val="0"/>
              </a:spcAft>
              <a:buClr>
                <a:schemeClr val="dk1"/>
              </a:buClr>
              <a:buSzPts val="1500"/>
              <a:buAutoNum type="arabicPeriod"/>
            </a:pPr>
            <a:r>
              <a:rPr lang="de" sz="1500"/>
              <a:t>Übungsaufgabe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sind Listen von statischer Länge und festgelegtem Datentyp. Arrays werden durch eckige Klammern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Array-Variablen können nur Arrays dieses Datentyps zugewiesen werden. Man kann ein leeres, oder ein bereits gefülltes Array zuweisen. Während bei gefüllten Arrays die Länge automatisch ermittelt wird muss man bei leeren Arrays die Länge angeben.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3660963" y="1464050"/>
            <a:ext cx="1822075" cy="295775"/>
          </a:xfrm>
          <a:prstGeom prst="rect">
            <a:avLst/>
          </a:prstGeom>
          <a:noFill/>
          <a:ln>
            <a:noFill/>
          </a:ln>
        </p:spPr>
      </p:pic>
      <p:pic>
        <p:nvPicPr>
          <p:cNvPr id="99" name="Google Shape;99;p18"/>
          <p:cNvPicPr preferRelativeResize="0"/>
          <p:nvPr/>
        </p:nvPicPr>
        <p:blipFill>
          <a:blip r:embed="rId4">
            <a:alphaModFix/>
          </a:blip>
          <a:stretch>
            <a:fillRect/>
          </a:stretch>
        </p:blipFill>
        <p:spPr>
          <a:xfrm>
            <a:off x="2319600" y="3740850"/>
            <a:ext cx="4600101" cy="567000"/>
          </a:xfrm>
          <a:prstGeom prst="rect">
            <a:avLst/>
          </a:prstGeom>
          <a:noFill/>
          <a:ln>
            <a:noFill/>
          </a:ln>
        </p:spPr>
      </p:pic>
      <p:pic>
        <p:nvPicPr>
          <p:cNvPr id="100" name="Google Shape;100;p18"/>
          <p:cNvPicPr preferRelativeResize="0"/>
          <p:nvPr/>
        </p:nvPicPr>
        <p:blipFill>
          <a:blip r:embed="rId5">
            <a:alphaModFix/>
          </a:blip>
          <a:stretch>
            <a:fillRect/>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Zugriff auf bestimmte Stellen des Arrays erfolgt wieder mit eckigen Klammern. Innerhalb der Klammern wird die Position (beginnend mit  0) des gewünschten Elements übergeben. So kann man Daten aus dem Array erhalten und dieses manipulieren.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Übergibt man einen Index, der nicht existiert, so wird eine ArrayIndexOutOfBoundsException geworfen.</a:t>
            </a:r>
            <a:endParaRPr/>
          </a:p>
          <a:p>
            <a:pPr indent="0" lvl="0" marL="0" rtl="0" algn="l">
              <a:spcBef>
                <a:spcPts val="32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1488813" y="1787400"/>
            <a:ext cx="6261676" cy="264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Arrays können beliebig viele Dimensionen haben und können so Matritzen, Datenwürfel und vieles weitere darstellen. Die Dimension wird durch die Anzahl der eckigen Klammern bestimmt.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Der Zugriff funktioniert analog zu den eindimensionalen Arrays.</a:t>
            </a:r>
            <a:endParaRPr/>
          </a:p>
        </p:txBody>
      </p:sp>
      <p:pic>
        <p:nvPicPr>
          <p:cNvPr id="115" name="Google Shape;115;p20"/>
          <p:cNvPicPr preferRelativeResize="0"/>
          <p:nvPr/>
        </p:nvPicPr>
        <p:blipFill>
          <a:blip r:embed="rId3">
            <a:alphaModFix/>
          </a:blip>
          <a:stretch>
            <a:fillRect/>
          </a:stretch>
        </p:blipFill>
        <p:spPr>
          <a:xfrm>
            <a:off x="2459088" y="1522725"/>
            <a:ext cx="4225825" cy="480725"/>
          </a:xfrm>
          <a:prstGeom prst="rect">
            <a:avLst/>
          </a:prstGeom>
          <a:noFill/>
          <a:ln>
            <a:noFill/>
          </a:ln>
        </p:spPr>
      </p:pic>
      <p:pic>
        <p:nvPicPr>
          <p:cNvPr id="116" name="Google Shape;116;p20"/>
          <p:cNvPicPr preferRelativeResize="0"/>
          <p:nvPr/>
        </p:nvPicPr>
        <p:blipFill>
          <a:blip r:embed="rId4">
            <a:alphaModFix/>
          </a:blip>
          <a:stretch>
            <a:fillRect/>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while &amp; do-while</a:t>
            </a:r>
            <a:endParaRPr/>
          </a:p>
        </p:txBody>
      </p:sp>
      <p:pic>
        <p:nvPicPr>
          <p:cNvPr id="122" name="Google Shape;122;p21"/>
          <p:cNvPicPr preferRelativeResize="0"/>
          <p:nvPr/>
        </p:nvPicPr>
        <p:blipFill>
          <a:blip r:embed="rId3">
            <a:alphaModFix/>
          </a:blip>
          <a:stretch>
            <a:fillRect/>
          </a:stretch>
        </p:blipFill>
        <p:spPr>
          <a:xfrm>
            <a:off x="431825" y="1449850"/>
            <a:ext cx="3617525" cy="13608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Der Programmcode innerhalb der geschweiften Klammern wird ausgeführt, solange die Bedingung erfüllt ist</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med" w="med"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Sehr ähnlich zur while-Schleife.</a:t>
            </a:r>
            <a:endParaRPr sz="1600"/>
          </a:p>
          <a:p>
            <a:pPr indent="0" lvl="0" marL="0" rtl="0" algn="l">
              <a:spcBef>
                <a:spcPts val="0"/>
              </a:spcBef>
              <a:spcAft>
                <a:spcPts val="0"/>
              </a:spcAft>
              <a:buNone/>
            </a:pPr>
            <a:r>
              <a:rPr lang="de" sz="1600"/>
              <a:t>Wichtiger Unterschied: Die erste Iteration ist unabhängig von der Beschaffenheit der Bedingung garantiert. Das kann in einigen Anwendungsfällen sinnvoll sein.</a:t>
            </a:r>
            <a:endParaRPr sz="1600"/>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while</a:t>
            </a:r>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do-while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for &amp; forEach</a:t>
            </a:r>
            <a:endParaRPr/>
          </a:p>
        </p:txBody>
      </p:sp>
      <p:pic>
        <p:nvPicPr>
          <p:cNvPr id="134" name="Google Shape;134;p22"/>
          <p:cNvPicPr preferRelativeResize="0"/>
          <p:nvPr/>
        </p:nvPicPr>
        <p:blipFill>
          <a:blip r:embed="rId3">
            <a:alphaModFix/>
          </a:blip>
          <a:stretch>
            <a:fillRect/>
          </a:stretch>
        </p:blipFill>
        <p:spPr>
          <a:xfrm>
            <a:off x="431800" y="1474372"/>
            <a:ext cx="3617399" cy="586804"/>
          </a:xfrm>
          <a:prstGeom prst="rect">
            <a:avLst/>
          </a:prstGeom>
          <a:noFill/>
          <a:ln>
            <a:noFill/>
          </a:ln>
        </p:spPr>
      </p:pic>
      <p:sp>
        <p:nvSpPr>
          <p:cNvPr id="135" name="Google Shape;135;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a:t>
            </a:r>
            <a:endParaRPr/>
          </a:p>
        </p:txBody>
      </p:sp>
      <p:sp>
        <p:nvSpPr>
          <p:cNvPr id="136" name="Google Shape;136;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For-Schleifen haben eine </a:t>
            </a:r>
            <a:r>
              <a:rPr b="1" lang="de" sz="1600"/>
              <a:t>Iterator-Variable</a:t>
            </a:r>
            <a:r>
              <a:rPr lang="de" sz="1600"/>
              <a:t>, eine </a:t>
            </a:r>
            <a:r>
              <a:rPr b="1" lang="de" sz="1600"/>
              <a:t>Bedingung </a:t>
            </a:r>
            <a:r>
              <a:rPr lang="de" sz="1600"/>
              <a:t>und einen </a:t>
            </a:r>
            <a:r>
              <a:rPr b="1" lang="de" sz="1600"/>
              <a:t>Inkrementor/ Dekrementor</a:t>
            </a:r>
            <a:r>
              <a:rPr lang="de" sz="1600"/>
              <a:t>.</a:t>
            </a:r>
            <a:endParaRPr sz="1600"/>
          </a:p>
          <a:p>
            <a:pPr indent="0" lvl="0" marL="0" rtl="0" algn="l">
              <a:spcBef>
                <a:spcPts val="0"/>
              </a:spcBef>
              <a:spcAft>
                <a:spcPts val="0"/>
              </a:spcAft>
              <a:buNone/>
            </a:pPr>
            <a:r>
              <a:rPr lang="de" sz="1600"/>
              <a:t>Die nächste Iteration wird nur bei Erfüllung der Bedingung durchgeführt.</a:t>
            </a:r>
            <a:endParaRPr sz="1600"/>
          </a:p>
          <a:p>
            <a:pPr indent="0" lvl="0" marL="0" rtl="0" algn="l">
              <a:spcBef>
                <a:spcPts val="0"/>
              </a:spcBef>
              <a:spcAft>
                <a:spcPts val="0"/>
              </a:spcAft>
              <a:buNone/>
            </a:pPr>
            <a:r>
              <a:rPr lang="de" sz="1600"/>
              <a:t>Die Inkrementor-Anweisung wird nach Ausführung des Block ausgeführt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137" name="Google Shape;137;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8" name="Google Shape;138;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med" w="med" type="none"/>
            <a:tailEnd len="med" w="med" type="triangle"/>
          </a:ln>
        </p:spPr>
      </p:cxnSp>
      <p:cxnSp>
        <p:nvCxnSpPr>
          <p:cNvPr id="139" name="Google Shape;139;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med" w="med" type="none"/>
            <a:tailEnd len="med" w="med" type="triangle"/>
          </a:ln>
        </p:spPr>
      </p:cxnSp>
      <p:pic>
        <p:nvPicPr>
          <p:cNvPr id="140" name="Google Shape;140;p22"/>
          <p:cNvPicPr preferRelativeResize="0"/>
          <p:nvPr/>
        </p:nvPicPr>
        <p:blipFill>
          <a:blip r:embed="rId4">
            <a:alphaModFix/>
          </a:blip>
          <a:stretch>
            <a:fillRect/>
          </a:stretch>
        </p:blipFill>
        <p:spPr>
          <a:xfrm>
            <a:off x="5190100" y="1474375"/>
            <a:ext cx="3617401" cy="867799"/>
          </a:xfrm>
          <a:prstGeom prst="rect">
            <a:avLst/>
          </a:prstGeom>
          <a:noFill/>
          <a:ln>
            <a:noFill/>
          </a:ln>
        </p:spPr>
      </p:pic>
      <p:sp>
        <p:nvSpPr>
          <p:cNvPr id="141" name="Google Shape;141;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forEach</a:t>
            </a:r>
            <a:endParaRPr/>
          </a:p>
        </p:txBody>
      </p:sp>
      <p:sp>
        <p:nvSpPr>
          <p:cNvPr id="142" name="Google Shape;142;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Über Objekte, die das Interface </a:t>
            </a:r>
            <a:r>
              <a:rPr i="1" lang="de" sz="1600"/>
              <a:t>Iterable</a:t>
            </a:r>
            <a:r>
              <a:rPr lang="de" sz="1600"/>
              <a:t> implementieren (mehr dazu später) kann man ohne Iterator-Variable iterieren. Jedoch kann man das Array, wenn es aus primitiven Datentypen besteht, nicht manipulieren (“Pass by Value”, auch dazu später mehr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48" name="Google Shape;148;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b="1" lang="de"/>
              <a:t>break;</a:t>
            </a:r>
            <a:endParaRPr/>
          </a:p>
          <a:p>
            <a:pPr indent="-330200" lvl="1" marL="914400" rtl="0" algn="l">
              <a:spcBef>
                <a:spcPts val="0"/>
              </a:spcBef>
              <a:spcAft>
                <a:spcPts val="0"/>
              </a:spcAft>
              <a:buSzPts val="1600"/>
              <a:buChar char="-"/>
            </a:pPr>
            <a:r>
              <a:rPr lang="de"/>
              <a:t>Kann in Schleifen und switch-case-Statements verwendet werden</a:t>
            </a:r>
            <a:endParaRPr b="1"/>
          </a:p>
          <a:p>
            <a:pPr indent="-330200" lvl="1" marL="914400" rtl="0" algn="l">
              <a:spcBef>
                <a:spcPts val="0"/>
              </a:spcBef>
              <a:spcAft>
                <a:spcPts val="0"/>
              </a:spcAft>
              <a:buSzPts val="1600"/>
              <a:buChar char="-"/>
            </a:pPr>
            <a:r>
              <a:rPr lang="de"/>
              <a:t>Kontrollstruktur wird an der Stelle beendet. Es wird bei dem Programmcode nach der Kontrollstruktur weiter gelesen</a:t>
            </a:r>
            <a:endParaRPr/>
          </a:p>
          <a:p>
            <a:pPr indent="-330200" lvl="1" marL="914400" rtl="0" algn="l">
              <a:spcBef>
                <a:spcPts val="0"/>
              </a:spcBef>
              <a:spcAft>
                <a:spcPts val="0"/>
              </a:spcAft>
              <a:buSzPts val="1600"/>
              <a:buChar char="-"/>
            </a:pPr>
            <a:r>
              <a:rPr lang="de"/>
              <a:t>mit dem break-Statement springt man immer nur aus der innersten Schleife raus.</a:t>
            </a:r>
            <a:br>
              <a:rPr lang="de"/>
            </a:br>
            <a:br>
              <a:rPr lang="de"/>
            </a:br>
            <a:endParaRPr/>
          </a:p>
          <a:p>
            <a:pPr indent="-317500" lvl="0" marL="457200" rtl="0" algn="l">
              <a:spcBef>
                <a:spcPts val="0"/>
              </a:spcBef>
              <a:spcAft>
                <a:spcPts val="0"/>
              </a:spcAft>
              <a:buSzPts val="1400"/>
              <a:buChar char="●"/>
            </a:pPr>
            <a:r>
              <a:rPr b="1" lang="de"/>
              <a:t>continue;</a:t>
            </a:r>
            <a:endParaRPr/>
          </a:p>
          <a:p>
            <a:pPr indent="-330200" lvl="1" marL="914400" rtl="0" algn="l">
              <a:spcBef>
                <a:spcPts val="0"/>
              </a:spcBef>
              <a:spcAft>
                <a:spcPts val="0"/>
              </a:spcAft>
              <a:buSzPts val="1600"/>
              <a:buChar char="-"/>
            </a:pPr>
            <a:r>
              <a:rPr lang="de"/>
              <a:t>Kann nur in Schleifen verwendet werden</a:t>
            </a:r>
            <a:endParaRPr/>
          </a:p>
          <a:p>
            <a:pPr indent="-330200" lvl="1" marL="914400" rtl="0" algn="l">
              <a:spcBef>
                <a:spcPts val="0"/>
              </a:spcBef>
              <a:spcAft>
                <a:spcPts val="0"/>
              </a:spcAft>
              <a:buSzPts val="1600"/>
              <a:buChar char="-"/>
            </a:pPr>
            <a:r>
              <a:rPr lang="de"/>
              <a:t>Es wird direkt mit der nächsten Iteration der Schleife begonnen, ohne den weiteren Programmcode der aktuellen Iteration auszuführen.</a:t>
            </a:r>
            <a:endParaRPr/>
          </a:p>
          <a:p>
            <a:pPr indent="-330200" lvl="1" marL="914400" rtl="0" algn="l">
              <a:spcBef>
                <a:spcPts val="0"/>
              </a:spcBef>
              <a:spcAft>
                <a:spcPts val="0"/>
              </a:spcAft>
              <a:buSzPts val="1600"/>
              <a:buChar char="-"/>
            </a:pPr>
            <a:r>
              <a:rPr lang="de"/>
              <a:t>mit dem continue-Statement springt man in die nächste Iteration der innersten Schleife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Parametrisierung von Programmen</a:t>
            </a:r>
            <a:endParaRPr/>
          </a:p>
        </p:txBody>
      </p:sp>
      <p:sp>
        <p:nvSpPr>
          <p:cNvPr id="154" name="Google Shape;154;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Kommandozeilen-Parameter</a:t>
            </a:r>
            <a:endParaRPr/>
          </a:p>
          <a:p>
            <a:pPr indent="-330200" lvl="1" marL="914400" rtl="0" algn="l">
              <a:spcBef>
                <a:spcPts val="0"/>
              </a:spcBef>
              <a:spcAft>
                <a:spcPts val="0"/>
              </a:spcAft>
              <a:buSzPts val="1600"/>
              <a:buChar char="-"/>
            </a:pPr>
            <a:r>
              <a:rPr lang="de"/>
              <a:t>Man kann ein Java-Programm mit Parametern aufrufen</a:t>
            </a:r>
            <a:br>
              <a:rPr lang="de"/>
            </a:br>
            <a:br>
              <a:rPr lang="de"/>
            </a:br>
            <a:endParaRPr/>
          </a:p>
          <a:p>
            <a:pPr indent="-330200" lvl="1" marL="914400" rtl="0" algn="l">
              <a:spcBef>
                <a:spcPts val="0"/>
              </a:spcBef>
              <a:spcAft>
                <a:spcPts val="0"/>
              </a:spcAft>
              <a:buSzPts val="1600"/>
              <a:buChar char="-"/>
            </a:pPr>
            <a:r>
              <a:rPr lang="de"/>
              <a:t>Die Parameter werden dann als String-Array an die main-Funktion übergeben ( =&gt; String[ ] args )</a:t>
            </a:r>
            <a:endParaRPr/>
          </a:p>
          <a:p>
            <a:pPr indent="-330200" lvl="1" marL="914400" rtl="0" algn="l">
              <a:spcBef>
                <a:spcPts val="0"/>
              </a:spcBef>
              <a:spcAft>
                <a:spcPts val="0"/>
              </a:spcAft>
              <a:buSzPts val="1600"/>
              <a:buChar char="-"/>
            </a:pPr>
            <a:r>
              <a:rPr lang="de"/>
              <a:t>Variablen können falls notwendig zum passenden Datentypen geparst werden</a:t>
            </a:r>
            <a:br>
              <a:rPr lang="de"/>
            </a:br>
            <a:br>
              <a:rPr lang="de"/>
            </a:br>
            <a:br>
              <a:rPr lang="de"/>
            </a:br>
            <a:br>
              <a:rPr lang="de"/>
            </a:br>
            <a:br>
              <a:rPr lang="de"/>
            </a:br>
            <a:br>
              <a:rPr lang="de"/>
            </a:br>
            <a:endParaRPr/>
          </a:p>
          <a:p>
            <a:pPr indent="-330200" lvl="1" marL="914400" rtl="0" algn="l">
              <a:spcBef>
                <a:spcPts val="0"/>
              </a:spcBef>
              <a:spcAft>
                <a:spcPts val="0"/>
              </a:spcAft>
              <a:buSzPts val="1600"/>
              <a:buChar char="-"/>
            </a:pPr>
            <a:r>
              <a:rPr lang="de"/>
              <a:t>Möchte man einen String mit Leerzeichen übergeben, muss man diesen in Anführungszeichen setzen, damit es als einzelner Parameter betrachtet wird</a:t>
            </a:r>
            <a:endParaRPr/>
          </a:p>
        </p:txBody>
      </p:sp>
      <p:pic>
        <p:nvPicPr>
          <p:cNvPr id="155" name="Google Shape;155;p24"/>
          <p:cNvPicPr preferRelativeResize="0"/>
          <p:nvPr/>
        </p:nvPicPr>
        <p:blipFill>
          <a:blip r:embed="rId3">
            <a:alphaModFix/>
          </a:blip>
          <a:stretch>
            <a:fillRect/>
          </a:stretch>
        </p:blipFill>
        <p:spPr>
          <a:xfrm>
            <a:off x="1354638" y="1359698"/>
            <a:ext cx="6530024" cy="259625"/>
          </a:xfrm>
          <a:prstGeom prst="rect">
            <a:avLst/>
          </a:prstGeom>
          <a:noFill/>
          <a:ln>
            <a:noFill/>
          </a:ln>
        </p:spPr>
      </p:pic>
      <p:pic>
        <p:nvPicPr>
          <p:cNvPr id="156" name="Google Shape;156;p24"/>
          <p:cNvPicPr preferRelativeResize="0"/>
          <p:nvPr/>
        </p:nvPicPr>
        <p:blipFill>
          <a:blip r:embed="rId4">
            <a:alphaModFix/>
          </a:blip>
          <a:stretch>
            <a:fillRect/>
          </a:stretch>
        </p:blipFill>
        <p:spPr>
          <a:xfrm>
            <a:off x="2676900" y="2571750"/>
            <a:ext cx="3790200" cy="125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