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71" r:id="rId10"/>
    <p:sldId id="27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6CAC84C-9329-4D60-9707-FE62AAB93BE5}">
  <a:tblStyle styleId="{76CAC84C-9329-4D60-9707-FE62AAB93B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90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652c19c6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f652c19c6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652c19c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652c19c6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0fe1447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0fe1447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652c19c6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652c19c6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foli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287338" y="3077766"/>
            <a:ext cx="8583600" cy="1644300"/>
          </a:xfrm>
          <a:prstGeom prst="rect">
            <a:avLst/>
          </a:prstGeom>
          <a:solidFill>
            <a:srgbClr val="FFF0B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2" descr="TU_Braunschweig_0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6875" y="787325"/>
            <a:ext cx="8583601" cy="228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 descr="TUBS_CO_150dp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28675"/>
            <a:ext cx="2570749" cy="95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287338" y="4723210"/>
            <a:ext cx="8583600" cy="215400"/>
          </a:xfrm>
          <a:prstGeom prst="rect">
            <a:avLst/>
          </a:prstGeom>
          <a:solidFill>
            <a:srgbClr val="BE1E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70750" y="428675"/>
            <a:ext cx="1888324" cy="9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ischentitel_1">
  <p:cSld name="Zwischentitel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1"/>
          <p:cNvSpPr txBox="1">
            <a:spLocks noGrp="1"/>
          </p:cNvSpPr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ubTitle" idx="1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pic>
        <p:nvPicPr>
          <p:cNvPr id="53" name="Google Shape;53;p11" descr="TUBS_CO_70vH_150dpi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1"/>
          <p:cNvPicPr preferRelativeResize="0"/>
          <p:nvPr/>
        </p:nvPicPr>
        <p:blipFill rotWithShape="1">
          <a:blip r:embed="rId3">
            <a:alphaModFix/>
          </a:blip>
          <a:srcRect b="645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ischentitel_1_eigenes Foto">
  <p:cSld name="Zwischentitel_1_eigenes Foto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2"/>
          <p:cNvSpPr txBox="1">
            <a:spLocks noGrp="1"/>
          </p:cNvSpPr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subTitle" idx="1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pic>
        <p:nvPicPr>
          <p:cNvPr id="60" name="Google Shape;60;p12" descr="TUBS_CO_70vH_150dpi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>
            <a:spLocks noGrp="1"/>
          </p:cNvSpPr>
          <p:nvPr>
            <p:ph type="pic" idx="2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2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ischentitel_2_eigenes Foto">
  <p:cSld name="Zwischentitel_2_eigenes Foto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>
            <a:spLocks noGrp="1"/>
          </p:cNvSpPr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pic>
        <p:nvPicPr>
          <p:cNvPr id="67" name="Google Shape;67;p13" descr="TUBS_CO_70vH_150dpi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>
            <a:spLocks noGrp="1"/>
          </p:cNvSpPr>
          <p:nvPr>
            <p:ph type="pic" idx="2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Nur Titel">
  <p:cSld name="1_Nur Titel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ischentitel_2">
  <p:cSld name="Zwischentitel_2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>
            <a:spLocks noGrp="1"/>
          </p:cNvSpPr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1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pic>
        <p:nvPicPr>
          <p:cNvPr id="77" name="Google Shape;77;p15" descr="TUBS_CO_70vH_150dpi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645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solidFill>
            <a:srgbClr val="FFDC4D"/>
          </a:solidFill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el und Inhalt">
  <p:cSld name="1_Titel und Inhal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>
  <p:cSld name="Titel und Inhal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el und Inhalt">
  <p:cSld name="2_Titel und Inhal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Diagramm" type="chart">
  <p:cSld name="CHAR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>
            <a:spLocks noGrp="1"/>
          </p:cNvSpPr>
          <p:nvPr>
            <p:ph type="chart" idx="2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el und Inhalt">
  <p:cSld name="3_Titel und Inhal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2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el und Diagramm">
  <p:cSld name="1_Titel und Diagramm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>
            <a:spLocks noGrp="1"/>
          </p:cNvSpPr>
          <p:nvPr>
            <p:ph type="chart" idx="2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ischentitel und Gliederung">
  <p:cSld name="Zwischentitel und Gliederung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>
            <a:off x="431800" y="1004888"/>
            <a:ext cx="8370900" cy="3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821600" y="4606200"/>
            <a:ext cx="38592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de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David Gemen | Seite </a:t>
            </a:r>
            <a:fld id="{00000000-1234-1234-1234-123412341234}" type="slidenum">
              <a:rPr lang="de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Google Shape;9;p1"/>
          <p:cNvCxnSpPr/>
          <p:nvPr/>
        </p:nvCxnSpPr>
        <p:spPr>
          <a:xfrm>
            <a:off x="0" y="4568428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BE1E3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" name="Google Shape;10;p1" descr="TUBS_CO_70vH_150dpi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180999" y="4436274"/>
            <a:ext cx="963006" cy="48934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ode.com/docs/guides/how-to-install-git-on-linux-mac-and-window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users/sign_i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de-de/java/openjdk/instal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iki.ubuntuusers.de/Java/Installation/OpenJDK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how-to-create-ssh-keys-with-openssh-on-macos-or-linux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de"/>
              <a:t>Programmieren 1 Zusatz-Tutorium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ubTitle" idx="1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de"/>
              <a:t>00 - Installation und Einführung in Java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372BE-C2DC-3966-10C6-A44261C2D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" dirty="0"/>
              <a:t>2.2.2 </a:t>
            </a:r>
            <a:r>
              <a:rPr lang="de-DE" dirty="0"/>
              <a:t>SSH Schlüsselerzeugen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30D2F4A-F177-FF40-7E9C-2E9F1755C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247" y="791484"/>
            <a:ext cx="6208806" cy="356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984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2.3. Installation von Git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de" sz="1100"/>
              <a:t>(nicht wichtig für das Tutorium)</a:t>
            </a:r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 dirty="0"/>
              <a:t>Git ist ein verteiltes Versionskontrollsystem (VCS). Das bedeutet, dass die Versionsdaten auf mehreren Geräten gleichzeitig liegen.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 dirty="0"/>
              <a:t>Sie liegen auf den Endgeräten der Nutzer ( =&gt; Repository) und auf einem Server, auf den die Nutzer zugreifen ( =&gt; remote Repository).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 dirty="0"/>
              <a:t>Zur Nutzung von Git gehört immer:</a:t>
            </a: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 dirty="0"/>
              <a:t>Das Programm Git auf eurem PC</a:t>
            </a: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 dirty="0"/>
              <a:t>Ein Cloud Hosting Dienst für das remote Repository (Github, Gitlab, Gitea, …)</a:t>
            </a: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 dirty="0"/>
              <a:t>=&gt; Git ≠ Github / Gitlab / Gitea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 dirty="0"/>
              <a:t>Anleitung zur Installation von Git: </a:t>
            </a: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 u="sng" dirty="0">
                <a:solidFill>
                  <a:schemeClr val="hlink"/>
                </a:solidFill>
                <a:hlinkClick r:id="rId3"/>
              </a:rPr>
              <a:t>https://www.linode.com/docs/guides/how-to-install-git-on-linux-mac-and-windows/</a:t>
            </a:r>
            <a:endParaRPr lang="de" u="sng" dirty="0">
              <a:solidFill>
                <a:schemeClr val="hlink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 sz="1300" dirty="0">
                <a:solidFill>
                  <a:schemeClr val="tx1"/>
                </a:solidFill>
              </a:rPr>
              <a:t>Bei Linux meist Vorinstalliert und bei Windows mit „</a:t>
            </a:r>
            <a:r>
              <a:rPr lang="de-DE" sz="1300" dirty="0" err="1">
                <a:solidFill>
                  <a:schemeClr val="tx1"/>
                </a:solidFill>
              </a:rPr>
              <a:t>winget</a:t>
            </a:r>
            <a:r>
              <a:rPr lang="de-DE" sz="1300" dirty="0">
                <a:solidFill>
                  <a:schemeClr val="tx1"/>
                </a:solidFill>
              </a:rPr>
              <a:t> </a:t>
            </a:r>
            <a:r>
              <a:rPr lang="de-DE" sz="1300" dirty="0" err="1">
                <a:solidFill>
                  <a:schemeClr val="tx1"/>
                </a:solidFill>
              </a:rPr>
              <a:t>install</a:t>
            </a:r>
            <a:r>
              <a:rPr lang="de-DE" sz="1300" dirty="0">
                <a:solidFill>
                  <a:schemeClr val="tx1"/>
                </a:solidFill>
              </a:rPr>
              <a:t> -e --</a:t>
            </a:r>
            <a:r>
              <a:rPr lang="de-DE" sz="1300" dirty="0" err="1">
                <a:solidFill>
                  <a:schemeClr val="tx1"/>
                </a:solidFill>
              </a:rPr>
              <a:t>id</a:t>
            </a:r>
            <a:r>
              <a:rPr lang="de-DE" sz="1300" dirty="0">
                <a:solidFill>
                  <a:schemeClr val="tx1"/>
                </a:solidFill>
              </a:rPr>
              <a:t> </a:t>
            </a:r>
            <a:r>
              <a:rPr lang="de-DE" sz="1300" dirty="0" err="1">
                <a:solidFill>
                  <a:schemeClr val="tx1"/>
                </a:solidFill>
              </a:rPr>
              <a:t>Git.Git</a:t>
            </a:r>
            <a:r>
              <a:rPr lang="de" sz="1300" dirty="0">
                <a:solidFill>
                  <a:schemeClr val="tx1"/>
                </a:solidFill>
              </a:rPr>
              <a:t>“ installierbar</a:t>
            </a:r>
            <a:endParaRPr sz="13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2.3. Installation von Git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de" sz="1100"/>
              <a:t>(nicht wichtig für das Tutorium)</a:t>
            </a:r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431800" y="920300"/>
            <a:ext cx="8375700" cy="337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Richte dir außerdem ein Nutzerkonto bei Gitlab ein: </a:t>
            </a:r>
            <a:r>
              <a:rPr lang="de" u="sng">
                <a:solidFill>
                  <a:schemeClr val="hlink"/>
                </a:solidFill>
                <a:hlinkClick r:id="rId3"/>
              </a:rPr>
              <a:t>https://gitlab.com/users/sign_in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Daraufhin kannst du zu deinem Gitlab Konto deinen öffentlichen SSH-Schlüssel hinzufügen, um problemlos mit deinen Remote Repositories interagieren können.</a:t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 rotWithShape="1">
          <a:blip r:embed="rId4">
            <a:alphaModFix/>
          </a:blip>
          <a:srcRect r="-6450" b="-6450"/>
          <a:stretch/>
        </p:blipFill>
        <p:spPr>
          <a:xfrm>
            <a:off x="431804" y="2082100"/>
            <a:ext cx="3870925" cy="2579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2649" y="2082100"/>
            <a:ext cx="3636301" cy="2423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p24"/>
          <p:cNvCxnSpPr/>
          <p:nvPr/>
        </p:nvCxnSpPr>
        <p:spPr>
          <a:xfrm flipH="1">
            <a:off x="3900800" y="2682850"/>
            <a:ext cx="436200" cy="279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8" name="Google Shape;138;p24"/>
          <p:cNvCxnSpPr>
            <a:stCxn id="139" idx="3"/>
          </p:cNvCxnSpPr>
          <p:nvPr/>
        </p:nvCxnSpPr>
        <p:spPr>
          <a:xfrm>
            <a:off x="5145425" y="2938025"/>
            <a:ext cx="582300" cy="436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0" name="Google Shape;140;p24"/>
          <p:cNvCxnSpPr/>
          <p:nvPr/>
        </p:nvCxnSpPr>
        <p:spPr>
          <a:xfrm rot="10800000" flipH="1">
            <a:off x="4814325" y="3390750"/>
            <a:ext cx="2452500" cy="296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1" name="Google Shape;141;p24"/>
          <p:cNvCxnSpPr/>
          <p:nvPr/>
        </p:nvCxnSpPr>
        <p:spPr>
          <a:xfrm rot="10800000" flipH="1">
            <a:off x="4978900" y="3999575"/>
            <a:ext cx="2098500" cy="189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2" name="Google Shape;142;p24"/>
          <p:cNvSpPr txBox="1"/>
          <p:nvPr/>
        </p:nvSpPr>
        <p:spPr>
          <a:xfrm>
            <a:off x="4226400" y="2387100"/>
            <a:ext cx="69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Einstellungen öffnen</a:t>
            </a:r>
            <a:endParaRPr sz="500"/>
          </a:p>
        </p:txBody>
      </p:sp>
      <p:sp>
        <p:nvSpPr>
          <p:cNvPr id="139" name="Google Shape;139;p24"/>
          <p:cNvSpPr txBox="1"/>
          <p:nvPr/>
        </p:nvSpPr>
        <p:spPr>
          <a:xfrm>
            <a:off x="4454225" y="2799575"/>
            <a:ext cx="691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SSH Schlüssel</a:t>
            </a:r>
            <a:endParaRPr sz="500"/>
          </a:p>
        </p:txBody>
      </p:sp>
      <p:sp>
        <p:nvSpPr>
          <p:cNvPr id="143" name="Google Shape;143;p24"/>
          <p:cNvSpPr txBox="1"/>
          <p:nvPr/>
        </p:nvSpPr>
        <p:spPr>
          <a:xfrm>
            <a:off x="4226400" y="3445475"/>
            <a:ext cx="691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Deinen öffentlichen Schlüssel einfügen</a:t>
            </a:r>
            <a:endParaRPr sz="500"/>
          </a:p>
        </p:txBody>
      </p:sp>
      <p:sp>
        <p:nvSpPr>
          <p:cNvPr id="144" name="Google Shape;144;p24"/>
          <p:cNvSpPr txBox="1"/>
          <p:nvPr/>
        </p:nvSpPr>
        <p:spPr>
          <a:xfrm>
            <a:off x="4372800" y="4067250"/>
            <a:ext cx="69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Schlüssel hinzufügen</a:t>
            </a:r>
            <a:endParaRPr sz="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2.3.1 Repository klonen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de" sz="1100"/>
              <a:t>(nicht wichtig für das Tutorium)</a:t>
            </a:r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body" idx="1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Danach kannst du das Repository mit SSH klonen:</a:t>
            </a:r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00" y="1305488"/>
            <a:ext cx="3982024" cy="2654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6175" y="4188873"/>
            <a:ext cx="6023475" cy="170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25"/>
          <p:cNvCxnSpPr/>
          <p:nvPr/>
        </p:nvCxnSpPr>
        <p:spPr>
          <a:xfrm flipH="1">
            <a:off x="4131100" y="2271375"/>
            <a:ext cx="847800" cy="1094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4" name="Google Shape;154;p25"/>
          <p:cNvCxnSpPr/>
          <p:nvPr/>
        </p:nvCxnSpPr>
        <p:spPr>
          <a:xfrm flipH="1">
            <a:off x="4032550" y="2098550"/>
            <a:ext cx="765300" cy="633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5" name="Google Shape;155;p25"/>
          <p:cNvSpPr txBox="1"/>
          <p:nvPr/>
        </p:nvSpPr>
        <p:spPr>
          <a:xfrm>
            <a:off x="4851850" y="1902075"/>
            <a:ext cx="691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Link kopieren</a:t>
            </a:r>
            <a:endParaRPr sz="500"/>
          </a:p>
        </p:txBody>
      </p:sp>
      <p:sp>
        <p:nvSpPr>
          <p:cNvPr id="156" name="Google Shape;156;p25"/>
          <p:cNvSpPr txBox="1"/>
          <p:nvPr/>
        </p:nvSpPr>
        <p:spPr>
          <a:xfrm>
            <a:off x="5085900" y="2814500"/>
            <a:ext cx="3316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Danach kannst du das Repository mit “git clone &lt;link&gt;” klonen. Mit “git pull” innerhalb des Verzeichnisses kannst du dir die Updates vom Remote Repository herunterladen.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2.4. Was du sonst noch brauchst</a:t>
            </a:r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body" idx="1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Programmieren ist ein Tätigkeit mit nahezu keinen speziellen Erfordernissen.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Du brauchst: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Deinen Laptop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Einen Texteditor oder IDE (bitte nehmt zunächst einen Texteditor)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Eine Konsole / Terminal 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Deinen Kopf</a:t>
            </a: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5186500" y="2686975"/>
            <a:ext cx="3621000" cy="17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Gute IDEs (für später):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Eclipse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VS Code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IntelliJ IDEA (Community Edition / Education Edition)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431800" y="2686975"/>
            <a:ext cx="3621000" cy="22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Gute Texteditoren für den Anfang: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Sublime Text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Atom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Notepad++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gedit (Linux)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Editor (Windows)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3. Fragen</a:t>
            </a:r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body" idx="1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Es gibt keine dummen Fragen, Programmieren ist für die meisten hier Neuland</a:t>
            </a:r>
            <a:br>
              <a:rPr lang="de"/>
            </a:b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Fragen hilft auch den anderen</a:t>
            </a:r>
            <a:br>
              <a:rPr lang="de"/>
            </a:b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Ihr könnt fachliche und organisatorische Fragen jeglicher Art stellen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zur Vorlesung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zum Tutorium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zu den Hausaufgaben (es gibt dann ggf. Hinweise, nicht die Lösungen)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4. Installation auf euren Geräten</a:t>
            </a:r>
            <a:endParaRPr/>
          </a:p>
        </p:txBody>
      </p:sp>
      <p:sp>
        <p:nvSpPr>
          <p:cNvPr id="176" name="Google Shape;176;p28"/>
          <p:cNvSpPr txBox="1">
            <a:spLocks noGrp="1"/>
          </p:cNvSpPr>
          <p:nvPr>
            <p:ph type="body" idx="1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Richtet eure Geräte jetzt gerne hier ein und fragt nach, wenn es Probleme gibt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Java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SSH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Git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ggf. Texteditor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Agenda für dieses Semester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 0. 	Installation und Einführung in Java</a:t>
            </a:r>
            <a:endParaRPr/>
          </a:p>
          <a:p>
            <a:pPr marL="457200" lvl="0" indent="-330200" algn="l" rtl="0">
              <a:spcBef>
                <a:spcPts val="32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Erste Schritte mit Java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Bedingungen und Parametrisierung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Arrays und Schleifen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Funktionen, Klassen und Pakete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Objektorientierung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Vererbung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Interfaces und Abstrakte Klassen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Polymorphismus, equals, toString, PBV/PBR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Rekursion 1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Rekursion 2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Exceptions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Puffer / Klausurvorbereitung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Puffer / Klausurvorbereitung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Was machen wir heute?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Die Kommandozeile</a:t>
            </a:r>
            <a:br>
              <a:rPr lang="de"/>
            </a:b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Installation</a:t>
            </a:r>
            <a:endParaRPr/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Java</a:t>
            </a:r>
            <a:endParaRPr/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600"/>
              <a:buAutoNum type="arabicPeriod"/>
            </a:pPr>
            <a:r>
              <a:rPr lang="de">
                <a:solidFill>
                  <a:srgbClr val="9E9E9E"/>
                </a:solidFill>
              </a:rPr>
              <a:t>SSH (nicht wichtig für das Tutorium)</a:t>
            </a:r>
            <a:endParaRPr>
              <a:solidFill>
                <a:srgbClr val="9E9E9E"/>
              </a:solidFill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600"/>
              <a:buAutoNum type="arabicPeriod"/>
            </a:pPr>
            <a:r>
              <a:rPr lang="de">
                <a:solidFill>
                  <a:srgbClr val="9E9E9E"/>
                </a:solidFill>
              </a:rPr>
              <a:t>Git (nicht wichtig für das Tutorium)</a:t>
            </a:r>
            <a:endParaRPr>
              <a:solidFill>
                <a:srgbClr val="9E9E9E"/>
              </a:solidFill>
            </a:endParaRPr>
          </a:p>
          <a:p>
            <a:pPr marL="137160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600"/>
              <a:buAutoNum type="arabicPeriod"/>
            </a:pPr>
            <a:r>
              <a:rPr lang="de">
                <a:solidFill>
                  <a:srgbClr val="9E9E9E"/>
                </a:solidFill>
              </a:rPr>
              <a:t>Repository klonen (nicht wichtig für das Tutorium)</a:t>
            </a:r>
            <a:endParaRPr>
              <a:solidFill>
                <a:srgbClr val="9E9E9E"/>
              </a:solidFill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Was du sonst noch brauchst</a:t>
            </a:r>
            <a:br>
              <a:rPr lang="de"/>
            </a:b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Fragen</a:t>
            </a:r>
            <a:br>
              <a:rPr lang="de"/>
            </a:b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Installation auf euren Geräten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1. Die Kommandozeile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Synonyme: </a:t>
            </a:r>
            <a:endParaRPr/>
          </a:p>
          <a:p>
            <a:pPr marL="0" lvl="0" indent="4572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Terminal, Eingabeaufforderung, Command line, CLI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Befehle: 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	</a:t>
            </a:r>
            <a:endParaRPr/>
          </a:p>
        </p:txBody>
      </p:sp>
      <p:graphicFrame>
        <p:nvGraphicFramePr>
          <p:cNvPr id="104" name="Google Shape;104;p19"/>
          <p:cNvGraphicFramePr/>
          <p:nvPr/>
        </p:nvGraphicFramePr>
        <p:xfrm>
          <a:off x="919500" y="2198310"/>
          <a:ext cx="7206150" cy="2011500"/>
        </p:xfrm>
        <a:graphic>
          <a:graphicData uri="http://schemas.openxmlformats.org/drawingml/2006/table">
            <a:tbl>
              <a:tblPr>
                <a:noFill/>
                <a:tableStyleId>{76CAC84C-9329-4D60-9707-FE62AAB93BE5}</a:tableStyleId>
              </a:tblPr>
              <a:tblGrid>
                <a:gridCol w="2731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2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Linux / MacOS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Windows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 b="1"/>
                        <a:t>Verzeichnis wechseln</a:t>
                      </a:r>
                      <a:endParaRPr sz="1000" b="1"/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cd &lt;Verzeichnis&gt;</a:t>
                      </a:r>
                      <a:endParaRPr sz="10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 b="1"/>
                        <a:t>Elemente im Verzeichnis anzeigen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ls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dir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 b="1"/>
                        <a:t>Information über weitere Kommandos</a:t>
                      </a:r>
                      <a:endParaRPr sz="1000" b="1"/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help</a:t>
                      </a:r>
                      <a:endParaRPr sz="10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 b="1"/>
                        <a:t>Java-Datei kompilieren</a:t>
                      </a:r>
                      <a:endParaRPr sz="1000" b="1"/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javac &lt;Programm&gt;.java</a:t>
                      </a:r>
                      <a:endParaRPr sz="10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java &lt;Programm&gt;</a:t>
                      </a:r>
                      <a:endParaRPr sz="10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06E768-5E13-D00A-86B6-CB1AFB1BC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none" sz="2200" b="1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/>
                <a:cs typeface="Arial"/>
              </a:rPr>
              <a:t>1.1. Terminal und WSL (ab Windows 10)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982ACE-B07B-0F7F-C8E8-F83EACEE9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945000"/>
            <a:ext cx="8375700" cy="869400"/>
          </a:xfrm>
        </p:spPr>
        <p:txBody>
          <a:bodyPr/>
          <a:lstStyle/>
          <a:p>
            <a:pPr marL="482600" indent="-342900">
              <a:buFont typeface="+mj-lt"/>
              <a:buAutoNum type="arabicPeriod"/>
            </a:pPr>
            <a:r>
              <a:rPr lang="de-none" sz="16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/>
                <a:cs typeface="Arial"/>
              </a:rPr>
              <a:t>Windows-Terminal (ab Windows 11 Vorinstalliert)</a:t>
            </a:r>
            <a:endParaRPr lang="de-DE" sz="110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none" sz="13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/>
                <a:cs typeface="Arial"/>
              </a:rPr>
              <a:t>Bei Windows 10 über den Microsoft Store oder „winget install -e -id Microsoft.WindowsTerminal“</a:t>
            </a:r>
            <a:endParaRPr lang="de-DE" sz="130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Arial"/>
              <a:cs typeface="Arial"/>
            </a:endParaRPr>
          </a:p>
          <a:p>
            <a:pPr marL="508000" indent="-342900">
              <a:buFont typeface="+mj-lt"/>
              <a:buAutoNum type="arabicPeriod"/>
            </a:pPr>
            <a:r>
              <a:rPr lang="de-none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/>
                <a:cs typeface="Arial"/>
              </a:rPr>
              <a:t>WSL 2.0 (Windows Subsystem for Linux)</a:t>
            </a:r>
          </a:p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CF2ECD8-006C-56DE-7F42-937A2E4F4AA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706157" y="1593366"/>
            <a:ext cx="4283088" cy="267713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platzhalter 2">
            <a:extLst>
              <a:ext uri="{FF2B5EF4-FFF2-40B4-BE49-F238E27FC236}">
                <a16:creationId xmlns:a16="http://schemas.microsoft.com/office/drawing/2014/main" id="{50B710CE-E1F7-8230-2E6B-590D0C1F5428}"/>
              </a:ext>
            </a:extLst>
          </p:cNvPr>
          <p:cNvSpPr txBox="1">
            <a:spLocks/>
          </p:cNvSpPr>
          <p:nvPr/>
        </p:nvSpPr>
        <p:spPr>
          <a:xfrm>
            <a:off x="979200" y="1996022"/>
            <a:ext cx="3726957" cy="2274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66700" lvl="1" indent="-266700" hangingPunct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de-none" sz="13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/>
                <a:cs typeface="Arial"/>
              </a:rPr>
              <a:t>Linux parallel auf dem Windows nutzen</a:t>
            </a:r>
            <a:endParaRPr lang="de-DE" sz="130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Arial"/>
              <a:cs typeface="Arial"/>
            </a:endParaRPr>
          </a:p>
          <a:p>
            <a:pPr marL="266700" lvl="1" indent="-266700" hangingPunct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de-none" sz="130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Arial"/>
              <a:cs typeface="Arial"/>
            </a:endParaRPr>
          </a:p>
          <a:p>
            <a:pPr marL="266700" lvl="1" indent="-266700" hangingPunct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de-none" sz="13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/>
                <a:cs typeface="Arial"/>
              </a:rPr>
              <a:t>Auch hier entweder über den Microsoft Store oder über winget</a:t>
            </a:r>
            <a:endParaRPr lang="de-DE" sz="130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Arial"/>
              <a:cs typeface="Arial"/>
            </a:endParaRPr>
          </a:p>
          <a:p>
            <a:pPr marL="266700" lvl="1" indent="-266700" hangingPunct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de-DE" sz="130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</a:endParaRPr>
          </a:p>
          <a:p>
            <a:pPr marL="266700" lvl="1" indent="-266700" hangingPunct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de-none" sz="13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/>
                <a:cs typeface="Arial"/>
              </a:rPr>
              <a:t>Für Ubuntu z</a:t>
            </a:r>
            <a:r>
              <a:rPr lang="de-DE" sz="13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/>
                <a:cs typeface="Arial"/>
              </a:rPr>
              <a:t>.B. </a:t>
            </a:r>
            <a:r>
              <a:rPr lang="de-none" sz="13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/>
                <a:cs typeface="Arial"/>
              </a:rPr>
              <a:t>„winget install -e -id Canonical.Ubuntu.2204“</a:t>
            </a:r>
          </a:p>
          <a:p>
            <a:pPr marL="266700" lvl="1" indent="-266700" hangingPunct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de-DE" sz="130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Arial"/>
              <a:cs typeface="Arial"/>
            </a:endParaRPr>
          </a:p>
          <a:p>
            <a:pPr marL="266700" lvl="1" indent="-266700" hangingPunct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de-none" sz="13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/>
                <a:cs typeface="Arial"/>
              </a:rPr>
              <a:t>Empfehlung: Kali Linux</a:t>
            </a:r>
            <a:r>
              <a:rPr lang="de-DE" sz="13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/>
                <a:cs typeface="Arial"/>
              </a:rPr>
              <a:t> mit </a:t>
            </a:r>
            <a:r>
              <a:rPr lang="de-DE" sz="130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/>
                <a:cs typeface="Arial"/>
              </a:rPr>
              <a:t>Win-KeX</a:t>
            </a:r>
            <a:r>
              <a:rPr lang="de-DE" sz="13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/>
                <a:cs typeface="Arial"/>
              </a:rPr>
              <a:t> konfiguriert</a:t>
            </a:r>
          </a:p>
          <a:p>
            <a:pPr marL="342900" lvl="1" hangingPunct="0">
              <a:spcBef>
                <a:spcPts val="0"/>
              </a:spcBef>
              <a:buClr>
                <a:srgbClr val="000000"/>
              </a:buClr>
              <a:buSzPct val="100000"/>
            </a:pPr>
            <a:endParaRPr lang="de-none" sz="120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Arial"/>
              <a:cs typeface="Arial"/>
            </a:endParaRPr>
          </a:p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D911EA5-6A92-6AD6-35B1-9499578C8627}"/>
              </a:ext>
            </a:extLst>
          </p:cNvPr>
          <p:cNvSpPr txBox="1"/>
          <p:nvPr/>
        </p:nvSpPr>
        <p:spPr>
          <a:xfrm>
            <a:off x="4706157" y="4270500"/>
            <a:ext cx="41786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tx2">
                    <a:lumMod val="90000"/>
                  </a:schemeClr>
                </a:solidFill>
              </a:rPr>
              <a:t>Quelle: https://www.kali.org/docs/wsl/win-kex/</a:t>
            </a:r>
          </a:p>
        </p:txBody>
      </p:sp>
    </p:spTree>
    <p:extLst>
      <p:ext uri="{BB962C8B-B14F-4D97-AF65-F5344CB8AC3E}">
        <p14:creationId xmlns:p14="http://schemas.microsoft.com/office/powerpoint/2010/main" val="2245464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2.1. Installation von Java</a:t>
            </a:r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 dirty="0"/>
              <a:t>Für die Programmiersprache Java gibt es mehrere installierbare Pakete:</a:t>
            </a: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 dirty="0"/>
              <a:t>JRE (Java Runtime Environment) </a:t>
            </a:r>
            <a:endParaRPr dirty="0"/>
          </a:p>
          <a:p>
            <a:pPr marL="9144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 dirty="0"/>
              <a:t>notwendig zum Ausführen von Java Programmen, enthält u.A. die JVM</a:t>
            </a: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 dirty="0"/>
              <a:t>JDK (Java Development Kit)</a:t>
            </a:r>
            <a:endParaRPr dirty="0"/>
          </a:p>
          <a:p>
            <a:pPr marL="9144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 dirty="0"/>
              <a:t>notwendig zum Entwickeln von Java Programmen, enthält u.A. den Compiler und Bibliotheken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 dirty="0"/>
              <a:t>Ihr braucht </a:t>
            </a:r>
            <a:r>
              <a:rPr lang="de" u="sng" dirty="0"/>
              <a:t>nur das JDK</a:t>
            </a:r>
            <a:r>
              <a:rPr lang="de" dirty="0"/>
              <a:t>, da dieses </a:t>
            </a:r>
            <a:r>
              <a:rPr lang="de" u="sng" dirty="0"/>
              <a:t>das JRE bereits beinhaltet</a:t>
            </a:r>
            <a:r>
              <a:rPr lang="de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2.1. Installation von Java</a:t>
            </a: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 dirty="0"/>
              <a:t>Installationsanleitungen für verschiedene Betriebssysteme: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457200" lvl="0" indent="-2984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00"/>
              <a:buChar char="●"/>
            </a:pPr>
            <a:r>
              <a:rPr lang="de" sz="1300" dirty="0"/>
              <a:t>Windows</a:t>
            </a:r>
            <a:endParaRPr sz="1300" dirty="0"/>
          </a:p>
          <a:p>
            <a:pPr marL="91440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 sz="1300" dirty="0"/>
              <a:t>Manuell: </a:t>
            </a:r>
            <a:r>
              <a:rPr lang="de" sz="1300" u="sng" dirty="0">
                <a:solidFill>
                  <a:schemeClr val="accent1"/>
                </a:solidFill>
                <a:hlinkClick r:id="rId3"/>
              </a:rPr>
              <a:t>https://learn.microsoft.com/de-de/java/openjdk/install</a:t>
            </a:r>
            <a:endParaRPr lang="de" sz="1300" u="sng" dirty="0">
              <a:solidFill>
                <a:schemeClr val="accent1"/>
              </a:solidFill>
            </a:endParaRPr>
          </a:p>
          <a:p>
            <a:pPr marL="91440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 sz="1300" dirty="0">
                <a:solidFill>
                  <a:schemeClr val="tx1"/>
                </a:solidFill>
              </a:rPr>
              <a:t>Winget: „</a:t>
            </a:r>
            <a:r>
              <a:rPr lang="de-DE" sz="1300" dirty="0" err="1">
                <a:solidFill>
                  <a:schemeClr val="tx1"/>
                </a:solidFill>
              </a:rPr>
              <a:t>winget</a:t>
            </a:r>
            <a:r>
              <a:rPr lang="de-DE" sz="1300" dirty="0">
                <a:solidFill>
                  <a:schemeClr val="tx1"/>
                </a:solidFill>
              </a:rPr>
              <a:t> </a:t>
            </a:r>
            <a:r>
              <a:rPr lang="de-DE" sz="1300" dirty="0" err="1">
                <a:solidFill>
                  <a:schemeClr val="tx1"/>
                </a:solidFill>
              </a:rPr>
              <a:t>install</a:t>
            </a:r>
            <a:r>
              <a:rPr lang="de-DE" sz="1300" dirty="0">
                <a:solidFill>
                  <a:schemeClr val="tx1"/>
                </a:solidFill>
              </a:rPr>
              <a:t> -e --</a:t>
            </a:r>
            <a:r>
              <a:rPr lang="de-DE" sz="1300" dirty="0" err="1">
                <a:solidFill>
                  <a:schemeClr val="tx1"/>
                </a:solidFill>
              </a:rPr>
              <a:t>id</a:t>
            </a:r>
            <a:r>
              <a:rPr lang="de-DE" sz="1300" dirty="0">
                <a:solidFill>
                  <a:schemeClr val="tx1"/>
                </a:solidFill>
              </a:rPr>
              <a:t> Oracle.JDK.17“</a:t>
            </a:r>
          </a:p>
          <a:p>
            <a:pPr lvl="2" indent="-323850">
              <a:spcBef>
                <a:spcPts val="0"/>
              </a:spcBef>
              <a:buSzPts val="1500"/>
              <a:buChar char="-"/>
            </a:pPr>
            <a:r>
              <a:rPr lang="de-DE" sz="1300" dirty="0">
                <a:solidFill>
                  <a:schemeClr val="tx1"/>
                </a:solidFill>
              </a:rPr>
              <a:t>Mit der Zahl am Ende, die Version</a:t>
            </a:r>
            <a:br>
              <a:rPr lang="de" sz="1300" dirty="0"/>
            </a:br>
            <a:endParaRPr sz="1300"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 sz="1300" dirty="0"/>
              <a:t>Linux (Ubuntu)</a:t>
            </a:r>
            <a:endParaRPr sz="1300" dirty="0"/>
          </a:p>
          <a:p>
            <a:pPr marL="91440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 sz="1300" dirty="0"/>
              <a:t>APT: </a:t>
            </a:r>
            <a:r>
              <a:rPr lang="de" sz="1300" u="sng" dirty="0">
                <a:solidFill>
                  <a:schemeClr val="accent1"/>
                </a:solidFill>
                <a:hlinkClick r:id="rId4"/>
              </a:rPr>
              <a:t>https://wiki.ubuntuusers.de/Java/Installation/OpenJDK/</a:t>
            </a:r>
            <a:endParaRPr lang="de" sz="1300" u="sng" dirty="0">
              <a:solidFill>
                <a:schemeClr val="accent1"/>
              </a:solidFill>
            </a:endParaRPr>
          </a:p>
          <a:p>
            <a:pPr lvl="2" indent="-323850">
              <a:spcBef>
                <a:spcPts val="0"/>
              </a:spcBef>
              <a:buSzPts val="1500"/>
              <a:buChar char="-"/>
            </a:pPr>
            <a:r>
              <a:rPr lang="de-DE" sz="1300" dirty="0" err="1"/>
              <a:t>Z.b.</a:t>
            </a:r>
            <a:r>
              <a:rPr lang="de-DE" sz="1300" dirty="0"/>
              <a:t>: Für </a:t>
            </a:r>
            <a:r>
              <a:rPr lang="de-DE" sz="1300" dirty="0" err="1"/>
              <a:t>Ubunutu</a:t>
            </a:r>
            <a:r>
              <a:rPr lang="de-DE" sz="1300" dirty="0"/>
              <a:t> „</a:t>
            </a:r>
            <a:r>
              <a:rPr lang="de-DE" sz="1300" dirty="0" err="1"/>
              <a:t>apt</a:t>
            </a:r>
            <a:r>
              <a:rPr lang="de-DE" sz="1300" dirty="0"/>
              <a:t> </a:t>
            </a:r>
            <a:r>
              <a:rPr lang="de-DE" sz="1300" dirty="0" err="1"/>
              <a:t>install</a:t>
            </a:r>
            <a:r>
              <a:rPr lang="de-DE" sz="1300" dirty="0"/>
              <a:t> </a:t>
            </a:r>
            <a:r>
              <a:rPr lang="de-DE" sz="1300" dirty="0" err="1"/>
              <a:t>default-jdk</a:t>
            </a:r>
            <a:r>
              <a:rPr lang="de-DE" sz="1300" dirty="0"/>
              <a:t>“</a:t>
            </a:r>
            <a:br>
              <a:rPr lang="de" sz="1300" dirty="0"/>
            </a:br>
            <a:endParaRPr sz="1300"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 sz="1300" dirty="0"/>
              <a:t>MacOS</a:t>
            </a:r>
            <a:endParaRPr sz="1300" dirty="0"/>
          </a:p>
          <a:p>
            <a:pPr marL="91440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 sz="1300" dirty="0"/>
              <a:t>Brew: </a:t>
            </a:r>
            <a:r>
              <a:rPr lang="de" sz="1300" u="sng" dirty="0">
                <a:solidFill>
                  <a:schemeClr val="accent1"/>
                </a:solidFill>
              </a:rPr>
              <a:t>https://mkyong.com/java/how-to-install-java-on-mac-osx/</a:t>
            </a:r>
            <a:endParaRPr sz="1300" u="sng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 dirty="0"/>
              <a:t>2.2. SSH Schlüsselpaar generieren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 sz="1100" dirty="0"/>
              <a:t>(nicht wichtig für das Tutorium)</a:t>
            </a:r>
            <a:endParaRPr sz="1100" dirty="0"/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431800" y="969675"/>
            <a:ext cx="8215400" cy="3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 dirty="0"/>
              <a:t>Zur automatischen Authentifizierung bei der Nutzung von Git wird ein sogenanntes SSH-Schlüsselpaar benötigt.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 dirty="0"/>
              <a:t>Dieses besteht aus einem öffentlichen und einem privaten Schlüssel.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 dirty="0"/>
              <a:t>Den öffentlichen Schlüssel stellt man Git zur Verfügung.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 dirty="0"/>
              <a:t>Generierung auf den verschiedenen Betriebssystemen:</a:t>
            </a:r>
            <a:endParaRPr dirty="0"/>
          </a:p>
          <a:p>
            <a:pPr indent="-298450">
              <a:buSzPts val="1100"/>
            </a:pPr>
            <a:r>
              <a:rPr lang="de" sz="1300" u="sng" dirty="0">
                <a:solidFill>
                  <a:schemeClr val="hlink"/>
                </a:solidFill>
                <a:hlinkClick r:id="rId3"/>
              </a:rPr>
              <a:t>https://www.digitalocean.com/community/tutorials/how-to-create-ssh-keys-with-openssh-on-macos-or-linux</a:t>
            </a:r>
            <a:endParaRPr lang="de" sz="1400" dirty="0"/>
          </a:p>
          <a:p>
            <a:pPr indent="-298450">
              <a:buSzPts val="1100"/>
            </a:pPr>
            <a:r>
              <a:rPr lang="de" sz="1400" dirty="0">
                <a:solidFill>
                  <a:schemeClr val="tx1"/>
                </a:solidFill>
              </a:rPr>
              <a:t>Auf Linux und Windows Mittlerweile Identisch mit ssh-keygen (Ab Windows 10 Vorinstalliert)</a:t>
            </a:r>
          </a:p>
          <a:p>
            <a:pPr indent="-298450">
              <a:buSzPts val="1100"/>
            </a:pPr>
            <a:r>
              <a:rPr lang="de" sz="1400" dirty="0">
                <a:solidFill>
                  <a:schemeClr val="tx1"/>
                </a:solidFill>
              </a:rPr>
              <a:t>Es folgt einmal ein Beispiel unter Windows 11 mit Powershell, aber exakt genauso unter Linux und Mac möglich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C7D7AC-AB55-4978-F105-194884F29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" dirty="0"/>
              <a:t>2.2.1 </a:t>
            </a:r>
            <a:r>
              <a:rPr lang="de-DE" dirty="0"/>
              <a:t>SSH Schlüsselerzeugen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D8D792A-9390-3518-50DC-313AB9265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706" y="770102"/>
            <a:ext cx="6544588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44607"/>
      </p:ext>
    </p:extLst>
  </p:cSld>
  <p:clrMapOvr>
    <a:masterClrMapping/>
  </p:clrMapOvr>
</p:sld>
</file>

<file path=ppt/theme/theme1.xml><?xml version="1.0" encoding="utf-8"?>
<a:theme xmlns:a="http://schemas.openxmlformats.org/drawingml/2006/main" name="TUBraunschweig_PPT2007_Folienpool_pptx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937</Words>
  <Application>Microsoft Office PowerPoint</Application>
  <PresentationFormat>Bildschirmpräsentation (16:9)</PresentationFormat>
  <Paragraphs>145</Paragraphs>
  <Slides>16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9" baseType="lpstr">
      <vt:lpstr>Arial</vt:lpstr>
      <vt:lpstr>Noto Sans Symbols</vt:lpstr>
      <vt:lpstr>TUBraunschweig_PPT2007_Folienpool_pptx</vt:lpstr>
      <vt:lpstr>Programmieren 1 Zusatz-Tutorium </vt:lpstr>
      <vt:lpstr>Agenda für dieses Semester</vt:lpstr>
      <vt:lpstr>Was machen wir heute?</vt:lpstr>
      <vt:lpstr>1. Die Kommandozeile</vt:lpstr>
      <vt:lpstr>1.1. Terminal und WSL (ab Windows 10)</vt:lpstr>
      <vt:lpstr>2.1. Installation von Java</vt:lpstr>
      <vt:lpstr>2.1. Installation von Java</vt:lpstr>
      <vt:lpstr>2.2. SSH Schlüsselpaar generieren (nicht wichtig für das Tutorium)</vt:lpstr>
      <vt:lpstr>2.2.1 SSH Schlüsselerzeugen</vt:lpstr>
      <vt:lpstr>2.2.2 SSH Schlüsselerzeugen</vt:lpstr>
      <vt:lpstr>2.3. Installation von Git (nicht wichtig für das Tutorium)</vt:lpstr>
      <vt:lpstr>2.3. Installation von Git (nicht wichtig für das Tutorium)</vt:lpstr>
      <vt:lpstr>2.3.1 Repository klonen (nicht wichtig für das Tutorium)</vt:lpstr>
      <vt:lpstr>2.4. Was du sonst noch brauchst</vt:lpstr>
      <vt:lpstr>3. Fragen</vt:lpstr>
      <vt:lpstr>4. Installation auf euren Geräten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Programmieren 1 Zusatz-Tutorium </dc:title>
  <cp:lastModifiedBy>Robin D'Andrea</cp:lastModifiedBy>
  <cp:revision>4</cp:revision>
  <dcterms:modified xsi:type="dcterms:W3CDTF">2023-09-17T10:34:29Z</dcterms:modified>
</cp:coreProperties>
</file>