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08 -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6. Übungsaufgabe</a:t>
            </a:r>
            <a:endParaRPr/>
          </a:p>
        </p:txBody>
      </p:sp>
      <p:sp>
        <p:nvSpPr>
          <p:cNvPr id="168" name="Google Shape;16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Ein weiterer bekannter Anwendungsfall für Rekursion sind die Fibonacci-Zahlen. Fibonacci Zahlen ergeben sich nach der Formel F(n) = F(n-2) + F(n-1), wobei F(0) = 0 und F(1) = 1 gilt.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F(2) = F(0) + F(1) = 0 + 1 = 1,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F(3) = F(1) + F(2) = 1 + 1 =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Die Funktion lässt sich (wenn man das Abfangen von negativen Parametern rauslässt) in maximal 4 Zeilen schreiben.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Wenn du damit fertig bist, kannst du die Rekursionsaufrufe analog zu dem Fakultäten-Beispiel, z.B. für den Parameter 5, visualisieren. Eine baumartige Darstellung bietet sich in diesem Kontext an.</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Was ist Rekursion?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Die Fakultät als rekursive Funktion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Rätsel: Was machen diese Funktionen?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Rekursives Durchsuchen von Dateisystemen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ist Rekursion?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Rekursion ist ein Vorgang mit folgenden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selbst-definierend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sich selber enthaltend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prinzipiell unendlich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Im wesentlichen ist Rekursion nichts anderes, als </a:t>
            </a:r>
            <a:r>
              <a:rPr b="1" i="0" lang="de" sz="1600" u="none" cap="none" strike="noStrike">
                <a:solidFill>
                  <a:schemeClr val="dk1"/>
                </a:solidFill>
              </a:rPr>
              <a:t>eine sich selber wieder aufrufende Funktion oder Methode</a:t>
            </a:r>
            <a:r>
              <a:rPr b="0" i="0" lang="de" sz="1600" u="none" cap="none" strike="noStrike">
                <a:solidFill>
                  <a:schemeClr val="dk1"/>
                </a:solidFill>
                <a:latin typeface="Arial"/>
                <a:ea typeface="Arial"/>
                <a:cs typeface="Arial"/>
                <a:sym typeface="Arial"/>
              </a:rPr>
              <a:t>. Das sinnvoll zu gestalten ist die Kunst.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Fakultät einer Zahl ist das Produkt aus dieser Zahl und allen kleineren natürlichen Zahlen: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4! = 4 * 3 * 2 * 1 = 24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schauen uns mal an, wie man das </a:t>
            </a:r>
            <a:r>
              <a:rPr b="1" i="0" lang="de" sz="1600" u="none" cap="none" strike="noStrike">
                <a:solidFill>
                  <a:schemeClr val="dk1"/>
                </a:solidFill>
              </a:rPr>
              <a:t>iterativ</a:t>
            </a:r>
            <a:r>
              <a:rPr b="0" i="0" lang="de" sz="1600" u="none" cap="none" strike="noStrike">
                <a:solidFill>
                  <a:schemeClr val="dk1"/>
                </a:solidFill>
                <a:latin typeface="Arial"/>
                <a:ea typeface="Arial"/>
                <a:cs typeface="Arial"/>
                <a:sym typeface="Arial"/>
              </a:rPr>
              <a:t> lösen könnte:</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iterative Ansatz funktioniert zwar, ist aber nicht der eleganteste.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Idee hinter dem rekursiven Algorithmus ist folgende: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n! = n * (n-1) * ... * 1 	⇔	n! = n * (n-1)! 	(Die Fakultät ist also selbst-definierend) </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rotWithShape="1">
          <a:blip r:embed="rId3">
            <a:alphaModFix/>
          </a:blip>
          <a:srcRect b="0" l="0" r="0" t="0"/>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Rekursion kann man wie folgt darstellen: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factorial(5)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factorial(0)</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3.</a:t>
            </a:r>
            <a:endParaRPr b="0" i="0" sz="1000" u="none" cap="none" strike="noStrike">
              <a:solidFill>
                <a:srgbClr val="000000"/>
              </a:solidFill>
              <a:latin typeface="Arial"/>
              <a:ea typeface="Arial"/>
              <a:cs typeface="Arial"/>
              <a:sym typeface="Arial"/>
            </a:endParaRPr>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5.</a:t>
            </a:r>
            <a:endParaRPr b="0" i="0" sz="1000" u="none" cap="none" strike="noStrike">
              <a:solidFill>
                <a:srgbClr val="000000"/>
              </a:solidFill>
              <a:latin typeface="Arial"/>
              <a:ea typeface="Arial"/>
              <a:cs typeface="Arial"/>
              <a:sym typeface="Arial"/>
            </a:endParaRPr>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6..</a:t>
            </a:r>
            <a:endParaRPr b="0" i="0" sz="1000" u="none" cap="none" strike="noStrike">
              <a:solidFill>
                <a:srgbClr val="000000"/>
              </a:solidFill>
              <a:latin typeface="Arial"/>
              <a:ea typeface="Arial"/>
              <a:cs typeface="Arial"/>
              <a:sym typeface="Arial"/>
            </a:endParaRPr>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2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00FF00"/>
                </a:solidFill>
                <a:latin typeface="Arial"/>
                <a:ea typeface="Arial"/>
                <a:cs typeface="Arial"/>
                <a:sym typeface="Arial"/>
              </a:rPr>
              <a:t>2 </a:t>
            </a:r>
            <a:endParaRPr b="0" i="0" sz="1000" u="none" cap="none" strike="noStrike">
              <a:solidFill>
                <a:srgbClr val="00FF00"/>
              </a:solidFill>
              <a:latin typeface="Arial"/>
              <a:ea typeface="Arial"/>
              <a:cs typeface="Arial"/>
              <a:sym typeface="Arial"/>
            </a:endParaRPr>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3 * </a:t>
            </a:r>
            <a:r>
              <a:rPr b="0" i="0" lang="de" sz="1000" u="none" cap="none" strike="noStrike">
                <a:solidFill>
                  <a:srgbClr val="00FF00"/>
                </a:solidFill>
                <a:latin typeface="Arial"/>
                <a:ea typeface="Arial"/>
                <a:cs typeface="Arial"/>
                <a:sym typeface="Arial"/>
              </a:rPr>
              <a:t>2</a:t>
            </a:r>
            <a:r>
              <a:rPr b="0" i="0" lang="de" sz="1000" u="none" cap="none" strike="noStrike">
                <a:solidFill>
                  <a:srgbClr val="000000"/>
                </a:solidFill>
                <a:latin typeface="Arial"/>
                <a:ea typeface="Arial"/>
                <a:cs typeface="Arial"/>
                <a:sym typeface="Arial"/>
              </a:rPr>
              <a:t>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4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 </a:t>
            </a:r>
            <a:r>
              <a:rPr b="0" i="0" lang="de" sz="1000" u="none" cap="none" strike="noStrike">
                <a:solidFill>
                  <a:srgbClr val="FF00FF"/>
                </a:solidFill>
                <a:latin typeface="Arial"/>
                <a:ea typeface="Arial"/>
                <a:cs typeface="Arial"/>
                <a:sym typeface="Arial"/>
              </a:rPr>
              <a:t>24</a:t>
            </a:r>
            <a:endParaRPr b="0" i="0" sz="1000" u="none" cap="none" strike="noStrike">
              <a:solidFill>
                <a:srgbClr val="FF00FF"/>
              </a:solidFill>
              <a:latin typeface="Arial"/>
              <a:ea typeface="Arial"/>
              <a:cs typeface="Arial"/>
              <a:sym typeface="Arial"/>
            </a:endParaRPr>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5 * </a:t>
            </a:r>
            <a:r>
              <a:rPr b="0" i="0" lang="de" sz="1000" u="none" cap="none" strike="noStrike">
                <a:solidFill>
                  <a:srgbClr val="FF00FF"/>
                </a:solidFill>
                <a:latin typeface="Arial"/>
                <a:ea typeface="Arial"/>
                <a:cs typeface="Arial"/>
                <a:sym typeface="Arial"/>
              </a:rPr>
              <a:t>24 </a:t>
            </a:r>
            <a:r>
              <a:rPr b="0" i="0" lang="de" sz="1000" u="none" cap="none" strike="noStrike">
                <a:solidFill>
                  <a:srgbClr val="000000"/>
                </a:solidFill>
                <a:latin typeface="Arial"/>
                <a:ea typeface="Arial"/>
                <a:cs typeface="Arial"/>
                <a:sym typeface="Arial"/>
              </a:rPr>
              <a:t>= 120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machen diese beiden Funktionen?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unterscheidet sie?</a:t>
            </a:r>
            <a:endParaRPr b="0" i="0" sz="1600" u="none" cap="none" strike="noStrike">
              <a:solidFill>
                <a:schemeClr val="dk1"/>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431800" y="1749038"/>
            <a:ext cx="3778384" cy="1645425"/>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5041325" y="1749038"/>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 die Umsetzung hiervon in Java mehr “drumherum” benötigt, hier eine rekursive Funktion als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function READ_DIRECTORY(directory)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for element in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if element is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READ_DIRECTORY(element)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 file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if</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for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end function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Fragen</a:t>
            </a:r>
            <a:endParaRPr/>
          </a:p>
        </p:txBody>
      </p:sp>
      <p:sp>
        <p:nvSpPr>
          <p:cNvPr id="162" name="Google Shape;162;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4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