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9b00c5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9b00c5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653093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653093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62" name="Google Shape;162;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Man in if-else-Blöcke auch mehr als zwei mögliche Codeblöcke haben, indem man einen “else-if” Block mit der entsprechenden Bedingung formuliert</a:t>
            </a:r>
            <a:endParaRPr/>
          </a:p>
        </p:txBody>
      </p:sp>
      <p:pic>
        <p:nvPicPr>
          <p:cNvPr id="163" name="Google Shape;163;p26"/>
          <p:cNvPicPr preferRelativeResize="0"/>
          <p:nvPr/>
        </p:nvPicPr>
        <p:blipFill>
          <a:blip r:embed="rId3">
            <a:alphaModFix/>
          </a:blip>
          <a:stretch>
            <a:fillRect/>
          </a:stretch>
        </p:blipFill>
        <p:spPr>
          <a:xfrm>
            <a:off x="2178513" y="1930825"/>
            <a:ext cx="4786975" cy="19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(bis auf wenige Kleinigkeiten) nichts anderes, als eine intuitivere Schreibweise für...</a:t>
            </a:r>
            <a:endParaRPr/>
          </a:p>
          <a:p>
            <a:pPr indent="0" lvl="0" marL="0" rtl="0" algn="l">
              <a:spcBef>
                <a:spcPts val="32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3541125" y="3385575"/>
            <a:ext cx="1506575" cy="1107775"/>
          </a:xfrm>
          <a:prstGeom prst="rect">
            <a:avLst/>
          </a:prstGeom>
          <a:noFill/>
          <a:ln>
            <a:noFill/>
          </a:ln>
        </p:spPr>
      </p:pic>
      <p:pic>
        <p:nvPicPr>
          <p:cNvPr id="171" name="Google Shape;171;p27"/>
          <p:cNvPicPr preferRelativeResize="0"/>
          <p:nvPr/>
        </p:nvPicPr>
        <p:blipFill>
          <a:blip r:embed="rId4">
            <a:alphaModFix/>
          </a:blip>
          <a:stretch>
            <a:fillRect/>
          </a:stretch>
        </p:blipFill>
        <p:spPr>
          <a:xfrm>
            <a:off x="2648963" y="782250"/>
            <a:ext cx="3290901" cy="214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ternärer Operator</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Nur damit ihr es mal gesehen habt: Der Ternäre Operator lässt euch ein Bedingtes Statement in einer Zeile verfassen.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Vor dem Fragezeichen steht die Bedingung, zwischen Fragezeichen und Doppelpunkt das gewünschte Statement im “true”-Fall und nach dem Doppelpunkt das gewünschte Statement im “false”-Fall.</a:t>
            </a:r>
            <a:endParaRPr/>
          </a:p>
        </p:txBody>
      </p:sp>
      <p:pic>
        <p:nvPicPr>
          <p:cNvPr id="178" name="Google Shape;178;p28"/>
          <p:cNvPicPr preferRelativeResize="0"/>
          <p:nvPr/>
        </p:nvPicPr>
        <p:blipFill>
          <a:blip r:embed="rId3">
            <a:alphaModFix/>
          </a:blip>
          <a:stretch>
            <a:fillRect/>
          </a:stretch>
        </p:blipFill>
        <p:spPr>
          <a:xfrm>
            <a:off x="1804550" y="1553974"/>
            <a:ext cx="5534876" cy="83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84" name="Google Shape;184;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Solltet ihr beim Programmieren einen Fehler gemacht haben, sodass das Programm nicht nur falsch, sondern gar nicht läuft, dann ist der Fehler meisten schnell gefunden (anders wenn das Programm falsch läuft, dann müsst ihr selber auf die Suche gehen).</a:t>
            </a:r>
            <a:endParaRPr/>
          </a:p>
          <a:p>
            <a:pPr indent="0" lvl="0" marL="0" rtl="0" algn="l">
              <a:spcBef>
                <a:spcPts val="320"/>
              </a:spcBef>
              <a:spcAft>
                <a:spcPts val="0"/>
              </a:spcAft>
              <a:buNone/>
            </a:pPr>
            <a:r>
              <a:rPr lang="de"/>
              <a:t>Auf Fehler, die bewirken, dass das Programm nicht kompiliert werden kann, weist euch der Compiler hin.</a:t>
            </a:r>
            <a:endParaRPr/>
          </a:p>
        </p:txBody>
      </p:sp>
      <p:pic>
        <p:nvPicPr>
          <p:cNvPr id="185" name="Google Shape;185;p29"/>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86" name="Google Shape;186;p29"/>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92" name="Google Shape;192;p3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Übungsaufgaben</a:t>
            </a:r>
            <a:endParaRPr/>
          </a:p>
        </p:txBody>
      </p:sp>
      <p:sp>
        <p:nvSpPr>
          <p:cNvPr id="198" name="Google Shape;198;p3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1150" lvl="0" marL="457200" rtl="0" algn="l">
              <a:spcBef>
                <a:spcPts val="320"/>
              </a:spcBef>
              <a:spcAft>
                <a:spcPts val="0"/>
              </a:spcAft>
              <a:buSzPts val="1300"/>
              <a:buAutoNum type="arabicPeriod"/>
            </a:pPr>
            <a:r>
              <a:rPr lang="de" sz="1300"/>
              <a:t>Ein erstes Programm: “Hello World!”</a:t>
            </a:r>
            <a:br>
              <a:rPr lang="de" sz="1300"/>
            </a:br>
            <a:endParaRPr sz="1300"/>
          </a:p>
          <a:p>
            <a:pPr indent="-311150" lvl="0" marL="457200" rtl="0" algn="l">
              <a:spcBef>
                <a:spcPts val="0"/>
              </a:spcBef>
              <a:spcAft>
                <a:spcPts val="0"/>
              </a:spcAft>
              <a:buSzPts val="1300"/>
              <a:buAutoNum type="arabicPeriod"/>
            </a:pPr>
            <a:r>
              <a:rPr lang="de" sz="1300"/>
              <a:t>Variablen</a:t>
            </a:r>
            <a:endParaRPr sz="1300"/>
          </a:p>
          <a:p>
            <a:pPr indent="-311150" lvl="1" marL="914400" rtl="0" algn="l">
              <a:spcBef>
                <a:spcPts val="0"/>
              </a:spcBef>
              <a:spcAft>
                <a:spcPts val="0"/>
              </a:spcAft>
              <a:buSzPts val="1300"/>
              <a:buAutoNum type="arabicPeriod"/>
            </a:pPr>
            <a:r>
              <a:rPr lang="de" sz="1300"/>
              <a:t>Was sind Variablen?</a:t>
            </a:r>
            <a:endParaRPr sz="1300"/>
          </a:p>
          <a:p>
            <a:pPr indent="-311150" lvl="1" marL="914400" rtl="0" algn="l">
              <a:spcBef>
                <a:spcPts val="0"/>
              </a:spcBef>
              <a:spcAft>
                <a:spcPts val="0"/>
              </a:spcAft>
              <a:buSzPts val="1300"/>
              <a:buAutoNum type="arabicPeriod"/>
            </a:pPr>
            <a:r>
              <a:rPr lang="de" sz="1300"/>
              <a:t>Datentypen</a:t>
            </a:r>
            <a:endParaRPr sz="1300"/>
          </a:p>
          <a:p>
            <a:pPr indent="-311150" lvl="1" marL="914400" rtl="0" algn="l">
              <a:spcBef>
                <a:spcPts val="0"/>
              </a:spcBef>
              <a:spcAft>
                <a:spcPts val="0"/>
              </a:spcAft>
              <a:buSzPts val="1300"/>
              <a:buAutoNum type="arabicPeriod"/>
            </a:pPr>
            <a:r>
              <a:rPr lang="de" sz="1300"/>
              <a:t>Operatoren</a:t>
            </a:r>
            <a:br>
              <a:rPr lang="de" sz="1300"/>
            </a:br>
            <a:endParaRPr sz="1300"/>
          </a:p>
          <a:p>
            <a:pPr indent="-311150" lvl="0" marL="457200" rtl="0" algn="l">
              <a:spcBef>
                <a:spcPts val="0"/>
              </a:spcBef>
              <a:spcAft>
                <a:spcPts val="0"/>
              </a:spcAft>
              <a:buClr>
                <a:schemeClr val="dk1"/>
              </a:buClr>
              <a:buSzPts val="1300"/>
              <a:buAutoNum type="arabicPeriod"/>
            </a:pPr>
            <a:r>
              <a:rPr lang="de" sz="1300"/>
              <a:t>Bedingungen </a:t>
            </a:r>
            <a:endParaRPr sz="1300"/>
          </a:p>
          <a:p>
            <a:pPr indent="-311150" lvl="1" marL="914400" rtl="0" algn="l">
              <a:spcBef>
                <a:spcPts val="0"/>
              </a:spcBef>
              <a:spcAft>
                <a:spcPts val="0"/>
              </a:spcAft>
              <a:buSzPts val="1300"/>
              <a:buAutoNum type="arabicPeriod"/>
            </a:pPr>
            <a:r>
              <a:rPr lang="de" sz="1300"/>
              <a:t>if-else</a:t>
            </a:r>
            <a:endParaRPr sz="1300"/>
          </a:p>
          <a:p>
            <a:pPr indent="-311150" lvl="1" marL="914400" rtl="0" algn="l">
              <a:spcBef>
                <a:spcPts val="0"/>
              </a:spcBef>
              <a:spcAft>
                <a:spcPts val="0"/>
              </a:spcAft>
              <a:buSzPts val="1300"/>
              <a:buAutoNum type="arabicPeriod"/>
            </a:pPr>
            <a:r>
              <a:rPr lang="de" sz="1300"/>
              <a:t>switch-case</a:t>
            </a:r>
            <a:endParaRPr sz="1300"/>
          </a:p>
          <a:p>
            <a:pPr indent="-311150" lvl="1" marL="914400" rtl="0" algn="l">
              <a:spcBef>
                <a:spcPts val="0"/>
              </a:spcBef>
              <a:spcAft>
                <a:spcPts val="0"/>
              </a:spcAft>
              <a:buSzPts val="1300"/>
              <a:buAutoNum type="arabicPeriod"/>
            </a:pPr>
            <a:r>
              <a:rPr lang="de" sz="1300"/>
              <a:t>ternärer Operator</a:t>
            </a:r>
            <a:br>
              <a:rPr lang="de" sz="1300"/>
            </a:br>
            <a:endParaRPr sz="1300"/>
          </a:p>
          <a:p>
            <a:pPr indent="-311150" lvl="0" marL="457200" rtl="0" algn="l">
              <a:spcBef>
                <a:spcPts val="0"/>
              </a:spcBef>
              <a:spcAft>
                <a:spcPts val="0"/>
              </a:spcAft>
              <a:buSzPts val="1300"/>
              <a:buAutoNum type="arabicPeriod"/>
            </a:pPr>
            <a:r>
              <a:rPr lang="de" sz="1300"/>
              <a:t>Fehlerbehandlung</a:t>
            </a:r>
            <a:endParaRPr sz="1300"/>
          </a:p>
          <a:p>
            <a:pPr indent="0" lvl="0" marL="0" rtl="0" algn="l">
              <a:spcBef>
                <a:spcPts val="320"/>
              </a:spcBef>
              <a:spcAft>
                <a:spcPts val="0"/>
              </a:spcAft>
              <a:buClr>
                <a:schemeClr val="dk1"/>
              </a:buClr>
              <a:buSzPts val="1100"/>
              <a:buFont typeface="Arial"/>
              <a:buNone/>
            </a:pPr>
            <a:r>
              <a:t/>
            </a:r>
            <a:endParaRPr sz="1300"/>
          </a:p>
          <a:p>
            <a:pPr indent="-311150" lvl="0" marL="457200" rtl="0" algn="l">
              <a:spcBef>
                <a:spcPts val="320"/>
              </a:spcBef>
              <a:spcAft>
                <a:spcPts val="0"/>
              </a:spcAft>
              <a:buClr>
                <a:schemeClr val="dk1"/>
              </a:buClr>
              <a:buSzPts val="1300"/>
              <a:buAutoNum type="arabicPeriod"/>
            </a:pPr>
            <a:r>
              <a:rPr lang="de" sz="1300"/>
              <a:t>Fragen</a:t>
            </a:r>
            <a:br>
              <a:rPr lang="de" sz="1300"/>
            </a:br>
            <a:endParaRPr sz="1300"/>
          </a:p>
          <a:p>
            <a:pPr indent="-311150" lvl="0" marL="457200" rtl="0" algn="l">
              <a:spcBef>
                <a:spcPts val="0"/>
              </a:spcBef>
              <a:spcAft>
                <a:spcPts val="0"/>
              </a:spcAft>
              <a:buClr>
                <a:schemeClr val="dk1"/>
              </a:buClr>
              <a:buSzPts val="1300"/>
              <a:buAutoNum type="arabicPeriod"/>
            </a:pPr>
            <a:r>
              <a:rPr lang="de" sz="1300"/>
              <a:t>Übungsaufgabe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festlegen.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37" name="Google Shape;137;p22"/>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43" name="Google Shape;143;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55" name="Google Shape;155;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Es können Programmschnipsel bedingt ausgeführt werden. Die Bedingungen müssen immer den </a:t>
            </a:r>
            <a:r>
              <a:rPr b="1" lang="de"/>
              <a:t>bool’schen Datentypen</a:t>
            </a:r>
            <a:r>
              <a:rPr lang="de"/>
              <a:t> haben. </a:t>
            </a:r>
            <a:endParaRPr/>
          </a:p>
          <a:p>
            <a:pPr indent="0" lvl="0" marL="0" rtl="0" algn="l">
              <a:spcBef>
                <a:spcPts val="320"/>
              </a:spcBef>
              <a:spcAft>
                <a:spcPts val="0"/>
              </a:spcAft>
              <a:buNone/>
            </a:pPr>
            <a:r>
              <a:rPr lang="de"/>
              <a:t>Der “if-Block” wird ausgeführt, wenn die Bedingung den Wert “true” hat. Der </a:t>
            </a:r>
            <a:r>
              <a:rPr b="1" lang="de"/>
              <a:t>optionale</a:t>
            </a:r>
            <a:r>
              <a:rPr lang="de"/>
              <a:t> “else-Block” wird ausgeführt, wenn die Bedingung nicht erfüllt ist.</a:t>
            </a:r>
            <a:endParaRPr/>
          </a:p>
        </p:txBody>
      </p:sp>
      <p:pic>
        <p:nvPicPr>
          <p:cNvPr id="156" name="Google Shape;156;p25"/>
          <p:cNvPicPr preferRelativeResize="0"/>
          <p:nvPr/>
        </p:nvPicPr>
        <p:blipFill>
          <a:blip r:embed="rId3">
            <a:alphaModFix/>
          </a:blip>
          <a:stretch>
            <a:fillRect/>
          </a:stretch>
        </p:blipFill>
        <p:spPr>
          <a:xfrm>
            <a:off x="2439688" y="2156575"/>
            <a:ext cx="4359925" cy="1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