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64bf4101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64bf4101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64bf4101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64bf4101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64bf4101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64bf4101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64bf4101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64bf4101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64bf4101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64bf4101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64bf410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64bf410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64bf4101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64bf4101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64bf4101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64bf4101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64bf4101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64bf4101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64bf410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64bf4101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64bf4101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64bf4101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docs.oracle.com/javase/8/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05 - Vererbung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Das Schlüsselwort “super”</a:t>
            </a:r>
            <a:endParaRPr/>
          </a:p>
        </p:txBody>
      </p:sp>
      <p:sp>
        <p:nvSpPr>
          <p:cNvPr id="152" name="Google Shape;152;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Das Schlüsselwort hat zwei zentrale Anwendungsfälle:</a:t>
            </a:r>
            <a:endParaRPr/>
          </a:p>
          <a:p>
            <a:pPr indent="-317500" lvl="0" marL="457200" rtl="0" algn="l">
              <a:spcBef>
                <a:spcPts val="320"/>
              </a:spcBef>
              <a:spcAft>
                <a:spcPts val="0"/>
              </a:spcAft>
              <a:buSzPts val="1400"/>
              <a:buChar char="●"/>
            </a:pPr>
            <a:r>
              <a:rPr lang="de"/>
              <a:t>Es ist eine Referenz auf das Vererbende Objekt, von dem das aktuelle Objekt erbt.</a:t>
            </a:r>
            <a:br>
              <a:rPr lang="de"/>
            </a:br>
            <a:br>
              <a:rPr lang="de"/>
            </a:br>
            <a:br>
              <a:rPr lang="de"/>
            </a:br>
            <a:br>
              <a:rPr lang="de"/>
            </a:br>
            <a:endParaRPr/>
          </a:p>
          <a:p>
            <a:pPr indent="-317500" lvl="0" marL="457200" rtl="0" algn="l">
              <a:spcBef>
                <a:spcPts val="0"/>
              </a:spcBef>
              <a:spcAft>
                <a:spcPts val="0"/>
              </a:spcAft>
              <a:buSzPts val="1400"/>
              <a:buChar char="●"/>
            </a:pPr>
            <a:r>
              <a:rPr lang="de"/>
              <a:t>Man kann (und muss ggf.) mit diesem Schlüsselwort den Konstruktor der Superklasse aufrufen, um dort ein Objekt mit den passenden Attributen zu erstellen. Dort wird dann der entsprechende Konstruktor ausgeführt. Und das erstellte Objekt in dem Schlüsselwort “super” referenziert (s.o.).</a:t>
            </a:r>
            <a:endParaRPr/>
          </a:p>
          <a:p>
            <a:pPr indent="0" lvl="0" marL="457200" rtl="0" algn="l">
              <a:spcBef>
                <a:spcPts val="320"/>
              </a:spcBef>
              <a:spcAft>
                <a:spcPts val="0"/>
              </a:spcAft>
              <a:buNone/>
            </a:pPr>
            <a:r>
              <a:t/>
            </a:r>
            <a:endParaRPr/>
          </a:p>
          <a:p>
            <a:pPr indent="0" lvl="0" marL="457200" rtl="0" algn="l">
              <a:spcBef>
                <a:spcPts val="320"/>
              </a:spcBef>
              <a:spcAft>
                <a:spcPts val="0"/>
              </a:spcAft>
              <a:buNone/>
            </a:pPr>
            <a:r>
              <a:rPr lang="de"/>
              <a:t>	</a:t>
            </a:r>
            <a:endParaRPr/>
          </a:p>
        </p:txBody>
      </p:sp>
      <p:pic>
        <p:nvPicPr>
          <p:cNvPr id="153" name="Google Shape;153;p25"/>
          <p:cNvPicPr preferRelativeResize="0"/>
          <p:nvPr/>
        </p:nvPicPr>
        <p:blipFill>
          <a:blip r:embed="rId3">
            <a:alphaModFix/>
          </a:blip>
          <a:stretch>
            <a:fillRect/>
          </a:stretch>
        </p:blipFill>
        <p:spPr>
          <a:xfrm>
            <a:off x="1849850" y="1471546"/>
            <a:ext cx="5444298" cy="575575"/>
          </a:xfrm>
          <a:prstGeom prst="rect">
            <a:avLst/>
          </a:prstGeom>
          <a:noFill/>
          <a:ln>
            <a:noFill/>
          </a:ln>
        </p:spPr>
      </p:pic>
      <p:pic>
        <p:nvPicPr>
          <p:cNvPr id="154" name="Google Shape;154;p25"/>
          <p:cNvPicPr preferRelativeResize="0"/>
          <p:nvPr/>
        </p:nvPicPr>
        <p:blipFill>
          <a:blip r:embed="rId4">
            <a:alphaModFix/>
          </a:blip>
          <a:stretch>
            <a:fillRect/>
          </a:stretch>
        </p:blipFill>
        <p:spPr>
          <a:xfrm>
            <a:off x="1753463" y="3406320"/>
            <a:ext cx="5732373" cy="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Fragen</a:t>
            </a:r>
            <a:endParaRPr/>
          </a:p>
        </p:txBody>
      </p:sp>
      <p:sp>
        <p:nvSpPr>
          <p:cNvPr id="160" name="Google Shape;160;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sz="3600"/>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Übungsaufgabe</a:t>
            </a:r>
            <a:endParaRPr/>
          </a:p>
        </p:txBody>
      </p:sp>
      <p:sp>
        <p:nvSpPr>
          <p:cNvPr id="166" name="Google Shape;166;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de" sz="900"/>
              <a:t>In dieser Aufgabe soll ein kleiner Zoo programmiert werden. Dazu werden folgende Klassen benötigt:</a:t>
            </a:r>
            <a:endParaRPr sz="900"/>
          </a:p>
          <a:p>
            <a:pPr indent="-285750" lvl="0" marL="457200" rtl="0" algn="l">
              <a:lnSpc>
                <a:spcPct val="115000"/>
              </a:lnSpc>
              <a:spcBef>
                <a:spcPts val="1200"/>
              </a:spcBef>
              <a:spcAft>
                <a:spcPts val="0"/>
              </a:spcAft>
              <a:buSzPts val="900"/>
              <a:buChar char="●"/>
            </a:pPr>
            <a:r>
              <a:rPr b="1" lang="de" sz="900"/>
              <a:t>Animal</a:t>
            </a:r>
            <a:r>
              <a:rPr lang="de" sz="900"/>
              <a:t>. Diese Klasse ist die Elternklasse aller Tiere (alle Tiere erben von dieser Klasse). </a:t>
            </a:r>
            <a:endParaRPr sz="900"/>
          </a:p>
          <a:p>
            <a:pPr indent="-285750" lvl="1" marL="914400" rtl="0" algn="l">
              <a:lnSpc>
                <a:spcPct val="115000"/>
              </a:lnSpc>
              <a:spcBef>
                <a:spcPts val="0"/>
              </a:spcBef>
              <a:spcAft>
                <a:spcPts val="0"/>
              </a:spcAft>
              <a:buSzPts val="900"/>
              <a:buChar char="○"/>
            </a:pPr>
            <a:r>
              <a:rPr lang="de" sz="900"/>
              <a:t>Sie soll die folgenden Attribute haben haben:</a:t>
            </a:r>
            <a:endParaRPr sz="900"/>
          </a:p>
          <a:p>
            <a:pPr indent="-285750" lvl="2" marL="1371600" rtl="0" algn="l">
              <a:lnSpc>
                <a:spcPct val="115000"/>
              </a:lnSpc>
              <a:spcBef>
                <a:spcPts val="0"/>
              </a:spcBef>
              <a:spcAft>
                <a:spcPts val="0"/>
              </a:spcAft>
              <a:buSzPts val="900"/>
              <a:buChar char="■"/>
            </a:pPr>
            <a:r>
              <a:rPr lang="de" sz="900"/>
              <a:t>einen Namen</a:t>
            </a:r>
            <a:endParaRPr sz="900"/>
          </a:p>
          <a:p>
            <a:pPr indent="-285750" lvl="2" marL="1371600" rtl="0" algn="l">
              <a:lnSpc>
                <a:spcPct val="115000"/>
              </a:lnSpc>
              <a:spcBef>
                <a:spcPts val="0"/>
              </a:spcBef>
              <a:spcAft>
                <a:spcPts val="0"/>
              </a:spcAft>
              <a:buSzPts val="900"/>
              <a:buChar char="■"/>
            </a:pPr>
            <a:r>
              <a:rPr lang="de" sz="900"/>
              <a:t>ein Alter</a:t>
            </a:r>
            <a:endParaRPr sz="900"/>
          </a:p>
          <a:p>
            <a:pPr indent="-285750" lvl="2" marL="1371600" rtl="0" algn="l">
              <a:lnSpc>
                <a:spcPct val="115000"/>
              </a:lnSpc>
              <a:spcBef>
                <a:spcPts val="0"/>
              </a:spcBef>
              <a:spcAft>
                <a:spcPts val="0"/>
              </a:spcAft>
              <a:buSzPts val="900"/>
              <a:buChar char="■"/>
            </a:pPr>
            <a:r>
              <a:rPr lang="de" sz="900"/>
              <a:t>eine statische Variable, die die Anzahl der erstellten Tiere speichert (hier muss auch der Konstruktor angepasst werden)</a:t>
            </a:r>
            <a:endParaRPr sz="900"/>
          </a:p>
          <a:p>
            <a:pPr indent="-285750" lvl="1" marL="914400" rtl="0" algn="l">
              <a:lnSpc>
                <a:spcPct val="115000"/>
              </a:lnSpc>
              <a:spcBef>
                <a:spcPts val="0"/>
              </a:spcBef>
              <a:spcAft>
                <a:spcPts val="0"/>
              </a:spcAft>
              <a:buSzPts val="900"/>
              <a:buChar char="○"/>
            </a:pPr>
            <a:r>
              <a:rPr lang="de" sz="900"/>
              <a:t>Außerdem sollten folgende Funktionen / Methoden vorhanden sein:</a:t>
            </a:r>
            <a:endParaRPr sz="900"/>
          </a:p>
          <a:p>
            <a:pPr indent="-285750" lvl="2" marL="1371600" rtl="0" algn="l">
              <a:lnSpc>
                <a:spcPct val="115000"/>
              </a:lnSpc>
              <a:spcBef>
                <a:spcPts val="0"/>
              </a:spcBef>
              <a:spcAft>
                <a:spcPts val="0"/>
              </a:spcAft>
              <a:buSzPts val="900"/>
              <a:buChar char="■"/>
            </a:pPr>
            <a:r>
              <a:rPr lang="de" sz="900"/>
              <a:t>eine Methode, die den Namen und das Alter des Tieres in der Konsole ausgibt</a:t>
            </a:r>
            <a:endParaRPr sz="900"/>
          </a:p>
          <a:p>
            <a:pPr indent="-285750" lvl="2" marL="1371600" rtl="0" algn="l">
              <a:lnSpc>
                <a:spcPct val="115000"/>
              </a:lnSpc>
              <a:spcBef>
                <a:spcPts val="0"/>
              </a:spcBef>
              <a:spcAft>
                <a:spcPts val="0"/>
              </a:spcAft>
              <a:buSzPts val="900"/>
              <a:buChar char="■"/>
            </a:pPr>
            <a:r>
              <a:rPr lang="de" sz="900"/>
              <a:t>eine Methode, die den String “Generic Animal Noise” in der Konsole ausgibt (soll später überschrieben werden)</a:t>
            </a:r>
            <a:endParaRPr sz="900"/>
          </a:p>
          <a:p>
            <a:pPr indent="-285750" lvl="2" marL="1371600" rtl="0" algn="l">
              <a:lnSpc>
                <a:spcPct val="115000"/>
              </a:lnSpc>
              <a:spcBef>
                <a:spcPts val="0"/>
              </a:spcBef>
              <a:spcAft>
                <a:spcPts val="0"/>
              </a:spcAft>
              <a:buSzPts val="900"/>
              <a:buChar char="■"/>
            </a:pPr>
            <a:r>
              <a:rPr lang="de" sz="900"/>
              <a:t>eine Funktion, die die Anzahl der erstellten Tiere als Rückgabewert hat</a:t>
            </a:r>
            <a:endParaRPr sz="900"/>
          </a:p>
          <a:p>
            <a:pPr indent="-285750" lvl="0" marL="457200" rtl="0" algn="l">
              <a:lnSpc>
                <a:spcPct val="115000"/>
              </a:lnSpc>
              <a:spcBef>
                <a:spcPts val="0"/>
              </a:spcBef>
              <a:spcAft>
                <a:spcPts val="0"/>
              </a:spcAft>
              <a:buSzPts val="900"/>
              <a:buChar char="●"/>
            </a:pPr>
            <a:r>
              <a:rPr b="1" lang="de" sz="900"/>
              <a:t>Tiger</a:t>
            </a:r>
            <a:r>
              <a:rPr lang="de" sz="900"/>
              <a:t>. Diese Klasse erbt von Animal und hat keine eigenen Attribute. Neben dem Konstruktor hat es also lediglich eine Methode, die die gleichnamige Geräusch-Methode der Elternklasse überschreibt und ein Tiger-Geräusch ausgibt.</a:t>
            </a:r>
            <a:endParaRPr sz="900"/>
          </a:p>
          <a:p>
            <a:pPr indent="-285750" lvl="0" marL="457200" rtl="0" algn="l">
              <a:lnSpc>
                <a:spcPct val="115000"/>
              </a:lnSpc>
              <a:spcBef>
                <a:spcPts val="0"/>
              </a:spcBef>
              <a:spcAft>
                <a:spcPts val="0"/>
              </a:spcAft>
              <a:buSzPts val="900"/>
              <a:buChar char="●"/>
            </a:pPr>
            <a:r>
              <a:rPr b="1" lang="de" sz="900"/>
              <a:t>Elephant</a:t>
            </a:r>
            <a:r>
              <a:rPr lang="de" sz="900"/>
              <a:t>. Diese Klasse erbt von Animal und hat ein Attribut, das den Kontinenten des Elefanten speichert (wird im Konstruktor übergeben und gesetzt). Elephant überschreibt, genau wie Tiger, die Methode zum Ausgeben des Tiergeräusches, zusätzlich aber noch die Methode zum Ausgeben von Namen und Alter. Hier soll zusätzlich der Kontinent des Elefanten ausgegeben werden. Verwendet hierbei zur Ausgabe von Namen und Alter die Methode der Animal-Klasse.</a:t>
            </a:r>
            <a:endParaRPr sz="900"/>
          </a:p>
          <a:p>
            <a:pPr indent="-285750" lvl="0" marL="457200" rtl="0" algn="l">
              <a:lnSpc>
                <a:spcPct val="115000"/>
              </a:lnSpc>
              <a:spcBef>
                <a:spcPts val="0"/>
              </a:spcBef>
              <a:spcAft>
                <a:spcPts val="0"/>
              </a:spcAft>
              <a:buSzPts val="900"/>
              <a:buChar char="●"/>
            </a:pPr>
            <a:r>
              <a:rPr b="1" lang="de" sz="900"/>
              <a:t>Main</a:t>
            </a:r>
            <a:r>
              <a:rPr lang="de" sz="900"/>
              <a:t>. Hier soll ein Objekt jeder Klasse (Animal, Tiger, Elephant) erstellt werden und sowohl die Methode zur Ausgabe von Namen und Alter als auch die Methode zur Ausgabe der Geräusche auf jedem dieser Objekte aufgerufen werden. Am Ende soll einmal die Funktion zum ermitteln der Anzahl der Tiere aufgerufen werden und das Ergebnis auf der Kommandozeile ausgegeben werden.</a:t>
            </a:r>
            <a:endParaRPr sz="900"/>
          </a:p>
          <a:p>
            <a:pPr indent="0" lvl="0" marL="0" rtl="0" algn="l">
              <a:spcBef>
                <a:spcPts val="1200"/>
              </a:spcBef>
              <a:spcAft>
                <a:spcPts val="0"/>
              </a:spcAft>
              <a:buNone/>
            </a:pPr>
            <a:r>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Vererbung</a:t>
            </a:r>
            <a:endParaRPr/>
          </a:p>
          <a:p>
            <a:pPr indent="-330200" lvl="1" marL="914400" rtl="0" algn="l">
              <a:spcBef>
                <a:spcPts val="0"/>
              </a:spcBef>
              <a:spcAft>
                <a:spcPts val="0"/>
              </a:spcAft>
              <a:buSzPts val="1600"/>
              <a:buAutoNum type="arabicPeriod"/>
            </a:pPr>
            <a:r>
              <a:rPr lang="de"/>
              <a:t>Grundlagen von Vererbung</a:t>
            </a:r>
            <a:endParaRPr/>
          </a:p>
          <a:p>
            <a:pPr indent="-330200" lvl="1" marL="914400" rtl="0" algn="l">
              <a:spcBef>
                <a:spcPts val="0"/>
              </a:spcBef>
              <a:spcAft>
                <a:spcPts val="0"/>
              </a:spcAft>
              <a:buSzPts val="1600"/>
              <a:buAutoNum type="arabicPeriod"/>
            </a:pPr>
            <a:r>
              <a:rPr lang="de"/>
              <a:t>Exkurs: Java-API</a:t>
            </a:r>
            <a:endParaRPr/>
          </a:p>
          <a:p>
            <a:pPr indent="-330200" lvl="1" marL="914400" rtl="0" algn="l">
              <a:spcBef>
                <a:spcPts val="0"/>
              </a:spcBef>
              <a:spcAft>
                <a:spcPts val="0"/>
              </a:spcAft>
              <a:buSzPts val="1600"/>
              <a:buAutoNum type="arabicPeriod"/>
            </a:pPr>
            <a:r>
              <a:rPr lang="de"/>
              <a:t>Umsetzung von Vererbung</a:t>
            </a:r>
            <a:endParaRPr/>
          </a:p>
          <a:p>
            <a:pPr indent="-330200" lvl="1" marL="914400" rtl="0" algn="l">
              <a:spcBef>
                <a:spcPts val="0"/>
              </a:spcBef>
              <a:spcAft>
                <a:spcPts val="0"/>
              </a:spcAft>
              <a:buSzPts val="1600"/>
              <a:buAutoNum type="arabicPeriod"/>
            </a:pPr>
            <a:r>
              <a:rPr lang="de"/>
              <a:t>Das Schlüsselwort “super”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Grundlagen von Vererbung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Klassen können in Java von anderen Klassen erben. Dadurch wird eine “ist ein”-Beziehung hergestellt. Dabei kann die Vererbung beliebig viele Stufen haben. Erbt eine Klasse von einer anderen, dann sind alle Instanzen der erbenden Klasse auch Instanzen der vererbenden Klasse. Was das für Konsequenzen hat sehen wir gleich noch.</a:t>
            </a:r>
            <a:endParaRPr/>
          </a:p>
        </p:txBody>
      </p:sp>
      <p:pic>
        <p:nvPicPr>
          <p:cNvPr id="98" name="Google Shape;98;p18"/>
          <p:cNvPicPr preferRelativeResize="0"/>
          <p:nvPr/>
        </p:nvPicPr>
        <p:blipFill>
          <a:blip r:embed="rId3">
            <a:alphaModFix/>
          </a:blip>
          <a:stretch>
            <a:fillRect/>
          </a:stretch>
        </p:blipFill>
        <p:spPr>
          <a:xfrm>
            <a:off x="1479298" y="2040048"/>
            <a:ext cx="6185399" cy="223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Grundlagen von </a:t>
            </a:r>
            <a:r>
              <a:rPr lang="de"/>
              <a:t>Vererbung</a:t>
            </a:r>
            <a:endParaRPr/>
          </a:p>
        </p:txBody>
      </p:sp>
      <p:sp>
        <p:nvSpPr>
          <p:cNvPr id="104" name="Google Shape;104;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Java erbt jede Klasse direkt oder indirekt von der Klasse “Object”. Jede Klasse, die nicht von einer anderen Klasse erbt, erbt von “Object”. Java-Klassen sind somit streng hierarchisch geordnet.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05" name="Google Shape;105;p19"/>
          <p:cNvPicPr preferRelativeResize="0"/>
          <p:nvPr/>
        </p:nvPicPr>
        <p:blipFill>
          <a:blip r:embed="rId3">
            <a:alphaModFix/>
          </a:blip>
          <a:stretch>
            <a:fillRect/>
          </a:stretch>
        </p:blipFill>
        <p:spPr>
          <a:xfrm>
            <a:off x="627725" y="1833588"/>
            <a:ext cx="7888551" cy="23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Exkurs: Java-API</a:t>
            </a:r>
            <a:endParaRPr/>
          </a:p>
        </p:txBody>
      </p:sp>
      <p:sp>
        <p:nvSpPr>
          <p:cNvPr id="111" name="Google Shape;111;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mitgelieferte Java-Bibliothek ist sehr umfassend. Du hast Klassen wie Scanner, Math, Random o.Ä. vielleicht schon gesehen oder genutzt.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Eine sehr empfehlenswerte Aktivität: </a:t>
            </a:r>
            <a:r>
              <a:rPr b="1" lang="de"/>
              <a:t>Einfach mal schauen, was Java alles schon kann</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String-Klasse: </a:t>
            </a:r>
            <a:r>
              <a:rPr lang="de" u="sng">
                <a:solidFill>
                  <a:schemeClr val="hlink"/>
                </a:solidFill>
                <a:hlinkClick r:id="rId3"/>
              </a:rPr>
              <a:t>https://docs.oracle.com/javase/8/docs/api/java/lang/String.html</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Du interessierst dich für andere Klassen oder Interfaces? Such in der Suchmaschine deiner Wahl nach “Java ArrayList” oder “Java Math” (Oder eben der Klasse deiner Wahl) und schau einfach mal, was es alle schon gibt.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Umsetzung von Vererbung</a:t>
            </a:r>
            <a:endParaRPr/>
          </a:p>
        </p:txBody>
      </p:sp>
      <p:sp>
        <p:nvSpPr>
          <p:cNvPr id="117" name="Google Shape;117;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de"/>
              <a:t>Wir vereinfachen unser Modell etwas</a:t>
            </a:r>
            <a:r>
              <a:rPr lang="de"/>
              <a:t>: Unsere Welt ist ein euklidisches Koordinatensystem, in dem sich die Fahrzeuge bewegen</a:t>
            </a:r>
            <a:endParaRPr/>
          </a:p>
          <a:p>
            <a:pPr indent="0" lvl="0" marL="0" rtl="0" algn="l">
              <a:spcBef>
                <a:spcPts val="320"/>
              </a:spcBef>
              <a:spcAft>
                <a:spcPts val="0"/>
              </a:spcAft>
              <a:buNone/>
            </a:pPr>
            <a:r>
              <a:rPr lang="de"/>
              <a:t>Wir beschränken uns außerdem auf eine Auto und Flugzeug, die beide direkt von einer Fahrzeug-Klasse erben.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Das Schlüsselwort für Vererbung in java ist “extends”.</a:t>
            </a:r>
            <a:endParaRPr/>
          </a:p>
        </p:txBody>
      </p:sp>
      <p:pic>
        <p:nvPicPr>
          <p:cNvPr id="118" name="Google Shape;118;p21"/>
          <p:cNvPicPr preferRelativeResize="0"/>
          <p:nvPr/>
        </p:nvPicPr>
        <p:blipFill>
          <a:blip r:embed="rId3">
            <a:alphaModFix/>
          </a:blip>
          <a:stretch>
            <a:fillRect/>
          </a:stretch>
        </p:blipFill>
        <p:spPr>
          <a:xfrm>
            <a:off x="3750595" y="1633145"/>
            <a:ext cx="1463300" cy="938611"/>
          </a:xfrm>
          <a:prstGeom prst="rect">
            <a:avLst/>
          </a:prstGeom>
          <a:noFill/>
          <a:ln>
            <a:noFill/>
          </a:ln>
        </p:spPr>
      </p:pic>
      <p:pic>
        <p:nvPicPr>
          <p:cNvPr id="119" name="Google Shape;119;p21"/>
          <p:cNvPicPr preferRelativeResize="0"/>
          <p:nvPr/>
        </p:nvPicPr>
        <p:blipFill>
          <a:blip r:embed="rId4">
            <a:alphaModFix/>
          </a:blip>
          <a:stretch>
            <a:fillRect/>
          </a:stretch>
        </p:blipFill>
        <p:spPr>
          <a:xfrm>
            <a:off x="422725" y="4074525"/>
            <a:ext cx="3530034" cy="248100"/>
          </a:xfrm>
          <a:prstGeom prst="rect">
            <a:avLst/>
          </a:prstGeom>
          <a:noFill/>
          <a:ln>
            <a:noFill/>
          </a:ln>
        </p:spPr>
      </p:pic>
      <p:pic>
        <p:nvPicPr>
          <p:cNvPr id="120" name="Google Shape;120;p21"/>
          <p:cNvPicPr preferRelativeResize="0"/>
          <p:nvPr/>
        </p:nvPicPr>
        <p:blipFill>
          <a:blip r:embed="rId5">
            <a:alphaModFix/>
          </a:blip>
          <a:stretch>
            <a:fillRect/>
          </a:stretch>
        </p:blipFill>
        <p:spPr>
          <a:xfrm>
            <a:off x="431800" y="3592825"/>
            <a:ext cx="3053552" cy="283325"/>
          </a:xfrm>
          <a:prstGeom prst="rect">
            <a:avLst/>
          </a:prstGeom>
          <a:noFill/>
          <a:ln>
            <a:noFill/>
          </a:ln>
        </p:spPr>
      </p:pic>
      <p:pic>
        <p:nvPicPr>
          <p:cNvPr id="121" name="Google Shape;121;p21"/>
          <p:cNvPicPr preferRelativeResize="0"/>
          <p:nvPr/>
        </p:nvPicPr>
        <p:blipFill>
          <a:blip r:embed="rId6">
            <a:alphaModFix/>
          </a:blip>
          <a:stretch>
            <a:fillRect/>
          </a:stretch>
        </p:blipFill>
        <p:spPr>
          <a:xfrm>
            <a:off x="422725" y="3092550"/>
            <a:ext cx="2268350" cy="2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Umsetzung von Vererbung</a:t>
            </a:r>
            <a:endParaRPr/>
          </a:p>
        </p:txBody>
      </p:sp>
      <p:sp>
        <p:nvSpPr>
          <p:cNvPr id="127" name="Google Shape;127;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Nun kann jede Instanz der Klassen “Car” und “Plane” auch auf Methoden und Attribute der Klasse “Vehicle” zugreifen. </a:t>
            </a:r>
            <a:endParaRPr/>
          </a:p>
          <a:p>
            <a:pPr indent="0" lvl="0" marL="0" rtl="0" algn="l">
              <a:spcBef>
                <a:spcPts val="320"/>
              </a:spcBef>
              <a:spcAft>
                <a:spcPts val="0"/>
              </a:spcAft>
              <a:buNone/>
            </a:pPr>
            <a:r>
              <a:rPr lang="de"/>
              <a:t>Attribute und Methoden, die auf alle Fahrzeuge zutreffen, werden in der Superklasse “Vehicle” gehalten, “Car”- oder “Plane”-spezifische Attribute und Methoden werden in der jeweiligen Subklasse definiert.</a:t>
            </a:r>
            <a:endParaRPr/>
          </a:p>
        </p:txBody>
      </p:sp>
      <p:pic>
        <p:nvPicPr>
          <p:cNvPr id="128" name="Google Shape;128;p22"/>
          <p:cNvPicPr preferRelativeResize="0"/>
          <p:nvPr/>
        </p:nvPicPr>
        <p:blipFill>
          <a:blip r:embed="rId3">
            <a:alphaModFix/>
          </a:blip>
          <a:stretch>
            <a:fillRect/>
          </a:stretch>
        </p:blipFill>
        <p:spPr>
          <a:xfrm>
            <a:off x="3456300" y="2247450"/>
            <a:ext cx="2326675" cy="586375"/>
          </a:xfrm>
          <a:prstGeom prst="rect">
            <a:avLst/>
          </a:prstGeom>
          <a:noFill/>
          <a:ln>
            <a:noFill/>
          </a:ln>
        </p:spPr>
      </p:pic>
      <p:pic>
        <p:nvPicPr>
          <p:cNvPr id="129" name="Google Shape;129;p22"/>
          <p:cNvPicPr preferRelativeResize="0"/>
          <p:nvPr/>
        </p:nvPicPr>
        <p:blipFill>
          <a:blip r:embed="rId4">
            <a:alphaModFix/>
          </a:blip>
          <a:stretch>
            <a:fillRect/>
          </a:stretch>
        </p:blipFill>
        <p:spPr>
          <a:xfrm>
            <a:off x="529000" y="2247450"/>
            <a:ext cx="2544625" cy="806835"/>
          </a:xfrm>
          <a:prstGeom prst="rect">
            <a:avLst/>
          </a:prstGeom>
          <a:noFill/>
          <a:ln>
            <a:noFill/>
          </a:ln>
        </p:spPr>
      </p:pic>
      <p:pic>
        <p:nvPicPr>
          <p:cNvPr id="130" name="Google Shape;130;p22"/>
          <p:cNvPicPr preferRelativeResize="0"/>
          <p:nvPr/>
        </p:nvPicPr>
        <p:blipFill>
          <a:blip r:embed="rId5">
            <a:alphaModFix/>
          </a:blip>
          <a:stretch>
            <a:fillRect/>
          </a:stretch>
        </p:blipFill>
        <p:spPr>
          <a:xfrm>
            <a:off x="6206200" y="2247450"/>
            <a:ext cx="2210935" cy="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Umsetzung von Vererbung</a:t>
            </a:r>
            <a:endParaRPr/>
          </a:p>
        </p:txBody>
      </p:sp>
      <p:sp>
        <p:nvSpPr>
          <p:cNvPr id="136" name="Google Shape;136;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Mit Methoden funktioniert das analog:</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Subklassen können auch die Methoden und Attribute der Superklasse nutzen:</a:t>
            </a:r>
            <a:endParaRPr/>
          </a:p>
        </p:txBody>
      </p:sp>
      <p:pic>
        <p:nvPicPr>
          <p:cNvPr id="137" name="Google Shape;137;p23"/>
          <p:cNvPicPr preferRelativeResize="0"/>
          <p:nvPr/>
        </p:nvPicPr>
        <p:blipFill>
          <a:blip r:embed="rId3">
            <a:alphaModFix/>
          </a:blip>
          <a:stretch>
            <a:fillRect/>
          </a:stretch>
        </p:blipFill>
        <p:spPr>
          <a:xfrm>
            <a:off x="431800" y="3596350"/>
            <a:ext cx="6746100" cy="226750"/>
          </a:xfrm>
          <a:prstGeom prst="rect">
            <a:avLst/>
          </a:prstGeom>
          <a:noFill/>
          <a:ln>
            <a:noFill/>
          </a:ln>
        </p:spPr>
      </p:pic>
      <p:pic>
        <p:nvPicPr>
          <p:cNvPr id="138" name="Google Shape;138;p23"/>
          <p:cNvPicPr preferRelativeResize="0"/>
          <p:nvPr/>
        </p:nvPicPr>
        <p:blipFill>
          <a:blip r:embed="rId4">
            <a:alphaModFix/>
          </a:blip>
          <a:stretch>
            <a:fillRect/>
          </a:stretch>
        </p:blipFill>
        <p:spPr>
          <a:xfrm>
            <a:off x="398876" y="2095100"/>
            <a:ext cx="6699574" cy="694725"/>
          </a:xfrm>
          <a:prstGeom prst="rect">
            <a:avLst/>
          </a:prstGeom>
          <a:noFill/>
          <a:ln>
            <a:noFill/>
          </a:ln>
        </p:spPr>
      </p:pic>
      <p:pic>
        <p:nvPicPr>
          <p:cNvPr id="139" name="Google Shape;139;p23"/>
          <p:cNvPicPr preferRelativeResize="0"/>
          <p:nvPr/>
        </p:nvPicPr>
        <p:blipFill>
          <a:blip r:embed="rId5">
            <a:alphaModFix/>
          </a:blip>
          <a:stretch>
            <a:fillRect/>
          </a:stretch>
        </p:blipFill>
        <p:spPr>
          <a:xfrm>
            <a:off x="431800" y="1249100"/>
            <a:ext cx="5838475" cy="6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Umsetzung von Vererbung</a:t>
            </a:r>
            <a:endParaRPr/>
          </a:p>
        </p:txBody>
      </p:sp>
      <p:sp>
        <p:nvSpPr>
          <p:cNvPr id="145" name="Google Shape;145;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Außerdem können Subklassen die Methoden von Superklassen überschreiben, wenn die Methode der Superklasse auf den Anwendungsfall nicht zutrifft. Da man bei der Distanz zu einem Flugzeug noch die Höhe berücksichtigen muss, könnte man hier für das Flugzeug eine andere distanceTo-Funktion verwenden:</a:t>
            </a:r>
            <a:endParaRPr/>
          </a:p>
          <a:p>
            <a:pPr indent="0" lvl="0" marL="0" rtl="0" algn="l">
              <a:spcBef>
                <a:spcPts val="320"/>
              </a:spcBef>
              <a:spcAft>
                <a:spcPts val="0"/>
              </a:spcAft>
              <a:buNone/>
            </a:pPr>
            <a:r>
              <a:t/>
            </a:r>
            <a:endParaRPr/>
          </a:p>
        </p:txBody>
      </p:sp>
      <p:pic>
        <p:nvPicPr>
          <p:cNvPr id="146" name="Google Shape;146;p24"/>
          <p:cNvPicPr preferRelativeResize="0"/>
          <p:nvPr/>
        </p:nvPicPr>
        <p:blipFill>
          <a:blip r:embed="rId3">
            <a:alphaModFix/>
          </a:blip>
          <a:stretch>
            <a:fillRect/>
          </a:stretch>
        </p:blipFill>
        <p:spPr>
          <a:xfrm>
            <a:off x="431800" y="1986724"/>
            <a:ext cx="7674575" cy="10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