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743ff198f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743ff198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743ff198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743ff198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743ff198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743ff198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743ff198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743ff198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743ff198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743ff198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743ff198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743ff198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743ff198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743ff198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743ff198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743ff198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743ff198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743ff198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743ff198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743ff198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743ff198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743ff198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02 - Arrays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Fragen</a:t>
            </a:r>
            <a:endParaRPr/>
          </a:p>
        </p:txBody>
      </p:sp>
      <p:sp>
        <p:nvSpPr>
          <p:cNvPr id="163" name="Google Shape;163;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rPr lang="de" sz="3600"/>
              <a:t>Fragen</a:t>
            </a:r>
            <a:endParaRPr sz="3600"/>
          </a:p>
          <a:p>
            <a:pPr indent="0" lvl="0" marL="0" rtl="0" algn="l">
              <a:spcBef>
                <a:spcPts val="32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Übungsaufgaben</a:t>
            </a:r>
            <a:endParaRPr/>
          </a:p>
        </p:txBody>
      </p:sp>
      <p:sp>
        <p:nvSpPr>
          <p:cNvPr id="169" name="Google Shape;169;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Alternative 1: Palindrom-Detektor</a:t>
            </a:r>
            <a:endParaRPr/>
          </a:p>
          <a:p>
            <a:pPr indent="-330200" lvl="1" marL="914400" rtl="0" algn="l">
              <a:spcBef>
                <a:spcPts val="0"/>
              </a:spcBef>
              <a:spcAft>
                <a:spcPts val="0"/>
              </a:spcAft>
              <a:buSzPts val="1600"/>
              <a:buChar char="-"/>
            </a:pPr>
            <a:r>
              <a:rPr lang="de"/>
              <a:t>Es soll dem Programm ein String, entweder über Kommandozeilenparameter oder über die Scanner-Klasse übergeben werden können.</a:t>
            </a:r>
            <a:endParaRPr/>
          </a:p>
          <a:p>
            <a:pPr indent="-330200" lvl="1" marL="914400" rtl="0" algn="l">
              <a:spcBef>
                <a:spcPts val="0"/>
              </a:spcBef>
              <a:spcAft>
                <a:spcPts val="0"/>
              </a:spcAft>
              <a:buSzPts val="1600"/>
              <a:buChar char="-"/>
            </a:pPr>
            <a:r>
              <a:rPr lang="de"/>
              <a:t>Das Programm soll dann testen, ob der String ein Palindrom ist und dementsprechend eine Kommandozeilenausgabe machen.</a:t>
            </a:r>
            <a:endParaRPr/>
          </a:p>
          <a:p>
            <a:pPr indent="-330200" lvl="1" marL="914400" rtl="0" algn="l">
              <a:spcBef>
                <a:spcPts val="0"/>
              </a:spcBef>
              <a:spcAft>
                <a:spcPts val="0"/>
              </a:spcAft>
              <a:buSzPts val="1600"/>
              <a:buChar char="-"/>
            </a:pPr>
            <a:r>
              <a:rPr lang="de"/>
              <a:t>Hinweis: Palindrome sind Zeichenketten, die sich von vorne und von hinter gleich lesen (Beispiel: "anna" ist rückwärts gelesen auch "anna")</a:t>
            </a:r>
            <a:endParaRPr/>
          </a:p>
          <a:p>
            <a:pPr indent="-330200" lvl="1" marL="914400" rtl="0" algn="l">
              <a:spcBef>
                <a:spcPts val="0"/>
              </a:spcBef>
              <a:spcAft>
                <a:spcPts val="0"/>
              </a:spcAft>
              <a:buSzPts val="1600"/>
              <a:buChar char="-"/>
            </a:pPr>
            <a:r>
              <a:rPr lang="de"/>
              <a:t>Tipp: mit &lt;String&gt;.charAt(index) kann man auf das Zeichen an einer bestimmten Stelle eines Strings zugreifen. ( =&gt; “asd”.charAt(1) ⇒ ‘d’</a:t>
            </a:r>
            <a:endParaRPr/>
          </a:p>
          <a:p>
            <a:pPr indent="-330200" lvl="1" marL="914400" rtl="0" algn="l">
              <a:spcBef>
                <a:spcPts val="0"/>
              </a:spcBef>
              <a:spcAft>
                <a:spcPts val="0"/>
              </a:spcAft>
              <a:buSzPts val="1600"/>
              <a:buChar char="-"/>
            </a:pPr>
            <a:r>
              <a:rPr lang="de"/>
              <a:t>Optional: Umgehen von Case Sensitivität ("Anna" soll auch als Palindrom erkannt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Übungsaufgaben</a:t>
            </a:r>
            <a:endParaRPr/>
          </a:p>
        </p:txBody>
      </p:sp>
      <p:sp>
        <p:nvSpPr>
          <p:cNvPr id="175" name="Google Shape;175;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Alternative 2: Primzahl-Detektor</a:t>
            </a:r>
            <a:endParaRPr/>
          </a:p>
          <a:p>
            <a:pPr indent="-330200" lvl="1" marL="914400" rtl="0" algn="l">
              <a:spcBef>
                <a:spcPts val="0"/>
              </a:spcBef>
              <a:spcAft>
                <a:spcPts val="0"/>
              </a:spcAft>
              <a:buSzPts val="1600"/>
              <a:buChar char="-"/>
            </a:pPr>
            <a:r>
              <a:rPr lang="de"/>
              <a:t>Es soll dem Programm eine Zahl, entweder über Kommandozeilenparameter oder über die Scanner-Klasse übergeben werden können</a:t>
            </a:r>
            <a:endParaRPr/>
          </a:p>
          <a:p>
            <a:pPr indent="-330200" lvl="1" marL="914400" rtl="0" algn="l">
              <a:spcBef>
                <a:spcPts val="0"/>
              </a:spcBef>
              <a:spcAft>
                <a:spcPts val="0"/>
              </a:spcAft>
              <a:buSzPts val="1600"/>
              <a:buChar char="-"/>
            </a:pPr>
            <a:r>
              <a:rPr lang="de"/>
              <a:t>Das </a:t>
            </a:r>
            <a:r>
              <a:rPr lang="de"/>
              <a:t>Programm soll sich dann den Kommandozeilenparameter nehmen, testen, ob es eine Primzahl ist, und dementsprechend eine Kommandozeilenausgabe machen.</a:t>
            </a:r>
            <a:endParaRPr/>
          </a:p>
          <a:p>
            <a:pPr indent="-330200" lvl="1" marL="914400" rtl="0" algn="l">
              <a:spcBef>
                <a:spcPts val="0"/>
              </a:spcBef>
              <a:spcAft>
                <a:spcPts val="0"/>
              </a:spcAft>
              <a:buSzPts val="1600"/>
              <a:buChar char="-"/>
            </a:pPr>
            <a:r>
              <a:rPr lang="de"/>
              <a:t>Hinweis: Primzahlen sind Zahlen, die nur durch 1 und sich selber restlos teilbar sind. 0 und 1 sind keine Primzahlen. Negative Zahlen sind per Definition keine Primzahlen.</a:t>
            </a:r>
            <a:endParaRPr/>
          </a:p>
          <a:p>
            <a:pPr indent="-330200" lvl="1" marL="914400" rtl="0" algn="l">
              <a:spcBef>
                <a:spcPts val="0"/>
              </a:spcBef>
              <a:spcAft>
                <a:spcPts val="0"/>
              </a:spcAft>
              <a:buSzPts val="1600"/>
              <a:buChar char="-"/>
            </a:pPr>
            <a:r>
              <a:rPr lang="de"/>
              <a:t>Hinweis: Der Rest einer Division lässt sich mit dem Modulo (%) Operator berechnen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dk1"/>
              </a:buClr>
              <a:buSzPts val="1600"/>
              <a:buAutoNum type="arabicPeriod"/>
            </a:pPr>
            <a:r>
              <a:rPr lang="de"/>
              <a:t>Arrays</a:t>
            </a:r>
            <a:endParaRPr/>
          </a:p>
          <a:p>
            <a:pPr indent="-330200" lvl="1" marL="914400" rtl="0" algn="l">
              <a:spcBef>
                <a:spcPts val="0"/>
              </a:spcBef>
              <a:spcAft>
                <a:spcPts val="0"/>
              </a:spcAft>
              <a:buClr>
                <a:schemeClr val="dk1"/>
              </a:buClr>
              <a:buSzPts val="1600"/>
              <a:buAutoNum type="arabicPeriod"/>
            </a:pPr>
            <a:r>
              <a:rPr lang="de"/>
              <a:t>Deklaration</a:t>
            </a:r>
            <a:endParaRPr/>
          </a:p>
          <a:p>
            <a:pPr indent="-330200" lvl="1" marL="914400" rtl="0" algn="l">
              <a:spcBef>
                <a:spcPts val="0"/>
              </a:spcBef>
              <a:spcAft>
                <a:spcPts val="0"/>
              </a:spcAft>
              <a:buClr>
                <a:schemeClr val="dk1"/>
              </a:buClr>
              <a:buSzPts val="1600"/>
              <a:buAutoNum type="arabicPeriod"/>
            </a:pPr>
            <a:r>
              <a:rPr lang="de"/>
              <a:t>Nutzung</a:t>
            </a:r>
            <a:endParaRPr/>
          </a:p>
          <a:p>
            <a:pPr indent="-330200" lvl="1" marL="914400" rtl="0" algn="l">
              <a:spcBef>
                <a:spcPts val="0"/>
              </a:spcBef>
              <a:spcAft>
                <a:spcPts val="0"/>
              </a:spcAft>
              <a:buSzPts val="1600"/>
              <a:buAutoNum type="arabicPeriod"/>
            </a:pPr>
            <a:r>
              <a:rPr lang="de"/>
              <a:t>Mehrdimensionale Arrays</a:t>
            </a:r>
            <a:br>
              <a:rPr lang="de"/>
            </a:br>
            <a:endParaRPr/>
          </a:p>
          <a:p>
            <a:pPr indent="-330200" lvl="0" marL="457200" rtl="0" algn="l">
              <a:spcBef>
                <a:spcPts val="0"/>
              </a:spcBef>
              <a:spcAft>
                <a:spcPts val="0"/>
              </a:spcAft>
              <a:buClr>
                <a:schemeClr val="dk1"/>
              </a:buClr>
              <a:buSzPts val="1600"/>
              <a:buAutoNum type="arabicPeriod"/>
            </a:pPr>
            <a:r>
              <a:rPr lang="de"/>
              <a:t>Schleifen</a:t>
            </a:r>
            <a:endParaRPr/>
          </a:p>
          <a:p>
            <a:pPr indent="-330200" lvl="1" marL="914400" rtl="0" algn="l">
              <a:spcBef>
                <a:spcPts val="0"/>
              </a:spcBef>
              <a:spcAft>
                <a:spcPts val="0"/>
              </a:spcAft>
              <a:buSzPts val="1600"/>
              <a:buAutoNum type="arabicPeriod"/>
            </a:pPr>
            <a:r>
              <a:rPr lang="de"/>
              <a:t>while &amp; do-while</a:t>
            </a:r>
            <a:endParaRPr/>
          </a:p>
          <a:p>
            <a:pPr indent="-330200" lvl="1" marL="914400" rtl="0" algn="l">
              <a:spcBef>
                <a:spcPts val="0"/>
              </a:spcBef>
              <a:spcAft>
                <a:spcPts val="0"/>
              </a:spcAft>
              <a:buSzPts val="1600"/>
              <a:buAutoNum type="arabicPeriod"/>
            </a:pPr>
            <a:r>
              <a:rPr lang="de"/>
              <a:t>for &amp; forEach</a:t>
            </a:r>
            <a:br>
              <a:rPr lang="de"/>
            </a:br>
            <a:endParaRPr/>
          </a:p>
          <a:p>
            <a:pPr indent="-330200" lvl="0" marL="457200" rtl="0" algn="l">
              <a:spcBef>
                <a:spcPts val="0"/>
              </a:spcBef>
              <a:spcAft>
                <a:spcPts val="0"/>
              </a:spcAft>
              <a:buSzPts val="1600"/>
              <a:buAutoNum type="arabicPeriod"/>
            </a:pPr>
            <a:r>
              <a:rPr lang="de"/>
              <a:t>Parametrisierung von Programmen</a:t>
            </a:r>
            <a:endParaRPr/>
          </a:p>
          <a:p>
            <a:pPr indent="0" lvl="0" marL="0" rtl="0" algn="l">
              <a:spcBef>
                <a:spcPts val="320"/>
              </a:spcBef>
              <a:spcAft>
                <a:spcPts val="0"/>
              </a:spcAft>
              <a:buClr>
                <a:schemeClr val="dk1"/>
              </a:buClr>
              <a:buSzPts val="1100"/>
              <a:buFont typeface="Arial"/>
              <a:buNone/>
            </a:pPr>
            <a:r>
              <a:t/>
            </a:r>
            <a:endParaRPr/>
          </a:p>
          <a:p>
            <a:pPr indent="-330200" lvl="0" marL="457200" rtl="0" algn="l">
              <a:spcBef>
                <a:spcPts val="320"/>
              </a:spcBef>
              <a:spcAft>
                <a:spcPts val="0"/>
              </a:spcAft>
              <a:buClr>
                <a:schemeClr val="dk1"/>
              </a:buClr>
              <a:buSzPts val="1600"/>
              <a:buAutoNum type="arabicPeriod"/>
            </a:pPr>
            <a:r>
              <a:rPr lang="de"/>
              <a:t>Fragen</a:t>
            </a:r>
            <a:br>
              <a:rPr lang="de"/>
            </a:br>
            <a:endParaRPr/>
          </a:p>
          <a:p>
            <a:pPr indent="-330200" lvl="0" marL="457200" rtl="0" algn="l">
              <a:spcBef>
                <a:spcPts val="0"/>
              </a:spcBef>
              <a:spcAft>
                <a:spcPts val="0"/>
              </a:spcAft>
              <a:buClr>
                <a:schemeClr val="dk1"/>
              </a:buClr>
              <a:buSzPts val="1600"/>
              <a:buAutoNum type="arabicPeriod"/>
            </a:pPr>
            <a:r>
              <a:rPr lang="de"/>
              <a:t>Übungsaufgabe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 Deklaration von Arrays </a:t>
            </a:r>
            <a:endParaRPr/>
          </a:p>
        </p:txBody>
      </p:sp>
      <p:sp>
        <p:nvSpPr>
          <p:cNvPr id="97" name="Google Shape;97;p18"/>
          <p:cNvSpPr/>
          <p:nvPr>
            <p:ph idx="2" type="chart"/>
          </p:nvPr>
        </p:nvSpPr>
        <p:spPr>
          <a:xfrm>
            <a:off x="431800" y="66279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Arrays sind Listen von statischer Länge und festgelegtem Datentyp. Arrays werden durch eckige Klammern gekennzeichnet.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Array-Variablen können nur Arrays dieses Datentyps zugewiesen werden. Man kann ein leeres, oder ein bereits gefülltes Array zuweisen. Während bei gefüllten Arrays die Länge automatisch ermittelt wird muss man bei leeren Arrays die Länge angeben.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98" name="Google Shape;98;p18"/>
          <p:cNvPicPr preferRelativeResize="0"/>
          <p:nvPr/>
        </p:nvPicPr>
        <p:blipFill>
          <a:blip r:embed="rId3">
            <a:alphaModFix/>
          </a:blip>
          <a:stretch>
            <a:fillRect/>
          </a:stretch>
        </p:blipFill>
        <p:spPr>
          <a:xfrm>
            <a:off x="3660963" y="1464050"/>
            <a:ext cx="1822075" cy="295775"/>
          </a:xfrm>
          <a:prstGeom prst="rect">
            <a:avLst/>
          </a:prstGeom>
          <a:noFill/>
          <a:ln>
            <a:noFill/>
          </a:ln>
        </p:spPr>
      </p:pic>
      <p:pic>
        <p:nvPicPr>
          <p:cNvPr id="99" name="Google Shape;99;p18"/>
          <p:cNvPicPr preferRelativeResize="0"/>
          <p:nvPr/>
        </p:nvPicPr>
        <p:blipFill>
          <a:blip r:embed="rId4">
            <a:alphaModFix/>
          </a:blip>
          <a:stretch>
            <a:fillRect/>
          </a:stretch>
        </p:blipFill>
        <p:spPr>
          <a:xfrm>
            <a:off x="2319600" y="3740850"/>
            <a:ext cx="4600101" cy="567000"/>
          </a:xfrm>
          <a:prstGeom prst="rect">
            <a:avLst/>
          </a:prstGeom>
          <a:noFill/>
          <a:ln>
            <a:noFill/>
          </a:ln>
        </p:spPr>
      </p:pic>
      <p:pic>
        <p:nvPicPr>
          <p:cNvPr id="100" name="Google Shape;100;p18"/>
          <p:cNvPicPr preferRelativeResize="0"/>
          <p:nvPr/>
        </p:nvPicPr>
        <p:blipFill>
          <a:blip r:embed="rId5">
            <a:alphaModFix/>
          </a:blip>
          <a:stretch>
            <a:fillRect/>
          </a:stretch>
        </p:blipFill>
        <p:spPr>
          <a:xfrm>
            <a:off x="3052288" y="2935391"/>
            <a:ext cx="3039434" cy="477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1.2. Nutzung von Arrays</a:t>
            </a:r>
            <a:endParaRPr/>
          </a:p>
        </p:txBody>
      </p:sp>
      <p:sp>
        <p:nvSpPr>
          <p:cNvPr id="106" name="Google Shape;106;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Der Zugriff auf bestimmte Stellen des Arrays erfolgt wieder mit eckigen Klammern. Innerhalb der Klammern wird die Position (beginnend mit  0) des gewünschten Elements übergeben. So kann man Daten aus dem Array erhalten und dieses manipulieren.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rPr lang="de"/>
              <a:t>Übergibt man einen Index, der nicht existiert, so wird eine ArrayIndexOutOfBoundsException geworfen.</a:t>
            </a:r>
            <a:endParaRPr/>
          </a:p>
          <a:p>
            <a:pPr indent="0" lvl="0" marL="0" rtl="0" algn="l">
              <a:spcBef>
                <a:spcPts val="320"/>
              </a:spcBef>
              <a:spcAft>
                <a:spcPts val="0"/>
              </a:spcAft>
              <a:buNone/>
            </a:pPr>
            <a:r>
              <a:t/>
            </a:r>
            <a:endParaRPr/>
          </a:p>
        </p:txBody>
      </p:sp>
      <p:pic>
        <p:nvPicPr>
          <p:cNvPr id="107" name="Google Shape;107;p19"/>
          <p:cNvPicPr preferRelativeResize="0"/>
          <p:nvPr/>
        </p:nvPicPr>
        <p:blipFill>
          <a:blip r:embed="rId3">
            <a:alphaModFix/>
          </a:blip>
          <a:stretch>
            <a:fillRect/>
          </a:stretch>
        </p:blipFill>
        <p:spPr>
          <a:xfrm>
            <a:off x="1488813" y="1787400"/>
            <a:ext cx="6261676" cy="264350"/>
          </a:xfrm>
          <a:prstGeom prst="rect">
            <a:avLst/>
          </a:prstGeom>
          <a:noFill/>
          <a:ln>
            <a:noFill/>
          </a:ln>
        </p:spPr>
      </p:pic>
      <p:pic>
        <p:nvPicPr>
          <p:cNvPr id="108" name="Google Shape;108;p19"/>
          <p:cNvPicPr preferRelativeResize="0"/>
          <p:nvPr/>
        </p:nvPicPr>
        <p:blipFill>
          <a:blip r:embed="rId4">
            <a:alphaModFix/>
          </a:blip>
          <a:stretch>
            <a:fillRect/>
          </a:stretch>
        </p:blipFill>
        <p:spPr>
          <a:xfrm>
            <a:off x="1488813" y="2358375"/>
            <a:ext cx="6261674" cy="307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Mehrdimensionale Arrays</a:t>
            </a:r>
            <a:endParaRPr/>
          </a:p>
        </p:txBody>
      </p:sp>
      <p:sp>
        <p:nvSpPr>
          <p:cNvPr id="114" name="Google Shape;114;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Arrays können beliebig viele Dimensionen haben und können so Matritzen, Datenwürfel und vieles weitere darstellen. Die Dimension wird durch die Anzahl der eckigen Klammern bestimmt.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Der Zugriff funktioniert analog zu den eindimensionalen Arrays.</a:t>
            </a:r>
            <a:endParaRPr/>
          </a:p>
        </p:txBody>
      </p:sp>
      <p:pic>
        <p:nvPicPr>
          <p:cNvPr id="115" name="Google Shape;115;p20"/>
          <p:cNvPicPr preferRelativeResize="0"/>
          <p:nvPr/>
        </p:nvPicPr>
        <p:blipFill>
          <a:blip r:embed="rId3">
            <a:alphaModFix/>
          </a:blip>
          <a:stretch>
            <a:fillRect/>
          </a:stretch>
        </p:blipFill>
        <p:spPr>
          <a:xfrm>
            <a:off x="2459088" y="1522725"/>
            <a:ext cx="4225825" cy="480725"/>
          </a:xfrm>
          <a:prstGeom prst="rect">
            <a:avLst/>
          </a:prstGeom>
          <a:noFill/>
          <a:ln>
            <a:noFill/>
          </a:ln>
        </p:spPr>
      </p:pic>
      <p:pic>
        <p:nvPicPr>
          <p:cNvPr id="116" name="Google Shape;116;p20"/>
          <p:cNvPicPr preferRelativeResize="0"/>
          <p:nvPr/>
        </p:nvPicPr>
        <p:blipFill>
          <a:blip r:embed="rId4">
            <a:alphaModFix/>
          </a:blip>
          <a:stretch>
            <a:fillRect/>
          </a:stretch>
        </p:blipFill>
        <p:spPr>
          <a:xfrm>
            <a:off x="1051800" y="3156729"/>
            <a:ext cx="7199977" cy="48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while &amp; do-while</a:t>
            </a:r>
            <a:endParaRPr/>
          </a:p>
        </p:txBody>
      </p:sp>
      <p:pic>
        <p:nvPicPr>
          <p:cNvPr id="122" name="Google Shape;122;p21"/>
          <p:cNvPicPr preferRelativeResize="0"/>
          <p:nvPr/>
        </p:nvPicPr>
        <p:blipFill>
          <a:blip r:embed="rId3">
            <a:alphaModFix/>
          </a:blip>
          <a:stretch>
            <a:fillRect/>
          </a:stretch>
        </p:blipFill>
        <p:spPr>
          <a:xfrm>
            <a:off x="431825" y="1449850"/>
            <a:ext cx="3617525" cy="1360825"/>
          </a:xfrm>
          <a:prstGeom prst="rect">
            <a:avLst/>
          </a:prstGeom>
          <a:noFill/>
          <a:ln>
            <a:noFill/>
          </a:ln>
        </p:spPr>
      </p:pic>
      <p:pic>
        <p:nvPicPr>
          <p:cNvPr id="123" name="Google Shape;123;p21"/>
          <p:cNvPicPr preferRelativeResize="0"/>
          <p:nvPr/>
        </p:nvPicPr>
        <p:blipFill>
          <a:blip r:embed="rId4">
            <a:alphaModFix/>
          </a:blip>
          <a:stretch>
            <a:fillRect/>
          </a:stretch>
        </p:blipFill>
        <p:spPr>
          <a:xfrm>
            <a:off x="4911076" y="1449850"/>
            <a:ext cx="3896424" cy="1360825"/>
          </a:xfrm>
          <a:prstGeom prst="rect">
            <a:avLst/>
          </a:prstGeom>
          <a:noFill/>
          <a:ln>
            <a:noFill/>
          </a:ln>
        </p:spPr>
      </p:pic>
      <p:sp>
        <p:nvSpPr>
          <p:cNvPr id="124" name="Google Shape;124;p21"/>
          <p:cNvSpPr txBox="1"/>
          <p:nvPr/>
        </p:nvSpPr>
        <p:spPr>
          <a:xfrm>
            <a:off x="431575" y="2918750"/>
            <a:ext cx="3617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Der Programmcode innerhalb der geschweiften Klammern wird ausgeführt, solange die Bedingung erfüllt ist</a:t>
            </a:r>
            <a:endParaRPr sz="1600"/>
          </a:p>
        </p:txBody>
      </p:sp>
      <p:cxnSp>
        <p:nvCxnSpPr>
          <p:cNvPr id="125" name="Google Shape;125;p21"/>
          <p:cNvCxnSpPr/>
          <p:nvPr/>
        </p:nvCxnSpPr>
        <p:spPr>
          <a:xfrm flipH="1" rot="5400000">
            <a:off x="2229225" y="2222200"/>
            <a:ext cx="1626600" cy="997800"/>
          </a:xfrm>
          <a:prstGeom prst="curvedConnector3">
            <a:avLst>
              <a:gd fmla="val 107131" name="adj1"/>
            </a:avLst>
          </a:prstGeom>
          <a:noFill/>
          <a:ln cap="flat" cmpd="sng" w="9525">
            <a:solidFill>
              <a:srgbClr val="FF0000"/>
            </a:solidFill>
            <a:prstDash val="solid"/>
            <a:round/>
            <a:headEnd len="med" w="med" type="none"/>
            <a:tailEnd len="med" w="med" type="triangle"/>
          </a:ln>
        </p:spPr>
      </p:cxnSp>
      <p:sp>
        <p:nvSpPr>
          <p:cNvPr id="126" name="Google Shape;126;p21"/>
          <p:cNvSpPr txBox="1"/>
          <p:nvPr/>
        </p:nvSpPr>
        <p:spPr>
          <a:xfrm>
            <a:off x="4868925" y="2918750"/>
            <a:ext cx="3617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Sehr ähnlich zur while-Schleife.</a:t>
            </a:r>
            <a:endParaRPr sz="1600"/>
          </a:p>
          <a:p>
            <a:pPr indent="0" lvl="0" marL="0" rtl="0" algn="l">
              <a:spcBef>
                <a:spcPts val="0"/>
              </a:spcBef>
              <a:spcAft>
                <a:spcPts val="0"/>
              </a:spcAft>
              <a:buNone/>
            </a:pPr>
            <a:r>
              <a:rPr lang="de" sz="1600"/>
              <a:t>Wichtiger Unterschied: Die erste Iteration ist unabhängig von der Beschaffenheit der Bedingung garantiert. Das kann in einigen Anwendungsfällen sinnvoll sein.</a:t>
            </a:r>
            <a:endParaRPr sz="1600"/>
          </a:p>
        </p:txBody>
      </p:sp>
      <p:sp>
        <p:nvSpPr>
          <p:cNvPr id="127" name="Google Shape;127;p21"/>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while</a:t>
            </a:r>
            <a:endParaRPr/>
          </a:p>
        </p:txBody>
      </p:sp>
      <p:sp>
        <p:nvSpPr>
          <p:cNvPr id="128" name="Google Shape;128;p21"/>
          <p:cNvSpPr txBox="1"/>
          <p:nvPr/>
        </p:nvSpPr>
        <p:spPr>
          <a:xfrm>
            <a:off x="49110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do-while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2.2. for &amp; forEach</a:t>
            </a:r>
            <a:endParaRPr/>
          </a:p>
        </p:txBody>
      </p:sp>
      <p:pic>
        <p:nvPicPr>
          <p:cNvPr id="134" name="Google Shape;134;p22"/>
          <p:cNvPicPr preferRelativeResize="0"/>
          <p:nvPr/>
        </p:nvPicPr>
        <p:blipFill>
          <a:blip r:embed="rId3">
            <a:alphaModFix/>
          </a:blip>
          <a:stretch>
            <a:fillRect/>
          </a:stretch>
        </p:blipFill>
        <p:spPr>
          <a:xfrm>
            <a:off x="431800" y="1474372"/>
            <a:ext cx="3617399" cy="586804"/>
          </a:xfrm>
          <a:prstGeom prst="rect">
            <a:avLst/>
          </a:prstGeom>
          <a:noFill/>
          <a:ln>
            <a:noFill/>
          </a:ln>
        </p:spPr>
      </p:pic>
      <p:sp>
        <p:nvSpPr>
          <p:cNvPr id="135" name="Google Shape;135;p22"/>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for</a:t>
            </a:r>
            <a:endParaRPr/>
          </a:p>
        </p:txBody>
      </p:sp>
      <p:sp>
        <p:nvSpPr>
          <p:cNvPr id="136" name="Google Shape;136;p22"/>
          <p:cNvSpPr txBox="1"/>
          <p:nvPr/>
        </p:nvSpPr>
        <p:spPr>
          <a:xfrm>
            <a:off x="431575" y="2258250"/>
            <a:ext cx="36174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For-Schleifen haben eine </a:t>
            </a:r>
            <a:r>
              <a:rPr b="1" lang="de" sz="1600"/>
              <a:t>Iterator-Variable</a:t>
            </a:r>
            <a:r>
              <a:rPr lang="de" sz="1600"/>
              <a:t>, eine </a:t>
            </a:r>
            <a:r>
              <a:rPr b="1" lang="de" sz="1600"/>
              <a:t>Bedingung </a:t>
            </a:r>
            <a:r>
              <a:rPr lang="de" sz="1600"/>
              <a:t>und einen </a:t>
            </a:r>
            <a:r>
              <a:rPr b="1" lang="de" sz="1600"/>
              <a:t>Inkrementor/ Dekrementor</a:t>
            </a:r>
            <a:r>
              <a:rPr lang="de" sz="1600"/>
              <a:t>.</a:t>
            </a:r>
            <a:endParaRPr sz="1600"/>
          </a:p>
          <a:p>
            <a:pPr indent="0" lvl="0" marL="0" rtl="0" algn="l">
              <a:spcBef>
                <a:spcPts val="0"/>
              </a:spcBef>
              <a:spcAft>
                <a:spcPts val="0"/>
              </a:spcAft>
              <a:buNone/>
            </a:pPr>
            <a:r>
              <a:rPr lang="de" sz="1600"/>
              <a:t>Die nächste Iteration wird nur bei Erfüllung der Bedingung durchgeführt.</a:t>
            </a:r>
            <a:endParaRPr sz="1600"/>
          </a:p>
          <a:p>
            <a:pPr indent="0" lvl="0" marL="0" rtl="0" algn="l">
              <a:spcBef>
                <a:spcPts val="0"/>
              </a:spcBef>
              <a:spcAft>
                <a:spcPts val="0"/>
              </a:spcAft>
              <a:buNone/>
            </a:pPr>
            <a:r>
              <a:rPr lang="de" sz="1600"/>
              <a:t>Die Inkrementor-Anweisung wird nach Ausführung des Block ausgeführt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cxnSp>
        <p:nvCxnSpPr>
          <p:cNvPr id="137" name="Google Shape;137;p22"/>
          <p:cNvCxnSpPr/>
          <p:nvPr/>
        </p:nvCxnSpPr>
        <p:spPr>
          <a:xfrm flipH="1" rot="5400000">
            <a:off x="2578800" y="1960450"/>
            <a:ext cx="801000" cy="449700"/>
          </a:xfrm>
          <a:prstGeom prst="curvedConnector3">
            <a:avLst>
              <a:gd fmla="val 50000" name="adj1"/>
            </a:avLst>
          </a:prstGeom>
          <a:noFill/>
          <a:ln cap="flat" cmpd="sng" w="9525">
            <a:solidFill>
              <a:srgbClr val="FF0000"/>
            </a:solidFill>
            <a:prstDash val="solid"/>
            <a:round/>
            <a:headEnd len="med" w="med" type="none"/>
            <a:tailEnd len="med" w="med" type="triangle"/>
          </a:ln>
        </p:spPr>
      </p:cxnSp>
      <p:cxnSp>
        <p:nvCxnSpPr>
          <p:cNvPr id="138" name="Google Shape;138;p22"/>
          <p:cNvCxnSpPr/>
          <p:nvPr/>
        </p:nvCxnSpPr>
        <p:spPr>
          <a:xfrm rot="-5400000">
            <a:off x="2220425" y="1847925"/>
            <a:ext cx="1061100" cy="976800"/>
          </a:xfrm>
          <a:prstGeom prst="curvedConnector3">
            <a:avLst>
              <a:gd fmla="val 50000" name="adj1"/>
            </a:avLst>
          </a:prstGeom>
          <a:noFill/>
          <a:ln cap="flat" cmpd="sng" w="9525">
            <a:solidFill>
              <a:srgbClr val="FF0000"/>
            </a:solidFill>
            <a:prstDash val="solid"/>
            <a:round/>
            <a:headEnd len="med" w="med" type="none"/>
            <a:tailEnd len="med" w="med" type="triangle"/>
          </a:ln>
        </p:spPr>
      </p:cxnSp>
      <p:cxnSp>
        <p:nvCxnSpPr>
          <p:cNvPr id="139" name="Google Shape;139;p22"/>
          <p:cNvCxnSpPr/>
          <p:nvPr/>
        </p:nvCxnSpPr>
        <p:spPr>
          <a:xfrm flipH="1" rot="5400000">
            <a:off x="906450" y="2171225"/>
            <a:ext cx="843300" cy="56100"/>
          </a:xfrm>
          <a:prstGeom prst="curvedConnector3">
            <a:avLst>
              <a:gd fmla="val 50000" name="adj1"/>
            </a:avLst>
          </a:prstGeom>
          <a:noFill/>
          <a:ln cap="flat" cmpd="sng" w="9525">
            <a:solidFill>
              <a:srgbClr val="FF0000"/>
            </a:solidFill>
            <a:prstDash val="solid"/>
            <a:round/>
            <a:headEnd len="med" w="med" type="none"/>
            <a:tailEnd len="med" w="med" type="triangle"/>
          </a:ln>
        </p:spPr>
      </p:cxnSp>
      <p:pic>
        <p:nvPicPr>
          <p:cNvPr id="140" name="Google Shape;140;p22"/>
          <p:cNvPicPr preferRelativeResize="0"/>
          <p:nvPr/>
        </p:nvPicPr>
        <p:blipFill>
          <a:blip r:embed="rId4">
            <a:alphaModFix/>
          </a:blip>
          <a:stretch>
            <a:fillRect/>
          </a:stretch>
        </p:blipFill>
        <p:spPr>
          <a:xfrm>
            <a:off x="5190100" y="1474375"/>
            <a:ext cx="3617401" cy="867799"/>
          </a:xfrm>
          <a:prstGeom prst="rect">
            <a:avLst/>
          </a:prstGeom>
          <a:noFill/>
          <a:ln>
            <a:noFill/>
          </a:ln>
        </p:spPr>
      </p:pic>
      <p:sp>
        <p:nvSpPr>
          <p:cNvPr id="141" name="Google Shape;141;p22"/>
          <p:cNvSpPr txBox="1"/>
          <p:nvPr/>
        </p:nvSpPr>
        <p:spPr>
          <a:xfrm>
            <a:off x="5190100"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forEach</a:t>
            </a:r>
            <a:endParaRPr/>
          </a:p>
        </p:txBody>
      </p:sp>
      <p:sp>
        <p:nvSpPr>
          <p:cNvPr id="142" name="Google Shape;142;p22"/>
          <p:cNvSpPr txBox="1"/>
          <p:nvPr/>
        </p:nvSpPr>
        <p:spPr>
          <a:xfrm>
            <a:off x="5190100" y="2474775"/>
            <a:ext cx="36174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Über Objekte, die das Interface </a:t>
            </a:r>
            <a:r>
              <a:rPr i="1" lang="de" sz="1600"/>
              <a:t>Iterable</a:t>
            </a:r>
            <a:r>
              <a:rPr lang="de" sz="1600"/>
              <a:t> implementieren (mehr dazu später) kann man ohne Iterator-Variable iterieren. Jedoch kann man das Array, wenn es aus primitiven Datentypen besteht, nicht manipulieren (“Pass by Value”, auch dazu später mehr</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Parametrisierung von Programmen</a:t>
            </a:r>
            <a:endParaRPr/>
          </a:p>
        </p:txBody>
      </p:sp>
      <p:sp>
        <p:nvSpPr>
          <p:cNvPr id="148" name="Google Shape;148;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Kommandozeilen-Parameter</a:t>
            </a:r>
            <a:endParaRPr/>
          </a:p>
          <a:p>
            <a:pPr indent="-330200" lvl="1" marL="914400" rtl="0" algn="l">
              <a:spcBef>
                <a:spcPts val="0"/>
              </a:spcBef>
              <a:spcAft>
                <a:spcPts val="0"/>
              </a:spcAft>
              <a:buSzPts val="1600"/>
              <a:buChar char="-"/>
            </a:pPr>
            <a:r>
              <a:rPr lang="de"/>
              <a:t>Man kann ein Java-Programm mit Parametern aufrufen</a:t>
            </a:r>
            <a:br>
              <a:rPr lang="de"/>
            </a:br>
            <a:br>
              <a:rPr lang="de"/>
            </a:br>
            <a:br>
              <a:rPr lang="de"/>
            </a:br>
            <a:endParaRPr/>
          </a:p>
          <a:p>
            <a:pPr indent="-330200" lvl="1" marL="914400" rtl="0" algn="l">
              <a:spcBef>
                <a:spcPts val="0"/>
              </a:spcBef>
              <a:spcAft>
                <a:spcPts val="0"/>
              </a:spcAft>
              <a:buSzPts val="1600"/>
              <a:buChar char="-"/>
            </a:pPr>
            <a:r>
              <a:rPr lang="de"/>
              <a:t>Die Parameter werden dann als String-Array an die main-Funktion übergeben ( =&gt; String[ ] args )</a:t>
            </a:r>
            <a:endParaRPr/>
          </a:p>
          <a:p>
            <a:pPr indent="-330200" lvl="1" marL="914400" rtl="0" algn="l">
              <a:spcBef>
                <a:spcPts val="0"/>
              </a:spcBef>
              <a:spcAft>
                <a:spcPts val="0"/>
              </a:spcAft>
              <a:buSzPts val="1600"/>
              <a:buChar char="-"/>
            </a:pPr>
            <a:r>
              <a:rPr lang="de"/>
              <a:t>Variablen können falls notwendig zum passenden Datentypen geparst werden</a:t>
            </a:r>
            <a:endParaRPr/>
          </a:p>
        </p:txBody>
      </p:sp>
      <p:pic>
        <p:nvPicPr>
          <p:cNvPr id="149" name="Google Shape;149;p23"/>
          <p:cNvPicPr preferRelativeResize="0"/>
          <p:nvPr/>
        </p:nvPicPr>
        <p:blipFill>
          <a:blip r:embed="rId3">
            <a:alphaModFix/>
          </a:blip>
          <a:stretch>
            <a:fillRect/>
          </a:stretch>
        </p:blipFill>
        <p:spPr>
          <a:xfrm>
            <a:off x="1601535" y="1421950"/>
            <a:ext cx="5940925" cy="268975"/>
          </a:xfrm>
          <a:prstGeom prst="rect">
            <a:avLst/>
          </a:prstGeom>
          <a:noFill/>
          <a:ln>
            <a:noFill/>
          </a:ln>
        </p:spPr>
      </p:pic>
      <p:pic>
        <p:nvPicPr>
          <p:cNvPr id="150" name="Google Shape;150;p23"/>
          <p:cNvPicPr preferRelativeResize="0"/>
          <p:nvPr/>
        </p:nvPicPr>
        <p:blipFill>
          <a:blip r:embed="rId4">
            <a:alphaModFix/>
          </a:blip>
          <a:stretch>
            <a:fillRect/>
          </a:stretch>
        </p:blipFill>
        <p:spPr>
          <a:xfrm>
            <a:off x="1906550" y="2938778"/>
            <a:ext cx="5162227" cy="135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1100"/>
              <a:buFont typeface="Arial"/>
              <a:buNone/>
            </a:pPr>
            <a:r>
              <a:rPr lang="de"/>
              <a:t>3. Parametrisierung von Programmen</a:t>
            </a:r>
            <a:endParaRPr/>
          </a:p>
        </p:txBody>
      </p:sp>
      <p:sp>
        <p:nvSpPr>
          <p:cNvPr id="156" name="Google Shape;156;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Scanner-Klasse</a:t>
            </a:r>
            <a:endParaRPr/>
          </a:p>
          <a:p>
            <a:pPr indent="-330200" lvl="1" marL="914400" rtl="0" algn="l">
              <a:spcBef>
                <a:spcPts val="0"/>
              </a:spcBef>
              <a:spcAft>
                <a:spcPts val="0"/>
              </a:spcAft>
              <a:buSzPts val="1600"/>
              <a:buChar char="-"/>
            </a:pPr>
            <a:r>
              <a:rPr lang="de"/>
              <a:t>Parameter können auch zur Laufzeit des Programms vom Benutzer angefragt werden.</a:t>
            </a:r>
            <a:endParaRPr/>
          </a:p>
          <a:p>
            <a:pPr indent="-330200" lvl="1" marL="914400" rtl="0" algn="l">
              <a:spcBef>
                <a:spcPts val="0"/>
              </a:spcBef>
              <a:spcAft>
                <a:spcPts val="0"/>
              </a:spcAft>
              <a:buSzPts val="1600"/>
              <a:buChar char="-"/>
            </a:pPr>
            <a:r>
              <a:rPr lang="de"/>
              <a:t>Dazu gibt es die Scanner-Klasse, die wie folgt verwendet wird</a:t>
            </a:r>
            <a:br>
              <a:rPr lang="de"/>
            </a:br>
            <a:br>
              <a:rPr lang="de"/>
            </a:br>
            <a:br>
              <a:rPr lang="de"/>
            </a:br>
            <a:br>
              <a:rPr lang="de"/>
            </a:br>
            <a:br>
              <a:rPr lang="de"/>
            </a:br>
            <a:endParaRPr/>
          </a:p>
          <a:p>
            <a:pPr indent="-330200" lvl="1" marL="914400" rtl="0" algn="l">
              <a:spcBef>
                <a:spcPts val="0"/>
              </a:spcBef>
              <a:spcAft>
                <a:spcPts val="0"/>
              </a:spcAft>
              <a:buSzPts val="1600"/>
              <a:buChar char="-"/>
            </a:pPr>
            <a:r>
              <a:rPr lang="de"/>
              <a:t>Das Programm stoppt beim Aufruf von scanner.next() und wartet auf eine Eingabe auf der Kommandozeile. Das ist ein beliebiger String, der mit der Entertaste bestätigt wird</a:t>
            </a:r>
            <a:endParaRPr/>
          </a:p>
        </p:txBody>
      </p:sp>
      <p:pic>
        <p:nvPicPr>
          <p:cNvPr id="157" name="Google Shape;157;p24"/>
          <p:cNvPicPr preferRelativeResize="0"/>
          <p:nvPr/>
        </p:nvPicPr>
        <p:blipFill>
          <a:blip r:embed="rId3">
            <a:alphaModFix/>
          </a:blip>
          <a:stretch>
            <a:fillRect/>
          </a:stretch>
        </p:blipFill>
        <p:spPr>
          <a:xfrm>
            <a:off x="2367888" y="2051450"/>
            <a:ext cx="4408225" cy="757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